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emf" ContentType="image/x-emf"/>
  <Default Extension="jpeg" ContentType="image/jpeg"/>
  <Default Extension="xml" ContentType="application/xml"/>
  <Default Extension="vml" ContentType="application/vnd.openxmlformats-officedocument.vmlDrawing"/>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tags/tag25.xml" ContentType="application/vnd.openxmlformats-officedocument.presentationml.tags+xml"/>
  <Override PartName="/docProps/core.xml" ContentType="application/vnd.openxmlformats-package.core-propertie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6.xml" ContentType="application/vnd.openxmlformats-officedocument.presentationml.tag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544" r:id="rId5"/>
    <p:sldId id="540" r:id="rId6"/>
    <p:sldId id="553" r:id="rId7"/>
    <p:sldId id="468" r:id="rId8"/>
    <p:sldId id="515" r:id="rId9"/>
    <p:sldId id="547" r:id="rId10"/>
    <p:sldId id="542" r:id="rId11"/>
    <p:sldId id="552" r:id="rId12"/>
    <p:sldId id="551" r:id="rId13"/>
  </p:sldIdLst>
  <p:sldSz cx="9144000" cy="6858000" type="screen4x3"/>
  <p:notesSz cx="6797675" cy="9926638"/>
  <p:custDataLst>
    <p:tags r:id="rId16"/>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RISMA Initiative" id="{B9AECA29-1C21-4C8E-9999-DEEBDF42AF08}">
          <p14:sldIdLst>
            <p14:sldId id="544"/>
          </p14:sldIdLst>
        </p14:section>
        <p14:section name="Basic Principles of PRISMA" id="{E7EA63F4-04C1-4F5B-BDBE-13ABE77EED36}">
          <p14:sldIdLst>
            <p14:sldId id="282"/>
            <p14:sldId id="540"/>
            <p14:sldId id="546"/>
          </p14:sldIdLst>
        </p14:section>
        <p14:section name="Capacity Products" id="{CF46FAAA-D92A-4460-A2DD-8802BF3E81D2}">
          <p14:sldIdLst>
            <p14:sldId id="468"/>
            <p14:sldId id="515"/>
            <p14:sldId id="547"/>
            <p14:sldId id="548"/>
            <p14:sldId id="542"/>
            <p14:sldId id="549"/>
            <p14:sldId id="550"/>
            <p14:sldId id="55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dewitz, Marcus" initials="W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72E80"/>
    <a:srgbClr val="008080"/>
    <a:srgbClr val="339933"/>
    <a:srgbClr val="575756"/>
    <a:srgbClr val="00888A"/>
    <a:srgbClr val="006B90"/>
    <a:srgbClr val="E2E2E2"/>
    <a:srgbClr val="DEDEDE"/>
    <a:srgbClr val="D9D9D9"/>
    <a:srgbClr val="7475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74500" autoAdjust="0"/>
  </p:normalViewPr>
  <p:slideViewPr>
    <p:cSldViewPr snapToGrid="0" snapToObjects="1" showGuides="1">
      <p:cViewPr varScale="1">
        <p:scale>
          <a:sx n="54" d="100"/>
          <a:sy n="54" d="100"/>
        </p:scale>
        <p:origin x="-1476" y="-84"/>
      </p:cViewPr>
      <p:guideLst>
        <p:guide orient="horz" pos="373"/>
        <p:guide orient="horz" pos="890"/>
        <p:guide orient="horz" pos="4020"/>
        <p:guide pos="5556"/>
        <p:guide pos="249"/>
      </p:guideLst>
    </p:cSldViewPr>
  </p:slideViewPr>
  <p:outlineViewPr>
    <p:cViewPr>
      <p:scale>
        <a:sx n="33" d="100"/>
        <a:sy n="33" d="100"/>
      </p:scale>
      <p:origin x="0" y="3040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870"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C70A20-A2C5-534C-A17E-907FB9516CC1}" type="datetimeFigureOut">
              <a:rPr lang="de-DE" smtClean="0"/>
              <a:pPr/>
              <a:t>29.04.2013</a:t>
            </a:fld>
            <a:endParaRPr lang="en-US"/>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A21A59A-5DAC-494C-B952-34F373F1AC39}" type="slidenum">
              <a:rPr lang="en-US" smtClean="0"/>
              <a:pPr/>
              <a:t>‹N°›</a:t>
            </a:fld>
            <a:endParaRPr lang="en-US"/>
          </a:p>
        </p:txBody>
      </p:sp>
    </p:spTree>
    <p:extLst>
      <p:ext uri="{BB962C8B-B14F-4D97-AF65-F5344CB8AC3E}">
        <p14:creationId xmlns:p14="http://schemas.microsoft.com/office/powerpoint/2010/main" xmlns="" val="2613877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CF923E9-B255-7246-B805-4C72A0FCFA09}" type="datetimeFigureOut">
              <a:rPr lang="en-GB" smtClean="0"/>
              <a:pPr/>
              <a:t>29/04/2013</a:t>
            </a:fld>
            <a:endParaRPr lang="en-GB"/>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endParaRPr lang="en-GB"/>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62CBF04-08A3-7849-9D76-4323E32862AF}" type="slidenum">
              <a:rPr lang="en-GB" smtClean="0"/>
              <a:pPr/>
              <a:t>‹N°›</a:t>
            </a:fld>
            <a:endParaRPr lang="en-GB"/>
          </a:p>
        </p:txBody>
      </p:sp>
    </p:spTree>
    <p:extLst>
      <p:ext uri="{BB962C8B-B14F-4D97-AF65-F5344CB8AC3E}">
        <p14:creationId xmlns:p14="http://schemas.microsoft.com/office/powerpoint/2010/main" xmlns="" val="6108487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2CBF04-08A3-7849-9D76-4323E32862AF}" type="slidenum">
              <a:rPr lang="en-GB" smtClean="0"/>
              <a:pPr/>
              <a:t>1</a:t>
            </a:fld>
            <a:endParaRPr lang="en-GB" dirty="0"/>
          </a:p>
        </p:txBody>
      </p:sp>
    </p:spTree>
    <p:extLst>
      <p:ext uri="{BB962C8B-B14F-4D97-AF65-F5344CB8AC3E}">
        <p14:creationId xmlns:p14="http://schemas.microsoft.com/office/powerpoint/2010/main" xmlns="" val="354836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62CBF04-08A3-7849-9D76-4323E32862AF}" type="slidenum">
              <a:rPr lang="en-GB" smtClean="0"/>
              <a:pPr/>
              <a:t>2</a:t>
            </a:fld>
            <a:endParaRPr lang="en-GB"/>
          </a:p>
        </p:txBody>
      </p:sp>
    </p:spTree>
    <p:extLst>
      <p:ext uri="{BB962C8B-B14F-4D97-AF65-F5344CB8AC3E}">
        <p14:creationId xmlns:p14="http://schemas.microsoft.com/office/powerpoint/2010/main" xmlns="" val="244712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CBF04-08A3-7849-9D76-4323E32862A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pic>
        <p:nvPicPr>
          <p:cNvPr id="9" name="Bild 8"/>
          <p:cNvPicPr>
            <a:picLocks noChangeAspect="1"/>
          </p:cNvPicPr>
          <p:nvPr userDrawn="1"/>
        </p:nvPicPr>
        <p:blipFill>
          <a:blip r:embed="rId2"/>
          <a:srcRect l="76314" r="2706" b="49253"/>
          <a:stretch>
            <a:fillRect/>
          </a:stretch>
        </p:blipFill>
        <p:spPr>
          <a:xfrm>
            <a:off x="5909179" y="4671844"/>
            <a:ext cx="3247780" cy="2195139"/>
          </a:xfrm>
          <a:prstGeom prst="rect">
            <a:avLst/>
          </a:prstGeom>
        </p:spPr>
      </p:pic>
      <p:pic>
        <p:nvPicPr>
          <p:cNvPr id="12" name="Bild 11"/>
          <p:cNvPicPr>
            <a:picLocks noChangeAspect="1"/>
          </p:cNvPicPr>
          <p:nvPr userDrawn="1"/>
        </p:nvPicPr>
        <p:blipFill>
          <a:blip r:embed="rId2"/>
          <a:stretch>
            <a:fillRect/>
          </a:stretch>
        </p:blipFill>
        <p:spPr>
          <a:xfrm>
            <a:off x="393930" y="170694"/>
            <a:ext cx="3252355" cy="908787"/>
          </a:xfrm>
          <a:prstGeom prst="rect">
            <a:avLst/>
          </a:prstGeom>
        </p:spPr>
      </p:pic>
      <p:sp>
        <p:nvSpPr>
          <p:cNvPr id="8" name="Textplatzhalter 7"/>
          <p:cNvSpPr>
            <a:spLocks noGrp="1"/>
          </p:cNvSpPr>
          <p:nvPr>
            <p:ph type="body" sz="quarter" idx="10"/>
          </p:nvPr>
        </p:nvSpPr>
        <p:spPr>
          <a:xfrm>
            <a:off x="1792288" y="2649538"/>
            <a:ext cx="5530850" cy="1541462"/>
          </a:xfrm>
          <a:prstGeom prst="rect">
            <a:avLst/>
          </a:prstGeom>
        </p:spPr>
        <p:txBody>
          <a:bodyPr>
            <a:normAutofit/>
          </a:bodyPr>
          <a:lstStyle>
            <a:lvl1pPr algn="ctr">
              <a:buNone/>
              <a:defRPr sz="2800">
                <a:solidFill>
                  <a:srgbClr val="272E80"/>
                </a:solidFill>
                <a:latin typeface="Helvetica"/>
                <a:cs typeface="Helvetica"/>
              </a:defRPr>
            </a:lvl1pPr>
          </a:lstStyle>
          <a:p>
            <a:pPr lvl="0"/>
            <a:r>
              <a:rPr lang="en-GB" sz="2400" noProof="0" smtClean="0">
                <a:latin typeface="Helvetica"/>
                <a:cs typeface="Helvetica"/>
              </a:rPr>
              <a:t>Click to edit Master text styles</a:t>
            </a:r>
          </a:p>
          <a:p>
            <a:pPr lvl="1"/>
            <a:r>
              <a:rPr lang="en-GB" sz="2400" noProof="0" smtClean="0">
                <a:latin typeface="Helvetica"/>
                <a:cs typeface="Helvetica"/>
              </a:rPr>
              <a:t>Second level</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19" name="Textplatzhalter 18"/>
          <p:cNvSpPr>
            <a:spLocks noGrp="1"/>
          </p:cNvSpPr>
          <p:nvPr>
            <p:ph type="body" sz="quarter" idx="19"/>
          </p:nvPr>
        </p:nvSpPr>
        <p:spPr>
          <a:xfrm>
            <a:off x="344488" y="1430338"/>
            <a:ext cx="8369300" cy="4495800"/>
          </a:xfrm>
          <a:prstGeom prst="rect">
            <a:avLst/>
          </a:prstGeom>
        </p:spPr>
        <p:txBody>
          <a:bodyPr>
            <a:noAutofit/>
          </a:bodyPr>
          <a:lstStyle>
            <a:lvl1pPr>
              <a:buClr>
                <a:srgbClr val="00888A"/>
              </a:buClr>
              <a:buFont typeface="Wingdings" charset="2"/>
              <a:buChar char="§"/>
              <a:defRPr sz="1600">
                <a:solidFill>
                  <a:srgbClr val="575756"/>
                </a:solidFill>
                <a:latin typeface="Helvetica"/>
                <a:cs typeface="Helvetica"/>
              </a:defRPr>
            </a:lvl1pPr>
            <a:lvl2pPr>
              <a:buClr>
                <a:srgbClr val="00888A"/>
              </a:buClr>
              <a:buFont typeface="Symbol" charset="2"/>
              <a:buChar char="-"/>
              <a:defRPr sz="1600">
                <a:solidFill>
                  <a:srgbClr val="575756"/>
                </a:solidFill>
                <a:latin typeface="Helvetica"/>
                <a:cs typeface="Helvetica"/>
              </a:defRPr>
            </a:lvl2pPr>
            <a:lvl3pPr>
              <a:buClr>
                <a:srgbClr val="00888A"/>
              </a:buClr>
              <a:buFont typeface="Arial"/>
              <a:buChar char="•"/>
              <a:defRPr sz="1600">
                <a:solidFill>
                  <a:srgbClr val="575756"/>
                </a:solidFill>
                <a:latin typeface="Helvetica"/>
                <a:cs typeface="Helvetica"/>
              </a:defRPr>
            </a:lvl3pPr>
            <a:lvl4pPr>
              <a:buClr>
                <a:srgbClr val="00888A"/>
              </a:buClr>
              <a:buFont typeface="Arial"/>
              <a:buChar char="•"/>
              <a:defRPr sz="1600">
                <a:solidFill>
                  <a:srgbClr val="575756"/>
                </a:solidFill>
                <a:latin typeface="Helvetica"/>
                <a:cs typeface="Helvetica"/>
              </a:defRPr>
            </a:lvl4pPr>
            <a:lvl5pPr>
              <a:buClr>
                <a:srgbClr val="00888A"/>
              </a:buClr>
              <a:buFont typeface="Wingdings" charset="2"/>
              <a:buChar char="Ø"/>
              <a:defRPr sz="1600">
                <a:solidFill>
                  <a:srgbClr val="575756"/>
                </a:solidFill>
                <a:latin typeface="Helvetica"/>
                <a:cs typeface="Helvetica"/>
              </a:defRPr>
            </a:lvl5pPr>
          </a:lstStyle>
          <a:p>
            <a:pPr lvl="0"/>
            <a:r>
              <a:rPr lang="en-GB" noProof="0" smtClean="0"/>
              <a:t>Click to edit Master text styles</a:t>
            </a:r>
          </a:p>
          <a:p>
            <a:pPr lvl="1"/>
            <a:r>
              <a:rPr lang="en-GB" noProof="0" smtClean="0"/>
              <a:t>Second level</a:t>
            </a:r>
          </a:p>
          <a:p>
            <a:pPr lvl="2"/>
            <a:r>
              <a:rPr lang="en-GB" noProof="0"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19" name="Inhaltsplatzhalter 26"/>
          <p:cNvSpPr>
            <a:spLocks noGrp="1"/>
          </p:cNvSpPr>
          <p:nvPr>
            <p:ph sz="quarter" idx="18"/>
          </p:nvPr>
        </p:nvSpPr>
        <p:spPr>
          <a:xfrm>
            <a:off x="344488" y="5468937"/>
            <a:ext cx="8369300" cy="457201"/>
          </a:xfrm>
          <a:prstGeom prst="rect">
            <a:avLst/>
          </a:prstGeom>
        </p:spPr>
        <p:txBody>
          <a:bodyPr>
            <a:noAutofit/>
          </a:bodyPr>
          <a:lstStyle>
            <a:lvl1pPr>
              <a:buClr>
                <a:srgbClr val="00888A"/>
              </a:buClr>
              <a:buFont typeface="Wingdings" charset="2"/>
              <a:buNone/>
              <a:defRPr sz="1600">
                <a:solidFill>
                  <a:srgbClr val="575756"/>
                </a:solidFill>
                <a:latin typeface="Helvetica"/>
                <a:cs typeface="Helvetica"/>
              </a:defRPr>
            </a:lvl1pPr>
          </a:lstStyle>
          <a:p>
            <a:pPr lvl="0"/>
            <a:r>
              <a:rPr lang="en-GB" noProof="0" smtClean="0"/>
              <a:t>Click to edit Master text styles</a:t>
            </a:r>
          </a:p>
        </p:txBody>
      </p:sp>
      <p:sp>
        <p:nvSpPr>
          <p:cNvPr id="22" name="Pfeil nach unten 21"/>
          <p:cNvSpPr/>
          <p:nvPr userDrawn="1"/>
        </p:nvSpPr>
        <p:spPr>
          <a:xfrm>
            <a:off x="4250432" y="4970464"/>
            <a:ext cx="609600" cy="439736"/>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7" name="Textplatzhalter 18"/>
          <p:cNvSpPr>
            <a:spLocks noGrp="1"/>
          </p:cNvSpPr>
          <p:nvPr>
            <p:ph type="body" sz="quarter" idx="19"/>
          </p:nvPr>
        </p:nvSpPr>
        <p:spPr>
          <a:xfrm>
            <a:off x="344488" y="1430338"/>
            <a:ext cx="8369300" cy="3446462"/>
          </a:xfrm>
          <a:prstGeom prst="rect">
            <a:avLst/>
          </a:prstGeom>
        </p:spPr>
        <p:txBody>
          <a:bodyPr>
            <a:noAutofit/>
          </a:bodyPr>
          <a:lstStyle>
            <a:lvl1pPr>
              <a:buClr>
                <a:srgbClr val="00888A"/>
              </a:buClr>
              <a:buFont typeface="Wingdings" charset="2"/>
              <a:buChar char="§"/>
              <a:defRPr sz="1600">
                <a:solidFill>
                  <a:srgbClr val="575756"/>
                </a:solidFill>
                <a:latin typeface="Helvetica"/>
                <a:cs typeface="Helvetica"/>
              </a:defRPr>
            </a:lvl1pPr>
            <a:lvl2pPr>
              <a:buClr>
                <a:srgbClr val="00888A"/>
              </a:buClr>
              <a:buFont typeface="Symbol" charset="2"/>
              <a:buChar char="-"/>
              <a:defRPr sz="1600">
                <a:solidFill>
                  <a:srgbClr val="575756"/>
                </a:solidFill>
                <a:latin typeface="Helvetica"/>
                <a:cs typeface="Helvetica"/>
              </a:defRPr>
            </a:lvl2pPr>
            <a:lvl3pPr>
              <a:buClr>
                <a:srgbClr val="00888A"/>
              </a:buClr>
              <a:buFont typeface="Arial"/>
              <a:buChar char="•"/>
              <a:defRPr sz="1600">
                <a:solidFill>
                  <a:srgbClr val="575756"/>
                </a:solidFill>
                <a:latin typeface="Helvetica"/>
                <a:cs typeface="Helvetica"/>
              </a:defRPr>
            </a:lvl3pPr>
            <a:lvl4pPr>
              <a:buClr>
                <a:srgbClr val="00888A"/>
              </a:buClr>
              <a:buFont typeface="Arial"/>
              <a:buChar char="•"/>
              <a:defRPr sz="1600">
                <a:solidFill>
                  <a:srgbClr val="575756"/>
                </a:solidFill>
                <a:latin typeface="Helvetica"/>
                <a:cs typeface="Helvetica"/>
              </a:defRPr>
            </a:lvl4pPr>
            <a:lvl5pPr>
              <a:buClr>
                <a:srgbClr val="00888A"/>
              </a:buClr>
              <a:buFont typeface="Wingdings" charset="2"/>
              <a:buChar char="Ø"/>
              <a:defRPr sz="1600">
                <a:solidFill>
                  <a:srgbClr val="575756"/>
                </a:solidFill>
                <a:latin typeface="Helvetica"/>
                <a:cs typeface="Helvetica"/>
              </a:defRPr>
            </a:lvl5pPr>
          </a:lstStyle>
          <a:p>
            <a:pPr lvl="0"/>
            <a:r>
              <a:rPr lang="en-GB" noProof="0" smtClean="0"/>
              <a:t>Click to edit Master text styles</a:t>
            </a:r>
          </a:p>
          <a:p>
            <a:pPr lvl="1"/>
            <a:r>
              <a:rPr lang="en-GB" noProof="0" smtClean="0"/>
              <a:t>Second level</a:t>
            </a:r>
          </a:p>
          <a:p>
            <a:pPr lvl="2"/>
            <a:r>
              <a:rPr lang="en-GB" noProof="0" smtClean="0"/>
              <a:t>Third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27" name="Inhaltsplatzhalter 26"/>
          <p:cNvSpPr>
            <a:spLocks noGrp="1"/>
          </p:cNvSpPr>
          <p:nvPr>
            <p:ph sz="quarter" idx="16"/>
          </p:nvPr>
        </p:nvSpPr>
        <p:spPr>
          <a:xfrm>
            <a:off x="304800" y="1447800"/>
            <a:ext cx="4045508" cy="4495800"/>
          </a:xfrm>
          <a:prstGeom prst="rect">
            <a:avLst/>
          </a:prstGeom>
        </p:spPr>
        <p:txBody>
          <a:bodyPr>
            <a:noAutofit/>
          </a:bodyPr>
          <a:lstStyle>
            <a:lvl1pPr>
              <a:buClr>
                <a:srgbClr val="00888A"/>
              </a:buClr>
              <a:buFont typeface="Wingdings" charset="2"/>
              <a:buNone/>
              <a:defRPr sz="1600" baseline="0">
                <a:solidFill>
                  <a:srgbClr val="575756"/>
                </a:solidFill>
                <a:latin typeface="Helvetica"/>
                <a:cs typeface="Helvetica"/>
              </a:defRPr>
            </a:lvl1pPr>
          </a:lstStyle>
          <a:p>
            <a:pPr lvl="0"/>
            <a:r>
              <a:rPr lang="en-GB" noProof="0" smtClean="0"/>
              <a:t>Click to edit Master text styles</a:t>
            </a:r>
          </a:p>
        </p:txBody>
      </p:sp>
      <p:sp>
        <p:nvSpPr>
          <p:cNvPr id="16" name="Inhaltsplatzhalter 26"/>
          <p:cNvSpPr>
            <a:spLocks noGrp="1"/>
          </p:cNvSpPr>
          <p:nvPr>
            <p:ph sz="quarter" idx="19"/>
          </p:nvPr>
        </p:nvSpPr>
        <p:spPr>
          <a:xfrm>
            <a:off x="4641292" y="1430339"/>
            <a:ext cx="4045508" cy="4495800"/>
          </a:xfrm>
          <a:prstGeom prst="rect">
            <a:avLst/>
          </a:prstGeom>
        </p:spPr>
        <p:txBody>
          <a:bodyPr>
            <a:noAutofit/>
          </a:bodyPr>
          <a:lstStyle>
            <a:lvl1pPr>
              <a:buClr>
                <a:srgbClr val="00888A"/>
              </a:buClr>
              <a:buFont typeface="Wingdings" charset="2"/>
              <a:buNone/>
              <a:defRPr sz="1600" baseline="0">
                <a:solidFill>
                  <a:srgbClr val="575756"/>
                </a:solidFill>
                <a:latin typeface="Helvetica"/>
                <a:cs typeface="Helvetica"/>
              </a:defRPr>
            </a:lvl1pPr>
          </a:lstStyle>
          <a:p>
            <a:pPr lvl="0"/>
            <a:r>
              <a:rPr lang="en-GB" noProof="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27" name="Inhaltsplatzhalter 26"/>
          <p:cNvSpPr>
            <a:spLocks noGrp="1"/>
          </p:cNvSpPr>
          <p:nvPr>
            <p:ph sz="quarter" idx="16"/>
          </p:nvPr>
        </p:nvSpPr>
        <p:spPr>
          <a:xfrm>
            <a:off x="304800" y="1430339"/>
            <a:ext cx="4045508" cy="4495800"/>
          </a:xfrm>
          <a:prstGeom prst="rect">
            <a:avLst/>
          </a:prstGeom>
        </p:spPr>
        <p:txBody>
          <a:bodyPr>
            <a:noAutofit/>
          </a:bodyPr>
          <a:lstStyle>
            <a:lvl1pPr>
              <a:buClr>
                <a:srgbClr val="00888A"/>
              </a:buClr>
              <a:buFont typeface="Wingdings" charset="2"/>
              <a:buNone/>
              <a:defRPr sz="1600" baseline="0">
                <a:solidFill>
                  <a:srgbClr val="575756"/>
                </a:solidFill>
                <a:latin typeface="Helvetica"/>
                <a:cs typeface="Helvetica"/>
              </a:defRPr>
            </a:lvl1pPr>
          </a:lstStyle>
          <a:p>
            <a:pPr lvl="0"/>
            <a:r>
              <a:rPr lang="en-GB" noProof="0" smtClean="0"/>
              <a:t>Click to edit Master text styles</a:t>
            </a:r>
          </a:p>
        </p:txBody>
      </p:sp>
      <p:sp>
        <p:nvSpPr>
          <p:cNvPr id="15" name="Bildplatzhalter 14"/>
          <p:cNvSpPr>
            <a:spLocks noGrp="1"/>
          </p:cNvSpPr>
          <p:nvPr>
            <p:ph type="pic" sz="quarter" idx="17"/>
          </p:nvPr>
        </p:nvSpPr>
        <p:spPr>
          <a:xfrm>
            <a:off x="4777925" y="1430339"/>
            <a:ext cx="3908875" cy="4495798"/>
          </a:xfrm>
          <a:prstGeom prst="rect">
            <a:avLst/>
          </a:prstGeom>
          <a:scene3d>
            <a:camera prst="perspectiveFront" fov="2700000">
              <a:rot lat="0" lon="0" rev="0"/>
            </a:camera>
            <a:lightRig rig="threePt" dir="t"/>
          </a:scene3d>
          <a:sp3d/>
        </p:spPr>
        <p:txBody>
          <a:bodyPr/>
          <a:lstStyle/>
          <a:p>
            <a:r>
              <a:rPr lang="en-US" noProof="0" smtClean="0"/>
              <a:t>Click icon to add picture</a:t>
            </a:r>
            <a:endParaRPr lang="en-GB" noProof="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15" name="Bildplatzhalter 14"/>
          <p:cNvSpPr>
            <a:spLocks noGrp="1"/>
          </p:cNvSpPr>
          <p:nvPr>
            <p:ph type="pic" sz="quarter" idx="17"/>
          </p:nvPr>
        </p:nvSpPr>
        <p:spPr>
          <a:xfrm>
            <a:off x="4800600" y="1435037"/>
            <a:ext cx="3908875" cy="4138612"/>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17" name="Bildplatzhalter 16"/>
          <p:cNvSpPr>
            <a:spLocks noGrp="1"/>
          </p:cNvSpPr>
          <p:nvPr>
            <p:ph type="pic" sz="quarter" idx="18"/>
          </p:nvPr>
        </p:nvSpPr>
        <p:spPr>
          <a:xfrm>
            <a:off x="347720" y="1435100"/>
            <a:ext cx="1929385" cy="1772873"/>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20" name="Bildplatzhalter 19"/>
          <p:cNvSpPr>
            <a:spLocks noGrp="1"/>
          </p:cNvSpPr>
          <p:nvPr>
            <p:ph type="pic" sz="quarter" idx="19"/>
          </p:nvPr>
        </p:nvSpPr>
        <p:spPr>
          <a:xfrm>
            <a:off x="2736851" y="1435100"/>
            <a:ext cx="1932617" cy="1772873"/>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21" name="Bildplatzhalter 16"/>
          <p:cNvSpPr>
            <a:spLocks noGrp="1"/>
          </p:cNvSpPr>
          <p:nvPr>
            <p:ph type="pic" sz="quarter" idx="20"/>
          </p:nvPr>
        </p:nvSpPr>
        <p:spPr>
          <a:xfrm>
            <a:off x="344488" y="3581802"/>
            <a:ext cx="1932617" cy="1991847"/>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23" name="Bildplatzhalter 16"/>
          <p:cNvSpPr>
            <a:spLocks noGrp="1"/>
          </p:cNvSpPr>
          <p:nvPr>
            <p:ph type="pic" sz="quarter" idx="21"/>
          </p:nvPr>
        </p:nvSpPr>
        <p:spPr>
          <a:xfrm>
            <a:off x="2736851" y="3581802"/>
            <a:ext cx="1932617" cy="1991847"/>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
        <p:nvSpPr>
          <p:cNvPr id="25" name="Textplatzhalter 24"/>
          <p:cNvSpPr>
            <a:spLocks noGrp="1"/>
          </p:cNvSpPr>
          <p:nvPr>
            <p:ph type="body" sz="quarter" idx="22"/>
          </p:nvPr>
        </p:nvSpPr>
        <p:spPr>
          <a:xfrm>
            <a:off x="344488" y="3208338"/>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
        <p:nvSpPr>
          <p:cNvPr id="26" name="Textplatzhalter 24"/>
          <p:cNvSpPr>
            <a:spLocks noGrp="1"/>
          </p:cNvSpPr>
          <p:nvPr>
            <p:ph type="body" sz="quarter" idx="23"/>
          </p:nvPr>
        </p:nvSpPr>
        <p:spPr>
          <a:xfrm>
            <a:off x="2736851" y="3229377"/>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
        <p:nvSpPr>
          <p:cNvPr id="28" name="Textplatzhalter 24"/>
          <p:cNvSpPr>
            <a:spLocks noGrp="1"/>
          </p:cNvSpPr>
          <p:nvPr>
            <p:ph type="body" sz="quarter" idx="24"/>
          </p:nvPr>
        </p:nvSpPr>
        <p:spPr>
          <a:xfrm>
            <a:off x="344488" y="5573649"/>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
        <p:nvSpPr>
          <p:cNvPr id="29" name="Textplatzhalter 24"/>
          <p:cNvSpPr>
            <a:spLocks noGrp="1"/>
          </p:cNvSpPr>
          <p:nvPr>
            <p:ph type="body" sz="quarter" idx="25"/>
          </p:nvPr>
        </p:nvSpPr>
        <p:spPr>
          <a:xfrm>
            <a:off x="2736851" y="5573649"/>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
        <p:nvSpPr>
          <p:cNvPr id="30" name="Textplatzhalter 24"/>
          <p:cNvSpPr>
            <a:spLocks noGrp="1"/>
          </p:cNvSpPr>
          <p:nvPr>
            <p:ph type="body" sz="quarter" idx="26"/>
          </p:nvPr>
        </p:nvSpPr>
        <p:spPr>
          <a:xfrm>
            <a:off x="5823744" y="5573649"/>
            <a:ext cx="1931987" cy="352425"/>
          </a:xfrm>
          <a:prstGeom prst="rect">
            <a:avLst/>
          </a:prstGeom>
        </p:spPr>
        <p:txBody>
          <a:bodyPr>
            <a:noAutofit/>
          </a:bodyPr>
          <a:lstStyle>
            <a:lvl1pPr>
              <a:buNone/>
              <a:defRPr sz="1600" b="1">
                <a:solidFill>
                  <a:srgbClr val="575756"/>
                </a:solidFill>
                <a:latin typeface="Helvetica"/>
                <a:cs typeface="Helvetica"/>
              </a:defRPr>
            </a:lvl1pPr>
          </a:lstStyle>
          <a:p>
            <a:pPr lvl="0"/>
            <a:r>
              <a:rPr lang="en-GB" sz="1600" b="1" noProof="0" smtClean="0">
                <a:latin typeface="Helvetica"/>
                <a:cs typeface="Helvetica"/>
              </a:rPr>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15" name="Bildplatzhalter 14"/>
          <p:cNvSpPr>
            <a:spLocks noGrp="1"/>
          </p:cNvSpPr>
          <p:nvPr>
            <p:ph type="pic" sz="quarter" idx="17"/>
          </p:nvPr>
        </p:nvSpPr>
        <p:spPr>
          <a:xfrm>
            <a:off x="344488" y="1430338"/>
            <a:ext cx="8347923" cy="4495799"/>
          </a:xfrm>
          <a:prstGeom prst="rect">
            <a:avLst/>
          </a:prstGeom>
          <a:scene3d>
            <a:camera prst="perspectiveFront" fov="2700000">
              <a:rot lat="0" lon="0" rev="0"/>
            </a:camera>
            <a:lightRig rig="threePt" dir="t"/>
          </a:scene3d>
          <a:sp3d>
            <a:bevelT/>
          </a:sp3d>
        </p:spPr>
        <p:txBody>
          <a:bodyPr/>
          <a:lstStyle/>
          <a:p>
            <a:r>
              <a:rPr lang="en-US" noProof="0" smtClean="0"/>
              <a:t>Click icon to add picture</a:t>
            </a:r>
            <a:endParaRPr lang="en-GB" noProof="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14" name="Inhaltsplatzhalter 13"/>
          <p:cNvSpPr>
            <a:spLocks noGrp="1"/>
          </p:cNvSpPr>
          <p:nvPr>
            <p:ph sz="quarter" idx="12"/>
          </p:nvPr>
        </p:nvSpPr>
        <p:spPr>
          <a:xfrm>
            <a:off x="344488" y="246063"/>
            <a:ext cx="7323856" cy="394459"/>
          </a:xfrm>
          <a:prstGeom prst="rect">
            <a:avLst/>
          </a:prstGeom>
        </p:spPr>
        <p:txBody>
          <a:bodyPr>
            <a:normAutofit/>
          </a:bodyPr>
          <a:lstStyle>
            <a:lvl1pPr>
              <a:buNone/>
              <a:defRPr sz="1900" b="1">
                <a:solidFill>
                  <a:srgbClr val="272E80"/>
                </a:solidFill>
                <a:latin typeface="Helvetica"/>
                <a:cs typeface="Helvetica"/>
              </a:defRPr>
            </a:lvl1pPr>
          </a:lstStyle>
          <a:p>
            <a:pPr lvl="0"/>
            <a:r>
              <a:rPr lang="en-GB" noProof="0" smtClean="0"/>
              <a:t>Click to edit Master text styles</a:t>
            </a:r>
          </a:p>
        </p:txBody>
      </p:sp>
      <p:sp>
        <p:nvSpPr>
          <p:cNvPr id="18" name="Inhaltsplatzhalter 17"/>
          <p:cNvSpPr>
            <a:spLocks noGrp="1"/>
          </p:cNvSpPr>
          <p:nvPr>
            <p:ph sz="quarter" idx="14"/>
          </p:nvPr>
        </p:nvSpPr>
        <p:spPr>
          <a:xfrm>
            <a:off x="344488" y="509588"/>
            <a:ext cx="7323856" cy="481012"/>
          </a:xfrm>
          <a:prstGeom prst="rect">
            <a:avLst/>
          </a:prstGeom>
        </p:spPr>
        <p:txBody>
          <a:bodyPr>
            <a:normAutofit/>
          </a:bodyPr>
          <a:lstStyle>
            <a:lvl1pPr>
              <a:buNone/>
              <a:defRPr sz="1900">
                <a:solidFill>
                  <a:srgbClr val="00888A"/>
                </a:solidFill>
                <a:latin typeface="Helvetica"/>
                <a:cs typeface="Helvetica"/>
              </a:defRPr>
            </a:lvl1pPr>
          </a:lstStyle>
          <a:p>
            <a:pPr lvl="0"/>
            <a:r>
              <a:rPr lang="en-GB" sz="1900" noProof="0" smtClean="0"/>
              <a:t>Click to edit Master text styles</a:t>
            </a:r>
          </a:p>
        </p:txBody>
      </p:sp>
      <p:sp>
        <p:nvSpPr>
          <p:cNvPr id="27" name="Inhaltsplatzhalter 26"/>
          <p:cNvSpPr>
            <a:spLocks noGrp="1"/>
          </p:cNvSpPr>
          <p:nvPr>
            <p:ph sz="quarter" idx="16"/>
          </p:nvPr>
        </p:nvSpPr>
        <p:spPr>
          <a:xfrm>
            <a:off x="4648200" y="1430338"/>
            <a:ext cx="4045508" cy="4495800"/>
          </a:xfrm>
          <a:prstGeom prst="rect">
            <a:avLst/>
          </a:prstGeom>
        </p:spPr>
        <p:txBody>
          <a:bodyPr>
            <a:noAutofit/>
          </a:bodyPr>
          <a:lstStyle>
            <a:lvl1pPr>
              <a:buClr>
                <a:srgbClr val="00888A"/>
              </a:buClr>
              <a:buFont typeface="Wingdings" charset="2"/>
              <a:buNone/>
              <a:defRPr sz="1600" baseline="0">
                <a:solidFill>
                  <a:srgbClr val="575756"/>
                </a:solidFill>
                <a:latin typeface="Helvetica"/>
                <a:cs typeface="Helvetica"/>
              </a:defRPr>
            </a:lvl1pPr>
          </a:lstStyle>
          <a:p>
            <a:pPr lvl="0"/>
            <a:r>
              <a:rPr lang="en-GB" noProof="0" smtClean="0"/>
              <a:t>Click to edit Master text styles</a:t>
            </a:r>
          </a:p>
        </p:txBody>
      </p:sp>
      <p:sp>
        <p:nvSpPr>
          <p:cNvPr id="17" name="Diagrammplatzhalter 16"/>
          <p:cNvSpPr>
            <a:spLocks noGrp="1"/>
          </p:cNvSpPr>
          <p:nvPr>
            <p:ph type="chart" sz="quarter" idx="17"/>
          </p:nvPr>
        </p:nvSpPr>
        <p:spPr>
          <a:xfrm>
            <a:off x="344488" y="1430338"/>
            <a:ext cx="4075112" cy="4495800"/>
          </a:xfrm>
          <a:prstGeom prst="rect">
            <a:avLst/>
          </a:prstGeom>
        </p:spPr>
        <p:txBody>
          <a:bodyPr>
            <a:noAutofit/>
          </a:bodyPr>
          <a:lstStyle/>
          <a:p>
            <a:r>
              <a:rPr lang="en-US" noProof="0" smtClean="0"/>
              <a:t>Click icon to add chart</a:t>
            </a:r>
            <a:endParaRPr lang="en-GB" noProof="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68000">
              <a:schemeClr val="bg1">
                <a:lumMod val="85000"/>
                <a:alpha val="6000"/>
              </a:schemeClr>
            </a:gs>
            <a:gs pos="92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noProof="0"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dirty="0"/>
          </a:p>
        </p:txBody>
      </p:sp>
      <p:sp>
        <p:nvSpPr>
          <p:cNvPr id="6" name="Ecken des Rechtecks auf der gleichen Seite abrunden 10"/>
          <p:cNvSpPr/>
          <p:nvPr/>
        </p:nvSpPr>
        <p:spPr>
          <a:xfrm>
            <a:off x="6576786" y="6356350"/>
            <a:ext cx="2340426" cy="501650"/>
          </a:xfrm>
          <a:prstGeom prst="round2SameRect">
            <a:avLst/>
          </a:prstGeom>
          <a:gradFill flip="none" rotWithShape="1">
            <a:gsLst>
              <a:gs pos="67000">
                <a:schemeClr val="bg1">
                  <a:lumMod val="50000"/>
                </a:schemeClr>
              </a:gs>
              <a:gs pos="96000">
                <a:schemeClr val="bg1">
                  <a:lumMod val="75000"/>
                </a:schemeClr>
              </a:gs>
            </a:gsLst>
            <a:lin ang="0" scaled="1"/>
            <a:tileRect/>
          </a:gradFill>
          <a:ln>
            <a:noFill/>
          </a:ln>
          <a:effectLst>
            <a:outerShdw blurRad="50800" dist="38100" dir="1266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Datumsplatzhalter 3"/>
          <p:cNvSpPr txBox="1">
            <a:spLocks/>
          </p:cNvSpPr>
          <p:nvPr/>
        </p:nvSpPr>
        <p:spPr>
          <a:xfrm>
            <a:off x="6580188" y="6492875"/>
            <a:ext cx="2133600" cy="365125"/>
          </a:xfrm>
          <a:prstGeom prst="rect">
            <a:avLst/>
          </a:prstGeom>
        </p:spPr>
        <p:txBody>
          <a:bodyPr vert="horz" lIns="91440" tIns="45720" rIns="91440" bIns="45720" rtlCol="0" anchor="ctr"/>
          <a:lstStyle>
            <a:lvl1pPr>
              <a:defRPr sz="1000" b="0" i="0">
                <a:solidFill>
                  <a:schemeClr val="bg1"/>
                </a:solidFill>
                <a:latin typeface="Helvetica"/>
                <a:cs typeface="Helvetic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30/04/2013         </a:t>
            </a:r>
            <a:r>
              <a:rPr lang="en-GB" sz="1200" b="1" dirty="0" smtClean="0"/>
              <a:t>|</a:t>
            </a:r>
            <a:r>
              <a:rPr kumimoji="0" lang="en-GB" sz="1000" b="0" i="0" u="none" strike="noStrike" kern="1200" cap="none" spc="0" normalizeH="0" baseline="0" noProof="0" dirty="0" smtClean="0">
                <a:ln>
                  <a:noFill/>
                </a:ln>
                <a:solidFill>
                  <a:schemeClr val="bg1"/>
                </a:solidFill>
                <a:effectLst/>
                <a:uLnTx/>
                <a:uFillTx/>
                <a:latin typeface="Helvetica"/>
                <a:ea typeface="+mn-ea"/>
                <a:cs typeface="Helvetica"/>
              </a:rPr>
              <a:t>        Chart </a:t>
            </a:r>
            <a:fld id="{F806BC17-18DB-DA45-B688-D8E0D45360CD}" type="slidenum">
              <a:rPr kumimoji="0" lang="en-GB" sz="1000" b="0" i="0" u="none" strike="noStrike" kern="1200" cap="none" spc="0" normalizeH="0" baseline="0" noProof="0" smtClean="0">
                <a:ln>
                  <a:noFill/>
                </a:ln>
                <a:solidFill>
                  <a:srgbClr val="FFFFFF"/>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dirty="0">
              <a:ln>
                <a:noFill/>
              </a:ln>
              <a:solidFill>
                <a:schemeClr val="bg1"/>
              </a:solidFill>
              <a:effectLst/>
              <a:uLnTx/>
              <a:uFillTx/>
              <a:latin typeface="Helvetica"/>
              <a:ea typeface="+mn-ea"/>
              <a:cs typeface="Helvetica"/>
            </a:endParaRPr>
          </a:p>
        </p:txBody>
      </p:sp>
      <p:pic>
        <p:nvPicPr>
          <p:cNvPr id="8" name="Bild 9"/>
          <p:cNvPicPr>
            <a:picLocks noChangeAspect="1"/>
          </p:cNvPicPr>
          <p:nvPr/>
        </p:nvPicPr>
        <p:blipFill>
          <a:blip r:embed="rId10"/>
          <a:srcRect l="72507" t="10147" r="1046" b="20131"/>
          <a:stretch>
            <a:fillRect/>
          </a:stretch>
        </p:blipFill>
        <p:spPr>
          <a:xfrm>
            <a:off x="7622049" y="1"/>
            <a:ext cx="1521951" cy="1121102"/>
          </a:xfrm>
          <a:prstGeom prst="rect">
            <a:avLst/>
          </a:prstGeom>
        </p:spPr>
      </p:pic>
      <p:cxnSp>
        <p:nvCxnSpPr>
          <p:cNvPr id="9" name="Gerade Verbindung 7"/>
          <p:cNvCxnSpPr/>
          <p:nvPr/>
        </p:nvCxnSpPr>
        <p:spPr>
          <a:xfrm flipV="1">
            <a:off x="0" y="1121103"/>
            <a:ext cx="9144000" cy="1"/>
          </a:xfrm>
          <a:prstGeom prst="line">
            <a:avLst/>
          </a:prstGeom>
          <a:ln>
            <a:solidFill>
              <a:schemeClr val="bg1">
                <a:lumMod val="50000"/>
                <a:alpha val="34000"/>
              </a:schemeClr>
            </a:solidFill>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6588224" y="6351131"/>
            <a:ext cx="1377300" cy="246221"/>
          </a:xfrm>
          <a:prstGeom prst="rect">
            <a:avLst/>
          </a:prstGeom>
        </p:spPr>
        <p:txBody>
          <a:bodyPr vert="horz" wrap="none" lIns="91440" tIns="45720" rIns="91440" bIns="45720" rtlCol="0" anchor="ctr">
            <a:spAutoFit/>
          </a:bodyPr>
          <a:lstStyle/>
          <a:p>
            <a:pPr marL="0" marR="0" indent="0" defTabSz="457200" rtl="0" eaLnBrk="1" fontAlgn="auto" latinLnBrk="0" hangingPunct="1">
              <a:lnSpc>
                <a:spcPct val="100000"/>
              </a:lnSpc>
              <a:spcBef>
                <a:spcPts val="0"/>
              </a:spcBef>
              <a:spcAft>
                <a:spcPts val="0"/>
              </a:spcAft>
              <a:buClr>
                <a:srgbClr val="00888A"/>
              </a:buClr>
              <a:buSzTx/>
              <a:buFont typeface="Wingdings" charset="2"/>
              <a:buNone/>
              <a:tabLst/>
            </a:pPr>
            <a:r>
              <a:rPr kumimoji="0" lang="en-GB" sz="1000" b="1" i="0" u="none" strike="noStrike" kern="1200" cap="none" spc="0" normalizeH="0" baseline="0" noProof="0" dirty="0" smtClean="0">
                <a:ln>
                  <a:noFill/>
                </a:ln>
                <a:solidFill>
                  <a:schemeClr val="bg1"/>
                </a:solidFill>
                <a:effectLst/>
                <a:uLnTx/>
                <a:uFillTx/>
                <a:latin typeface="+mn-lt"/>
                <a:ea typeface="+mn-ea"/>
                <a:cs typeface="Helvetica"/>
              </a:rPr>
              <a:t>GRI S – SG Meeting</a:t>
            </a:r>
          </a:p>
        </p:txBody>
      </p:sp>
    </p:spTree>
  </p:cSld>
  <p:clrMap bg1="lt1" tx1="dk1" bg2="lt2" tx2="dk2" accent1="accent1" accent2="accent2" accent3="accent3" accent4="accent4" accent5="accent5" accent6="accent6" hlink="hlink" folHlink="folHlink"/>
  <p:sldLayoutIdLst>
    <p:sldLayoutId id="2147483657" r:id="rId1"/>
    <p:sldLayoutId id="2147483649" r:id="rId2"/>
    <p:sldLayoutId id="2147483662" r:id="rId3"/>
    <p:sldLayoutId id="2147483663" r:id="rId4"/>
    <p:sldLayoutId id="2147483658" r:id="rId5"/>
    <p:sldLayoutId id="2147483659" r:id="rId6"/>
    <p:sldLayoutId id="2147483660" r:id="rId7"/>
    <p:sldLayoutId id="2147483661" r:id="rId8"/>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oleObject" Target="../embeddings/oleObject1.bin"/><Relationship Id="rId18"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3.xml"/><Relationship Id="rId17" Type="http://schemas.openxmlformats.org/officeDocument/2006/relationships/image" Target="../media/image7.png"/><Relationship Id="rId2" Type="http://schemas.openxmlformats.org/officeDocument/2006/relationships/tags" Target="../tags/tag3.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5" Type="http://schemas.openxmlformats.org/officeDocument/2006/relationships/image" Target="../media/image5.png"/><Relationship Id="rId10" Type="http://schemas.openxmlformats.org/officeDocument/2006/relationships/tags" Target="../tags/tag11.xml"/><Relationship Id="rId19" Type="http://schemas.openxmlformats.org/officeDocument/2006/relationships/image" Target="../media/image9.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prisma-capacity.eu/"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2.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5.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2.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4.xml"/><Relationship Id="rId7" Type="http://schemas.openxmlformats.org/officeDocument/2006/relationships/notesSlide" Target="../notesSlides/notesSlide6.xml"/><Relationship Id="rId2" Type="http://schemas.openxmlformats.org/officeDocument/2006/relationships/tags" Target="../tags/tag33.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1792288" y="2649537"/>
            <a:ext cx="5530850" cy="2284203"/>
          </a:xfrm>
        </p:spPr>
        <p:txBody>
          <a:bodyPr>
            <a:normAutofit/>
          </a:bodyPr>
          <a:lstStyle/>
          <a:p>
            <a:pPr algn="l"/>
            <a:r>
              <a:rPr lang="en-GB" sz="1800" b="1" dirty="0" smtClean="0"/>
              <a:t>Early implementation of CAM : PRISMA initiative</a:t>
            </a:r>
          </a:p>
          <a:p>
            <a:pPr algn="l"/>
            <a:endParaRPr lang="en-GB" sz="1800" b="1" dirty="0" smtClean="0">
              <a:solidFill>
                <a:srgbClr val="00888A"/>
              </a:solidFill>
            </a:endParaRPr>
          </a:p>
          <a:p>
            <a:pPr algn="l"/>
            <a:r>
              <a:rPr lang="en-GB" sz="1800" b="1" dirty="0" smtClean="0">
                <a:solidFill>
                  <a:srgbClr val="00888A"/>
                </a:solidFill>
              </a:rPr>
              <a:t>GRI South – SG Meeting</a:t>
            </a:r>
          </a:p>
          <a:p>
            <a:pPr algn="l"/>
            <a:r>
              <a:rPr lang="en-GB" sz="1800" b="1" dirty="0" smtClean="0">
                <a:solidFill>
                  <a:srgbClr val="00888A"/>
                </a:solidFill>
              </a:rPr>
              <a:t>Madrid, 30 April 2013</a:t>
            </a:r>
            <a:endParaRPr lang="en-GB" sz="1800" b="1" dirty="0">
              <a:solidFill>
                <a:srgbClr val="00888A"/>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Autofit/>
          </a:bodyPr>
          <a:lstStyle/>
          <a:p>
            <a:pPr marL="0" indent="0"/>
            <a:r>
              <a:rPr lang="en-US" sz="1800" dirty="0" smtClean="0"/>
              <a:t>19 TSOs already involved in the initiative…</a:t>
            </a:r>
            <a:endParaRPr lang="en-GB" sz="1800" dirty="0"/>
          </a:p>
        </p:txBody>
      </p:sp>
      <p:sp>
        <p:nvSpPr>
          <p:cNvPr id="4" name="Text Placeholder 7"/>
          <p:cNvSpPr>
            <a:spLocks noGrp="1"/>
          </p:cNvSpPr>
          <p:nvPr>
            <p:ph type="body" sz="quarter" idx="19"/>
            <p:custDataLst>
              <p:tags r:id="rId1"/>
            </p:custDataLst>
          </p:nvPr>
        </p:nvSpPr>
        <p:spPr>
          <a:xfrm>
            <a:off x="344488" y="1340768"/>
            <a:ext cx="8441276" cy="4495800"/>
          </a:xfrm>
        </p:spPr>
        <p:txBody>
          <a:bodyPr/>
          <a:lstStyle/>
          <a:p>
            <a:pPr marL="0" indent="0">
              <a:buNone/>
            </a:pPr>
            <a:r>
              <a:rPr lang="en-GB" b="1" dirty="0">
                <a:solidFill>
                  <a:srgbClr val="006B90"/>
                </a:solidFill>
                <a:latin typeface="+mn-lt"/>
              </a:rPr>
              <a:t>Following TSOs are </a:t>
            </a:r>
            <a:r>
              <a:rPr lang="en-GB" b="1" dirty="0" smtClean="0">
                <a:solidFill>
                  <a:srgbClr val="006B90"/>
                </a:solidFill>
                <a:latin typeface="+mn-lt"/>
              </a:rPr>
              <a:t>involved in PRISMA initiative:</a:t>
            </a:r>
            <a:endParaRPr lang="en-GB" b="1" dirty="0">
              <a:solidFill>
                <a:srgbClr val="006B90"/>
              </a:solidFill>
              <a:latin typeface="+mn-lt"/>
            </a:endParaRPr>
          </a:p>
          <a:p>
            <a:r>
              <a:rPr lang="en-GB" dirty="0">
                <a:latin typeface="+mn-lt"/>
              </a:rPr>
              <a:t>Austria: 	</a:t>
            </a:r>
            <a:r>
              <a:rPr lang="en-GB" dirty="0" smtClean="0">
                <a:latin typeface="+mn-lt"/>
              </a:rPr>
              <a:t>	BOG</a:t>
            </a:r>
            <a:r>
              <a:rPr lang="en-GB" dirty="0">
                <a:latin typeface="+mn-lt"/>
              </a:rPr>
              <a:t>, Gas Connect Austria, TAG</a:t>
            </a:r>
          </a:p>
          <a:p>
            <a:r>
              <a:rPr lang="en-GB" dirty="0">
                <a:latin typeface="+mn-lt"/>
              </a:rPr>
              <a:t>Belgium: 	</a:t>
            </a:r>
            <a:r>
              <a:rPr lang="en-GB" dirty="0" smtClean="0">
                <a:latin typeface="+mn-lt"/>
              </a:rPr>
              <a:t>	</a:t>
            </a:r>
            <a:r>
              <a:rPr lang="en-GB" dirty="0" err="1" smtClean="0">
                <a:latin typeface="+mn-lt"/>
              </a:rPr>
              <a:t>Fluxys</a:t>
            </a:r>
            <a:r>
              <a:rPr lang="en-GB" dirty="0" smtClean="0">
                <a:latin typeface="+mn-lt"/>
              </a:rPr>
              <a:t> Belgium</a:t>
            </a:r>
            <a:endParaRPr lang="en-GB" dirty="0">
              <a:latin typeface="+mn-lt"/>
            </a:endParaRPr>
          </a:p>
          <a:p>
            <a:r>
              <a:rPr lang="en-GB" dirty="0">
                <a:latin typeface="+mn-lt"/>
              </a:rPr>
              <a:t>Denmark:	</a:t>
            </a:r>
            <a:r>
              <a:rPr lang="en-GB" dirty="0" smtClean="0">
                <a:latin typeface="+mn-lt"/>
              </a:rPr>
              <a:t>	Energinet.dk</a:t>
            </a:r>
            <a:endParaRPr lang="en-GB" dirty="0">
              <a:latin typeface="+mn-lt"/>
            </a:endParaRPr>
          </a:p>
          <a:p>
            <a:r>
              <a:rPr lang="en-GB" dirty="0">
                <a:latin typeface="+mn-lt"/>
              </a:rPr>
              <a:t>France: 	</a:t>
            </a:r>
            <a:r>
              <a:rPr lang="en-GB" dirty="0" smtClean="0">
                <a:latin typeface="+mn-lt"/>
              </a:rPr>
              <a:t>	GRTgaz</a:t>
            </a:r>
            <a:endParaRPr lang="en-GB" dirty="0">
              <a:latin typeface="+mn-lt"/>
            </a:endParaRPr>
          </a:p>
          <a:p>
            <a:r>
              <a:rPr lang="en-GB" dirty="0">
                <a:latin typeface="+mn-lt"/>
              </a:rPr>
              <a:t>Germany: 	</a:t>
            </a:r>
            <a:r>
              <a:rPr lang="en-GB" dirty="0" smtClean="0">
                <a:latin typeface="+mn-lt"/>
              </a:rPr>
              <a:t>	Bayernets</a:t>
            </a:r>
            <a:r>
              <a:rPr lang="en-GB" dirty="0">
                <a:latin typeface="+mn-lt"/>
              </a:rPr>
              <a:t>, </a:t>
            </a:r>
            <a:r>
              <a:rPr lang="en-GB" dirty="0" err="1">
                <a:latin typeface="+mn-lt"/>
              </a:rPr>
              <a:t>Gastransport</a:t>
            </a:r>
            <a:r>
              <a:rPr lang="en-GB" dirty="0">
                <a:latin typeface="+mn-lt"/>
              </a:rPr>
              <a:t> Nord, </a:t>
            </a:r>
            <a:r>
              <a:rPr lang="en-GB" dirty="0" err="1">
                <a:latin typeface="+mn-lt"/>
              </a:rPr>
              <a:t>Fluxys</a:t>
            </a:r>
            <a:r>
              <a:rPr lang="en-GB" dirty="0">
                <a:latin typeface="+mn-lt"/>
              </a:rPr>
              <a:t> </a:t>
            </a:r>
            <a:r>
              <a:rPr lang="en-GB" dirty="0" err="1" smtClean="0">
                <a:latin typeface="+mn-lt"/>
              </a:rPr>
              <a:t>Tenp</a:t>
            </a:r>
            <a:r>
              <a:rPr lang="en-GB" dirty="0" smtClean="0">
                <a:latin typeface="+mn-lt"/>
              </a:rPr>
              <a:t>, </a:t>
            </a:r>
            <a:r>
              <a:rPr lang="en-GB" dirty="0" err="1" smtClean="0">
                <a:latin typeface="+mn-lt"/>
              </a:rPr>
              <a:t>Gascade</a:t>
            </a:r>
            <a:r>
              <a:rPr lang="en-GB" dirty="0" smtClean="0">
                <a:latin typeface="+mn-lt"/>
              </a:rPr>
              <a:t> 								</a:t>
            </a:r>
            <a:r>
              <a:rPr lang="en-GB" dirty="0" err="1" smtClean="0">
                <a:latin typeface="+mn-lt"/>
              </a:rPr>
              <a:t>Gastransport</a:t>
            </a:r>
            <a:r>
              <a:rPr lang="en-GB" dirty="0">
                <a:latin typeface="+mn-lt"/>
              </a:rPr>
              <a:t>, </a:t>
            </a:r>
            <a:r>
              <a:rPr lang="en-GB" dirty="0" smtClean="0">
                <a:latin typeface="+mn-lt"/>
              </a:rPr>
              <a:t>Gasunie Deutschland Transport </a:t>
            </a:r>
            <a:r>
              <a:rPr lang="en-GB" dirty="0">
                <a:latin typeface="+mn-lt"/>
              </a:rPr>
              <a:t>Services</a:t>
            </a:r>
            <a:r>
              <a:rPr lang="en-GB" dirty="0" smtClean="0">
                <a:latin typeface="+mn-lt"/>
              </a:rPr>
              <a:t>, GRTgaz 						Deutschland, </a:t>
            </a:r>
            <a:r>
              <a:rPr lang="en-GB" dirty="0" err="1" smtClean="0">
                <a:latin typeface="+mn-lt"/>
              </a:rPr>
              <a:t>Nowega</a:t>
            </a:r>
            <a:r>
              <a:rPr lang="en-GB" dirty="0">
                <a:latin typeface="+mn-lt"/>
              </a:rPr>
              <a:t>, ONTRAS, </a:t>
            </a:r>
            <a:r>
              <a:rPr lang="en-GB" dirty="0" smtClean="0">
                <a:latin typeface="+mn-lt"/>
              </a:rPr>
              <a:t>Open </a:t>
            </a:r>
            <a:r>
              <a:rPr lang="en-GB" dirty="0">
                <a:latin typeface="+mn-lt"/>
              </a:rPr>
              <a:t>Grid Europe</a:t>
            </a:r>
            <a:r>
              <a:rPr lang="en-GB" dirty="0" smtClean="0">
                <a:latin typeface="+mn-lt"/>
              </a:rPr>
              <a:t>, </a:t>
            </a:r>
            <a:r>
              <a:rPr lang="en-GB" dirty="0" err="1" smtClean="0">
                <a:latin typeface="+mn-lt"/>
              </a:rPr>
              <a:t>terranets</a:t>
            </a:r>
            <a:r>
              <a:rPr lang="en-GB" dirty="0" smtClean="0">
                <a:latin typeface="+mn-lt"/>
              </a:rPr>
              <a:t> </a:t>
            </a:r>
            <a:r>
              <a:rPr lang="en-GB" dirty="0" err="1">
                <a:latin typeface="+mn-lt"/>
              </a:rPr>
              <a:t>bw</a:t>
            </a:r>
            <a:r>
              <a:rPr lang="en-GB" dirty="0">
                <a:latin typeface="+mn-lt"/>
              </a:rPr>
              <a:t>, </a:t>
            </a:r>
            <a:r>
              <a:rPr lang="en-GB" dirty="0" smtClean="0">
                <a:latin typeface="+mn-lt"/>
              </a:rPr>
              <a:t>					Thyssengas</a:t>
            </a:r>
            <a:endParaRPr lang="en-GB" dirty="0">
              <a:latin typeface="+mn-lt"/>
            </a:endParaRPr>
          </a:p>
          <a:p>
            <a:r>
              <a:rPr lang="en-GB" dirty="0">
                <a:latin typeface="+mn-lt"/>
              </a:rPr>
              <a:t>Italy: 		</a:t>
            </a:r>
            <a:r>
              <a:rPr lang="en-GB" dirty="0" smtClean="0">
                <a:latin typeface="+mn-lt"/>
              </a:rPr>
              <a:t>	SNAM </a:t>
            </a:r>
            <a:r>
              <a:rPr lang="en-GB" dirty="0">
                <a:latin typeface="+mn-lt"/>
              </a:rPr>
              <a:t>Rete Gas</a:t>
            </a:r>
          </a:p>
          <a:p>
            <a:r>
              <a:rPr lang="en-GB" dirty="0">
                <a:latin typeface="+mn-lt"/>
              </a:rPr>
              <a:t>The Netherlands: Gasunie Transport Services</a:t>
            </a:r>
          </a:p>
          <a:p>
            <a:pPr marL="0" indent="0">
              <a:buNone/>
            </a:pPr>
            <a:endParaRPr lang="en-GB" b="1" dirty="0" smtClean="0">
              <a:solidFill>
                <a:srgbClr val="006B90"/>
              </a:solidFill>
              <a:latin typeface="+mn-lt"/>
            </a:endParaRPr>
          </a:p>
          <a:p>
            <a:pPr marL="0" indent="0">
              <a:buNone/>
            </a:pPr>
            <a:endParaRPr lang="en-GB" b="1" dirty="0" smtClean="0">
              <a:solidFill>
                <a:srgbClr val="006B90"/>
              </a:solidFill>
              <a:latin typeface="+mn-lt"/>
            </a:endParaRPr>
          </a:p>
          <a:p>
            <a:pPr marL="0" indent="0">
              <a:buNone/>
            </a:pPr>
            <a:endParaRPr lang="en-GB" b="1" dirty="0" smtClean="0">
              <a:solidFill>
                <a:srgbClr val="006B90"/>
              </a:solidFill>
              <a:latin typeface="+mn-lt"/>
            </a:endParaRPr>
          </a:p>
          <a:p>
            <a:pPr marL="0" indent="0">
              <a:buNone/>
            </a:pPr>
            <a:endParaRPr lang="en-GB" b="1" dirty="0" smtClean="0">
              <a:solidFill>
                <a:srgbClr val="006B90"/>
              </a:solidFill>
              <a:latin typeface="+mn-lt"/>
            </a:endParaRPr>
          </a:p>
          <a:p>
            <a:pPr marL="0" indent="0">
              <a:buNone/>
            </a:pPr>
            <a:r>
              <a:rPr lang="en-GB" b="1" dirty="0" smtClean="0">
                <a:solidFill>
                  <a:srgbClr val="006B90"/>
                </a:solidFill>
                <a:latin typeface="+mn-lt"/>
              </a:rPr>
              <a:t/>
            </a:r>
            <a:br>
              <a:rPr lang="en-GB" b="1" dirty="0" smtClean="0">
                <a:solidFill>
                  <a:srgbClr val="006B90"/>
                </a:solidFill>
                <a:latin typeface="+mn-lt"/>
              </a:rPr>
            </a:br>
            <a:r>
              <a:rPr lang="en-GB" b="1" dirty="0" smtClean="0">
                <a:solidFill>
                  <a:srgbClr val="006B90"/>
                </a:solidFill>
                <a:latin typeface="+mn-lt"/>
              </a:rPr>
              <a:t>PRISMA </a:t>
            </a:r>
            <a:r>
              <a:rPr lang="en-GB" b="1" dirty="0">
                <a:solidFill>
                  <a:srgbClr val="006B90"/>
                </a:solidFill>
                <a:latin typeface="+mn-lt"/>
              </a:rPr>
              <a:t>is an open cooperation that allows all European TSOs to participate in the cooperation</a:t>
            </a:r>
          </a:p>
          <a:p>
            <a:endParaRPr lang="en-GB" dirty="0">
              <a:latin typeface="+mn-lt"/>
            </a:endParaRPr>
          </a:p>
        </p:txBody>
      </p:sp>
      <p:pic>
        <p:nvPicPr>
          <p:cNvPr id="83970" name="Picture 2"/>
          <p:cNvPicPr>
            <a:picLocks noChangeAspect="1" noChangeArrowheads="1"/>
          </p:cNvPicPr>
          <p:nvPr/>
        </p:nvPicPr>
        <p:blipFill>
          <a:blip r:embed="rId4"/>
          <a:srcRect/>
          <a:stretch>
            <a:fillRect/>
          </a:stretch>
        </p:blipFill>
        <p:spPr bwMode="auto">
          <a:xfrm>
            <a:off x="1816100" y="4570289"/>
            <a:ext cx="4889500" cy="1005001"/>
          </a:xfrm>
          <a:prstGeom prst="rect">
            <a:avLst/>
          </a:prstGeom>
          <a:noFill/>
          <a:ln w="9525">
            <a:noFill/>
            <a:miter lim="800000"/>
            <a:headEnd/>
            <a:tailEnd/>
          </a:ln>
          <a:effectLst/>
        </p:spPr>
      </p:pic>
    </p:spTree>
    <p:extLst>
      <p:ext uri="{BB962C8B-B14F-4D97-AF65-F5344CB8AC3E}">
        <p14:creationId xmlns:p14="http://schemas.microsoft.com/office/powerpoint/2010/main" xmlns="" val="374143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1281088112"/>
              </p:ext>
            </p:extLst>
          </p:nvPr>
        </p:nvGraphicFramePr>
        <p:xfrm>
          <a:off x="1588" y="1588"/>
          <a:ext cx="1587" cy="1587"/>
        </p:xfrm>
        <a:graphic>
          <a:graphicData uri="http://schemas.openxmlformats.org/presentationml/2006/ole">
            <p:oleObj spid="_x0000_s114690" name="think-cell Slide" r:id="rId13" imgW="360" imgH="360" progId="">
              <p:embed/>
            </p:oleObj>
          </a:graphicData>
        </a:graphic>
      </p:graphicFrame>
      <p:sp>
        <p:nvSpPr>
          <p:cNvPr id="1379" name="Espace réservé du texte 3"/>
          <p:cNvSpPr>
            <a:spLocks noGrp="1"/>
          </p:cNvSpPr>
          <p:nvPr>
            <p:ph type="body" sz="quarter" idx="19"/>
            <p:custDataLst>
              <p:tags r:id="rId2"/>
            </p:custDataLst>
          </p:nvPr>
        </p:nvSpPr>
        <p:spPr>
          <a:xfrm>
            <a:off x="344488" y="2257427"/>
            <a:ext cx="3694048" cy="3755967"/>
          </a:xfrm>
        </p:spPr>
        <p:txBody>
          <a:bodyPr/>
          <a:lstStyle/>
          <a:p>
            <a:pPr marL="285750" lvl="1">
              <a:buSzPts val="1600"/>
              <a:buFont typeface="Wingdings" pitchFamily="2" charset="2"/>
              <a:buChar char="§"/>
            </a:pPr>
            <a:r>
              <a:rPr lang="en-US" sz="1400" dirty="0" smtClean="0">
                <a:latin typeface="+mn-lt"/>
              </a:rPr>
              <a:t>The platform connects nine European gas </a:t>
            </a:r>
            <a:r>
              <a:rPr lang="en-US" sz="1400" dirty="0">
                <a:latin typeface="+mn-lt"/>
              </a:rPr>
              <a:t>h</a:t>
            </a:r>
            <a:r>
              <a:rPr lang="en-US" sz="1400" dirty="0" smtClean="0">
                <a:latin typeface="+mn-lt"/>
              </a:rPr>
              <a:t>ubs </a:t>
            </a:r>
            <a:r>
              <a:rPr lang="en-US" sz="1400" dirty="0" smtClean="0">
                <a:latin typeface="+mn-lt"/>
              </a:rPr>
              <a:t> in 7 countries</a:t>
            </a:r>
            <a:endParaRPr lang="en-US" sz="1400" dirty="0" smtClean="0">
              <a:latin typeface="+mn-lt"/>
            </a:endParaRPr>
          </a:p>
          <a:p>
            <a:pPr marL="550862" lvl="2" indent="-285750">
              <a:buSzPts val="1600"/>
              <a:buFont typeface="Arial" pitchFamily="34" charset="0"/>
              <a:buChar char="•"/>
            </a:pPr>
            <a:r>
              <a:rPr lang="en-US" sz="1400" dirty="0" smtClean="0">
                <a:latin typeface="+mn-lt"/>
              </a:rPr>
              <a:t>CEGH</a:t>
            </a:r>
          </a:p>
          <a:p>
            <a:pPr marL="550862" lvl="2" indent="-285750">
              <a:buSzPts val="1600"/>
              <a:buFont typeface="Arial" pitchFamily="34" charset="0"/>
              <a:buChar char="•"/>
            </a:pPr>
            <a:r>
              <a:rPr lang="en-US" sz="1400" dirty="0" err="1" smtClean="0">
                <a:latin typeface="+mn-lt"/>
              </a:rPr>
              <a:t>Gaspool</a:t>
            </a:r>
            <a:endParaRPr lang="en-US" sz="1400" dirty="0" smtClean="0">
              <a:latin typeface="+mn-lt"/>
            </a:endParaRPr>
          </a:p>
          <a:p>
            <a:pPr marL="550862" lvl="2" indent="-285750">
              <a:buSzPts val="1600"/>
              <a:buFont typeface="Arial" pitchFamily="34" charset="0"/>
              <a:buChar char="•"/>
            </a:pPr>
            <a:r>
              <a:rPr lang="en-US" sz="1400" dirty="0" smtClean="0">
                <a:latin typeface="+mn-lt"/>
              </a:rPr>
              <a:t>NCG</a:t>
            </a:r>
          </a:p>
          <a:p>
            <a:pPr marL="550862" lvl="2" indent="-285750">
              <a:buSzPts val="1600"/>
              <a:buFont typeface="Arial" pitchFamily="34" charset="0"/>
              <a:buChar char="•"/>
            </a:pPr>
            <a:r>
              <a:rPr lang="en-US" sz="1400" dirty="0" smtClean="0">
                <a:latin typeface="+mn-lt"/>
              </a:rPr>
              <a:t>Nord Pool</a:t>
            </a:r>
          </a:p>
          <a:p>
            <a:pPr marL="550862" lvl="2" indent="-285750">
              <a:buSzPts val="1600"/>
              <a:buFont typeface="Arial" pitchFamily="34" charset="0"/>
              <a:buChar char="•"/>
            </a:pPr>
            <a:r>
              <a:rPr lang="en-US" sz="1400" dirty="0" smtClean="0">
                <a:latin typeface="+mn-lt"/>
              </a:rPr>
              <a:t>PEG North  </a:t>
            </a:r>
          </a:p>
          <a:p>
            <a:pPr marL="550862" lvl="2" indent="-285750">
              <a:buSzPts val="1600"/>
              <a:buFont typeface="Arial" pitchFamily="34" charset="0"/>
              <a:buChar char="•"/>
            </a:pPr>
            <a:r>
              <a:rPr lang="en-US" sz="1400" dirty="0" smtClean="0">
                <a:latin typeface="+mn-lt"/>
              </a:rPr>
              <a:t>PEG South</a:t>
            </a:r>
          </a:p>
          <a:p>
            <a:pPr marL="550862" lvl="2" indent="-285750">
              <a:buSzPts val="1600"/>
              <a:buFont typeface="Arial" pitchFamily="34" charset="0"/>
              <a:buChar char="•"/>
            </a:pPr>
            <a:r>
              <a:rPr lang="en-US" sz="1400" dirty="0" smtClean="0">
                <a:latin typeface="+mn-lt"/>
              </a:rPr>
              <a:t>PSV</a:t>
            </a:r>
          </a:p>
          <a:p>
            <a:pPr marL="550862" lvl="2" indent="-285750">
              <a:buSzPts val="1600"/>
              <a:buFont typeface="Arial" pitchFamily="34" charset="0"/>
              <a:buChar char="•"/>
            </a:pPr>
            <a:r>
              <a:rPr lang="en-US" sz="1400" dirty="0" smtClean="0">
                <a:latin typeface="+mn-lt"/>
              </a:rPr>
              <a:t>TTF</a:t>
            </a:r>
          </a:p>
          <a:p>
            <a:pPr marL="550862" lvl="2" indent="-285750">
              <a:buSzPts val="1600"/>
              <a:buFont typeface="Arial" pitchFamily="34" charset="0"/>
              <a:buChar char="•"/>
            </a:pPr>
            <a:r>
              <a:rPr lang="en-US" sz="1400" dirty="0" smtClean="0">
                <a:latin typeface="+mn-lt"/>
              </a:rPr>
              <a:t>ZTP</a:t>
            </a:r>
          </a:p>
          <a:p>
            <a:pPr marL="285750" lvl="1">
              <a:buSzPts val="1600"/>
              <a:buFont typeface="Wingdings" pitchFamily="2" charset="2"/>
              <a:buChar char="§"/>
            </a:pPr>
            <a:endParaRPr lang="en-US" sz="1400" dirty="0" smtClean="0">
              <a:latin typeface="+mn-lt"/>
            </a:endParaRPr>
          </a:p>
          <a:p>
            <a:pPr marL="285750" lvl="1">
              <a:buSzPts val="1600"/>
              <a:buFont typeface="Wingdings" pitchFamily="2" charset="2"/>
              <a:buChar char="§"/>
            </a:pPr>
            <a:r>
              <a:rPr lang="en-US" sz="1400" dirty="0" smtClean="0">
                <a:latin typeface="+mn-lt"/>
              </a:rPr>
              <a:t>A </a:t>
            </a:r>
            <a:r>
              <a:rPr lang="en-US" sz="1400" dirty="0" smtClean="0">
                <a:latin typeface="+mn-lt"/>
              </a:rPr>
              <a:t>pilot with Gaz Systems (Poland) will start in June to sell quarterly capacity</a:t>
            </a:r>
          </a:p>
          <a:p>
            <a:pPr marL="0" lvl="1" indent="0">
              <a:buSzPts val="1600"/>
              <a:buNone/>
            </a:pPr>
            <a:endParaRPr lang="en-US" sz="1400" dirty="0" smtClean="0">
              <a:latin typeface="+mn-lt"/>
            </a:endParaRPr>
          </a:p>
        </p:txBody>
      </p:sp>
      <p:sp>
        <p:nvSpPr>
          <p:cNvPr id="1392" name="Freeform 54"/>
          <p:cNvSpPr>
            <a:spLocks/>
          </p:cNvSpPr>
          <p:nvPr/>
        </p:nvSpPr>
        <p:spPr bwMode="auto">
          <a:xfrm>
            <a:off x="7078692" y="2557938"/>
            <a:ext cx="11052" cy="8917"/>
          </a:xfrm>
          <a:custGeom>
            <a:avLst/>
            <a:gdLst/>
            <a:ahLst/>
            <a:cxnLst>
              <a:cxn ang="0">
                <a:pos x="0" y="2"/>
              </a:cxn>
              <a:cxn ang="0">
                <a:pos x="6" y="0"/>
              </a:cxn>
              <a:cxn ang="0">
                <a:pos x="6" y="5"/>
              </a:cxn>
              <a:cxn ang="0">
                <a:pos x="0" y="2"/>
              </a:cxn>
            </a:cxnLst>
            <a:rect l="0" t="0" r="r" b="b"/>
            <a:pathLst>
              <a:path w="6" h="5">
                <a:moveTo>
                  <a:pt x="0" y="2"/>
                </a:moveTo>
                <a:lnTo>
                  <a:pt x="6" y="0"/>
                </a:lnTo>
                <a:lnTo>
                  <a:pt x="6" y="5"/>
                </a:lnTo>
                <a:lnTo>
                  <a:pt x="0" y="2"/>
                </a:lnTo>
                <a:close/>
              </a:path>
            </a:pathLst>
          </a:custGeom>
          <a:solidFill>
            <a:schemeClr val="tx2"/>
          </a:solidFill>
          <a:ln w="9525">
            <a:noFill/>
            <a:round/>
            <a:headEnd/>
            <a:tailEnd/>
          </a:ln>
        </p:spPr>
        <p:txBody>
          <a:bodyPr/>
          <a:lstStyle/>
          <a:p>
            <a:endParaRPr lang="en-GB"/>
          </a:p>
        </p:txBody>
      </p:sp>
      <p:sp>
        <p:nvSpPr>
          <p:cNvPr id="1393" name="Freeform 55"/>
          <p:cNvSpPr>
            <a:spLocks/>
          </p:cNvSpPr>
          <p:nvPr/>
        </p:nvSpPr>
        <p:spPr bwMode="auto">
          <a:xfrm>
            <a:off x="6837396" y="2598956"/>
            <a:ext cx="12893" cy="8918"/>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rgbClr val="F5C700"/>
          </a:solidFill>
          <a:ln w="9525">
            <a:noFill/>
            <a:round/>
            <a:headEnd/>
            <a:tailEnd/>
          </a:ln>
        </p:spPr>
        <p:txBody>
          <a:bodyPr/>
          <a:lstStyle/>
          <a:p>
            <a:endParaRPr lang="en-GB"/>
          </a:p>
        </p:txBody>
      </p:sp>
      <p:sp>
        <p:nvSpPr>
          <p:cNvPr id="1394" name="Freeform 56"/>
          <p:cNvSpPr>
            <a:spLocks/>
          </p:cNvSpPr>
          <p:nvPr/>
        </p:nvSpPr>
        <p:spPr bwMode="auto">
          <a:xfrm>
            <a:off x="7281308" y="1981895"/>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rgbClr val="F5C700"/>
          </a:solidFill>
          <a:ln w="9525">
            <a:noFill/>
            <a:round/>
            <a:headEnd/>
            <a:tailEnd/>
          </a:ln>
        </p:spPr>
        <p:txBody>
          <a:bodyPr/>
          <a:lstStyle/>
          <a:p>
            <a:endParaRPr lang="en-GB"/>
          </a:p>
        </p:txBody>
      </p:sp>
      <p:sp>
        <p:nvSpPr>
          <p:cNvPr id="1395" name="Freeform 57"/>
          <p:cNvSpPr>
            <a:spLocks/>
          </p:cNvSpPr>
          <p:nvPr/>
        </p:nvSpPr>
        <p:spPr bwMode="auto">
          <a:xfrm>
            <a:off x="7078692" y="2557938"/>
            <a:ext cx="11052" cy="8917"/>
          </a:xfrm>
          <a:custGeom>
            <a:avLst/>
            <a:gdLst/>
            <a:ahLst/>
            <a:cxnLst>
              <a:cxn ang="0">
                <a:pos x="0" y="2"/>
              </a:cxn>
              <a:cxn ang="0">
                <a:pos x="6" y="0"/>
              </a:cxn>
              <a:cxn ang="0">
                <a:pos x="6" y="5"/>
              </a:cxn>
              <a:cxn ang="0">
                <a:pos x="0" y="2"/>
              </a:cxn>
            </a:cxnLst>
            <a:rect l="0" t="0" r="r" b="b"/>
            <a:pathLst>
              <a:path w="6" h="5">
                <a:moveTo>
                  <a:pt x="0" y="2"/>
                </a:moveTo>
                <a:lnTo>
                  <a:pt x="6" y="0"/>
                </a:lnTo>
                <a:lnTo>
                  <a:pt x="6" y="5"/>
                </a:lnTo>
                <a:lnTo>
                  <a:pt x="0" y="2"/>
                </a:lnTo>
                <a:close/>
              </a:path>
            </a:pathLst>
          </a:custGeom>
          <a:solidFill>
            <a:schemeClr val="tx2"/>
          </a:solidFill>
          <a:ln w="9525">
            <a:noFill/>
            <a:round/>
            <a:headEnd/>
            <a:tailEnd/>
          </a:ln>
        </p:spPr>
        <p:txBody>
          <a:bodyPr/>
          <a:lstStyle/>
          <a:p>
            <a:endParaRPr lang="en-GB"/>
          </a:p>
        </p:txBody>
      </p:sp>
      <p:sp>
        <p:nvSpPr>
          <p:cNvPr id="1396" name="Freeform 58"/>
          <p:cNvSpPr>
            <a:spLocks/>
          </p:cNvSpPr>
          <p:nvPr/>
        </p:nvSpPr>
        <p:spPr bwMode="auto">
          <a:xfrm>
            <a:off x="5881418" y="1439737"/>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9525">
            <a:noFill/>
            <a:round/>
            <a:headEnd/>
            <a:tailEnd/>
          </a:ln>
        </p:spPr>
        <p:txBody>
          <a:bodyPr/>
          <a:lstStyle/>
          <a:p>
            <a:endParaRPr lang="en-GB"/>
          </a:p>
        </p:txBody>
      </p:sp>
      <p:sp>
        <p:nvSpPr>
          <p:cNvPr id="1397" name="Freeform 59"/>
          <p:cNvSpPr>
            <a:spLocks/>
          </p:cNvSpPr>
          <p:nvPr/>
        </p:nvSpPr>
        <p:spPr bwMode="auto">
          <a:xfrm>
            <a:off x="5358301" y="1785719"/>
            <a:ext cx="14736" cy="7134"/>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9525">
            <a:noFill/>
            <a:round/>
            <a:headEnd/>
            <a:tailEnd/>
          </a:ln>
        </p:spPr>
        <p:txBody>
          <a:bodyPr/>
          <a:lstStyle/>
          <a:p>
            <a:endParaRPr lang="en-GB"/>
          </a:p>
        </p:txBody>
      </p:sp>
      <p:sp>
        <p:nvSpPr>
          <p:cNvPr id="1398" name="Freeform 60"/>
          <p:cNvSpPr>
            <a:spLocks/>
          </p:cNvSpPr>
          <p:nvPr/>
        </p:nvSpPr>
        <p:spPr bwMode="auto">
          <a:xfrm>
            <a:off x="9714539" y="4186195"/>
            <a:ext cx="5525" cy="1784"/>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close/>
              </a:path>
            </a:pathLst>
          </a:custGeom>
          <a:solidFill>
            <a:srgbClr val="D2D2D2"/>
          </a:solidFill>
          <a:ln w="9525">
            <a:noFill/>
            <a:round/>
            <a:headEnd/>
            <a:tailEnd/>
          </a:ln>
        </p:spPr>
        <p:txBody>
          <a:bodyPr/>
          <a:lstStyle/>
          <a:p>
            <a:endParaRPr lang="en-GB"/>
          </a:p>
        </p:txBody>
      </p:sp>
      <p:sp>
        <p:nvSpPr>
          <p:cNvPr id="1399" name="Freeform 61"/>
          <p:cNvSpPr>
            <a:spLocks/>
          </p:cNvSpPr>
          <p:nvPr/>
        </p:nvSpPr>
        <p:spPr bwMode="auto">
          <a:xfrm>
            <a:off x="6837396" y="2598956"/>
            <a:ext cx="12893" cy="8918"/>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tx2"/>
          </a:solidFill>
          <a:ln w="9525">
            <a:noFill/>
            <a:round/>
            <a:headEnd/>
            <a:tailEnd/>
          </a:ln>
        </p:spPr>
        <p:txBody>
          <a:bodyPr/>
          <a:lstStyle/>
          <a:p>
            <a:endParaRPr lang="en-GB"/>
          </a:p>
        </p:txBody>
      </p:sp>
      <p:sp>
        <p:nvSpPr>
          <p:cNvPr id="1400" name="Freeform 62"/>
          <p:cNvSpPr>
            <a:spLocks/>
          </p:cNvSpPr>
          <p:nvPr/>
        </p:nvSpPr>
        <p:spPr bwMode="auto">
          <a:xfrm>
            <a:off x="7281308" y="1981895"/>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rgbClr val="F5C700"/>
          </a:solidFill>
          <a:ln w="9525">
            <a:noFill/>
            <a:round/>
            <a:headEnd/>
            <a:tailEnd/>
          </a:ln>
        </p:spPr>
        <p:txBody>
          <a:bodyPr/>
          <a:lstStyle/>
          <a:p>
            <a:endParaRPr lang="en-GB"/>
          </a:p>
        </p:txBody>
      </p:sp>
      <p:sp>
        <p:nvSpPr>
          <p:cNvPr id="1401" name="Freeform 63"/>
          <p:cNvSpPr>
            <a:spLocks/>
          </p:cNvSpPr>
          <p:nvPr/>
        </p:nvSpPr>
        <p:spPr bwMode="auto">
          <a:xfrm>
            <a:off x="5881418" y="1439737"/>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9525">
            <a:noFill/>
            <a:round/>
            <a:headEnd/>
            <a:tailEnd/>
          </a:ln>
        </p:spPr>
        <p:txBody>
          <a:bodyPr/>
          <a:lstStyle/>
          <a:p>
            <a:endParaRPr lang="en-GB"/>
          </a:p>
        </p:txBody>
      </p:sp>
      <p:sp>
        <p:nvSpPr>
          <p:cNvPr id="1402" name="Freeform 64"/>
          <p:cNvSpPr>
            <a:spLocks/>
          </p:cNvSpPr>
          <p:nvPr/>
        </p:nvSpPr>
        <p:spPr bwMode="auto">
          <a:xfrm>
            <a:off x="5358301" y="1785719"/>
            <a:ext cx="14736" cy="7134"/>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9525">
            <a:noFill/>
            <a:round/>
            <a:headEnd/>
            <a:tailEnd/>
          </a:ln>
        </p:spPr>
        <p:txBody>
          <a:bodyPr/>
          <a:lstStyle/>
          <a:p>
            <a:endParaRPr lang="en-GB"/>
          </a:p>
        </p:txBody>
      </p:sp>
      <p:sp>
        <p:nvSpPr>
          <p:cNvPr id="1403" name="Freeform 65"/>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rgbClr val="F5C700"/>
          </a:solidFill>
          <a:ln w="9525">
            <a:noFill/>
            <a:round/>
            <a:headEnd/>
            <a:tailEnd/>
          </a:ln>
        </p:spPr>
        <p:txBody>
          <a:bodyPr/>
          <a:lstStyle/>
          <a:p>
            <a:endParaRPr lang="en-GB"/>
          </a:p>
        </p:txBody>
      </p:sp>
      <p:sp>
        <p:nvSpPr>
          <p:cNvPr id="1404" name="Freeform 66"/>
          <p:cNvSpPr>
            <a:spLocks/>
          </p:cNvSpPr>
          <p:nvPr/>
        </p:nvSpPr>
        <p:spPr bwMode="auto">
          <a:xfrm>
            <a:off x="6671619" y="2695261"/>
            <a:ext cx="16577" cy="5351"/>
          </a:xfrm>
          <a:custGeom>
            <a:avLst/>
            <a:gdLst/>
            <a:ahLst/>
            <a:cxnLst>
              <a:cxn ang="0">
                <a:pos x="0" y="0"/>
              </a:cxn>
              <a:cxn ang="0">
                <a:pos x="11" y="2"/>
              </a:cxn>
              <a:cxn ang="0">
                <a:pos x="7" y="4"/>
              </a:cxn>
              <a:cxn ang="0">
                <a:pos x="0" y="0"/>
              </a:cxn>
            </a:cxnLst>
            <a:rect l="0" t="0" r="r" b="b"/>
            <a:pathLst>
              <a:path w="11" h="4">
                <a:moveTo>
                  <a:pt x="0" y="0"/>
                </a:moveTo>
                <a:lnTo>
                  <a:pt x="11" y="2"/>
                </a:lnTo>
                <a:lnTo>
                  <a:pt x="7" y="4"/>
                </a:lnTo>
                <a:lnTo>
                  <a:pt x="0" y="0"/>
                </a:lnTo>
                <a:close/>
              </a:path>
            </a:pathLst>
          </a:custGeom>
          <a:solidFill>
            <a:srgbClr val="F5C700"/>
          </a:solidFill>
          <a:ln w="9525">
            <a:noFill/>
            <a:round/>
            <a:headEnd/>
            <a:tailEnd/>
          </a:ln>
        </p:spPr>
        <p:txBody>
          <a:bodyPr/>
          <a:lstStyle/>
          <a:p>
            <a:endParaRPr lang="en-GB"/>
          </a:p>
        </p:txBody>
      </p:sp>
      <p:sp>
        <p:nvSpPr>
          <p:cNvPr id="1405" name="Freeform 67"/>
          <p:cNvSpPr>
            <a:spLocks/>
          </p:cNvSpPr>
          <p:nvPr/>
        </p:nvSpPr>
        <p:spPr bwMode="auto">
          <a:xfrm>
            <a:off x="9714539" y="4086323"/>
            <a:ext cx="5525" cy="1784"/>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close/>
              </a:path>
            </a:pathLst>
          </a:custGeom>
          <a:solidFill>
            <a:srgbClr val="D2D2D2"/>
          </a:solidFill>
          <a:ln w="9525">
            <a:noFill/>
            <a:round/>
            <a:headEnd/>
            <a:tailEnd/>
          </a:ln>
        </p:spPr>
        <p:txBody>
          <a:bodyPr/>
          <a:lstStyle/>
          <a:p>
            <a:endParaRPr lang="en-GB"/>
          </a:p>
        </p:txBody>
      </p:sp>
      <p:sp>
        <p:nvSpPr>
          <p:cNvPr id="1406" name="Freeform 68"/>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rgbClr val="F5C700"/>
          </a:solidFill>
          <a:ln w="9525">
            <a:noFill/>
            <a:round/>
            <a:headEnd/>
            <a:tailEnd/>
          </a:ln>
        </p:spPr>
        <p:txBody>
          <a:bodyPr/>
          <a:lstStyle/>
          <a:p>
            <a:endParaRPr lang="en-GB"/>
          </a:p>
        </p:txBody>
      </p:sp>
      <p:sp>
        <p:nvSpPr>
          <p:cNvPr id="1407" name="Freeform 69"/>
          <p:cNvSpPr>
            <a:spLocks/>
          </p:cNvSpPr>
          <p:nvPr/>
        </p:nvSpPr>
        <p:spPr bwMode="auto">
          <a:xfrm>
            <a:off x="6671619" y="2695261"/>
            <a:ext cx="16577" cy="5351"/>
          </a:xfrm>
          <a:custGeom>
            <a:avLst/>
            <a:gdLst/>
            <a:ahLst/>
            <a:cxnLst>
              <a:cxn ang="0">
                <a:pos x="0" y="0"/>
              </a:cxn>
              <a:cxn ang="0">
                <a:pos x="11" y="2"/>
              </a:cxn>
              <a:cxn ang="0">
                <a:pos x="7" y="4"/>
              </a:cxn>
              <a:cxn ang="0">
                <a:pos x="0" y="0"/>
              </a:cxn>
            </a:cxnLst>
            <a:rect l="0" t="0" r="r" b="b"/>
            <a:pathLst>
              <a:path w="11" h="4">
                <a:moveTo>
                  <a:pt x="0" y="0"/>
                </a:moveTo>
                <a:lnTo>
                  <a:pt x="11" y="2"/>
                </a:lnTo>
                <a:lnTo>
                  <a:pt x="7" y="4"/>
                </a:lnTo>
                <a:lnTo>
                  <a:pt x="0" y="0"/>
                </a:lnTo>
                <a:close/>
              </a:path>
            </a:pathLst>
          </a:custGeom>
          <a:solidFill>
            <a:srgbClr val="F5C700"/>
          </a:solidFill>
          <a:ln w="9525">
            <a:noFill/>
            <a:round/>
            <a:headEnd/>
            <a:tailEnd/>
          </a:ln>
        </p:spPr>
        <p:txBody>
          <a:bodyPr/>
          <a:lstStyle/>
          <a:p>
            <a:endParaRPr lang="en-GB"/>
          </a:p>
        </p:txBody>
      </p:sp>
      <p:sp>
        <p:nvSpPr>
          <p:cNvPr id="1409" name="Freeform 72"/>
          <p:cNvSpPr>
            <a:spLocks/>
          </p:cNvSpPr>
          <p:nvPr/>
        </p:nvSpPr>
        <p:spPr bwMode="auto">
          <a:xfrm>
            <a:off x="9101165" y="1238212"/>
            <a:ext cx="313133" cy="335282"/>
          </a:xfrm>
          <a:custGeom>
            <a:avLst/>
            <a:gdLst/>
            <a:ahLst/>
            <a:cxnLst>
              <a:cxn ang="0">
                <a:pos x="39" y="19"/>
              </a:cxn>
              <a:cxn ang="0">
                <a:pos x="54" y="0"/>
              </a:cxn>
              <a:cxn ang="0">
                <a:pos x="85" y="17"/>
              </a:cxn>
              <a:cxn ang="0">
                <a:pos x="127" y="40"/>
              </a:cxn>
              <a:cxn ang="0">
                <a:pos x="146" y="50"/>
              </a:cxn>
              <a:cxn ang="0">
                <a:pos x="187" y="105"/>
              </a:cxn>
              <a:cxn ang="0">
                <a:pos x="194" y="136"/>
              </a:cxn>
              <a:cxn ang="0">
                <a:pos x="171" y="128"/>
              </a:cxn>
              <a:cxn ang="0">
                <a:pos x="175" y="146"/>
              </a:cxn>
              <a:cxn ang="0">
                <a:pos x="177" y="169"/>
              </a:cxn>
              <a:cxn ang="0">
                <a:pos x="171" y="176"/>
              </a:cxn>
              <a:cxn ang="0">
                <a:pos x="141" y="169"/>
              </a:cxn>
              <a:cxn ang="0">
                <a:pos x="123" y="176"/>
              </a:cxn>
              <a:cxn ang="0">
                <a:pos x="119" y="205"/>
              </a:cxn>
              <a:cxn ang="0">
                <a:pos x="102" y="205"/>
              </a:cxn>
              <a:cxn ang="0">
                <a:pos x="93" y="213"/>
              </a:cxn>
              <a:cxn ang="0">
                <a:pos x="87" y="190"/>
              </a:cxn>
              <a:cxn ang="0">
                <a:pos x="70" y="159"/>
              </a:cxn>
              <a:cxn ang="0">
                <a:pos x="45" y="138"/>
              </a:cxn>
              <a:cxn ang="0">
                <a:pos x="48" y="111"/>
              </a:cxn>
              <a:cxn ang="0">
                <a:pos x="20" y="78"/>
              </a:cxn>
              <a:cxn ang="0">
                <a:pos x="0" y="71"/>
              </a:cxn>
              <a:cxn ang="0">
                <a:pos x="4" y="57"/>
              </a:cxn>
              <a:cxn ang="0">
                <a:pos x="18" y="53"/>
              </a:cxn>
              <a:cxn ang="0">
                <a:pos x="22" y="27"/>
              </a:cxn>
              <a:cxn ang="0">
                <a:pos x="39" y="19"/>
              </a:cxn>
            </a:cxnLst>
            <a:rect l="0" t="0" r="r" b="b"/>
            <a:pathLst>
              <a:path w="194" h="213">
                <a:moveTo>
                  <a:pt x="39" y="19"/>
                </a:moveTo>
                <a:lnTo>
                  <a:pt x="54" y="0"/>
                </a:lnTo>
                <a:lnTo>
                  <a:pt x="85" y="17"/>
                </a:lnTo>
                <a:lnTo>
                  <a:pt x="127" y="40"/>
                </a:lnTo>
                <a:lnTo>
                  <a:pt x="146" y="50"/>
                </a:lnTo>
                <a:lnTo>
                  <a:pt x="187" y="105"/>
                </a:lnTo>
                <a:lnTo>
                  <a:pt x="194" y="136"/>
                </a:lnTo>
                <a:lnTo>
                  <a:pt x="171" y="128"/>
                </a:lnTo>
                <a:lnTo>
                  <a:pt x="175" y="146"/>
                </a:lnTo>
                <a:lnTo>
                  <a:pt x="177" y="169"/>
                </a:lnTo>
                <a:lnTo>
                  <a:pt x="171" y="176"/>
                </a:lnTo>
                <a:lnTo>
                  <a:pt x="141" y="169"/>
                </a:lnTo>
                <a:lnTo>
                  <a:pt x="123" y="176"/>
                </a:lnTo>
                <a:lnTo>
                  <a:pt x="119" y="205"/>
                </a:lnTo>
                <a:lnTo>
                  <a:pt x="102" y="205"/>
                </a:lnTo>
                <a:lnTo>
                  <a:pt x="93" y="213"/>
                </a:lnTo>
                <a:lnTo>
                  <a:pt x="87" y="190"/>
                </a:lnTo>
                <a:lnTo>
                  <a:pt x="70" y="159"/>
                </a:lnTo>
                <a:lnTo>
                  <a:pt x="45" y="138"/>
                </a:lnTo>
                <a:lnTo>
                  <a:pt x="48" y="111"/>
                </a:lnTo>
                <a:lnTo>
                  <a:pt x="20" y="78"/>
                </a:lnTo>
                <a:lnTo>
                  <a:pt x="0" y="71"/>
                </a:lnTo>
                <a:lnTo>
                  <a:pt x="4" y="57"/>
                </a:lnTo>
                <a:lnTo>
                  <a:pt x="18" y="53"/>
                </a:lnTo>
                <a:lnTo>
                  <a:pt x="22" y="27"/>
                </a:lnTo>
                <a:lnTo>
                  <a:pt x="39" y="19"/>
                </a:lnTo>
                <a:close/>
              </a:path>
            </a:pathLst>
          </a:custGeom>
          <a:solidFill>
            <a:srgbClr val="D2D2D2"/>
          </a:solidFill>
          <a:ln w="12700">
            <a:noFill/>
            <a:round/>
            <a:headEnd/>
            <a:tailEnd/>
          </a:ln>
        </p:spPr>
        <p:txBody>
          <a:bodyPr/>
          <a:lstStyle/>
          <a:p>
            <a:endParaRPr lang="en-GB"/>
          </a:p>
        </p:txBody>
      </p:sp>
      <p:sp>
        <p:nvSpPr>
          <p:cNvPr id="1410" name="Freeform 73"/>
          <p:cNvSpPr>
            <a:spLocks/>
          </p:cNvSpPr>
          <p:nvPr/>
        </p:nvSpPr>
        <p:spPr bwMode="auto">
          <a:xfrm>
            <a:off x="9101165" y="1238212"/>
            <a:ext cx="313133" cy="335282"/>
          </a:xfrm>
          <a:custGeom>
            <a:avLst/>
            <a:gdLst/>
            <a:ahLst/>
            <a:cxnLst>
              <a:cxn ang="0">
                <a:pos x="39" y="19"/>
              </a:cxn>
              <a:cxn ang="0">
                <a:pos x="54" y="0"/>
              </a:cxn>
              <a:cxn ang="0">
                <a:pos x="85" y="17"/>
              </a:cxn>
              <a:cxn ang="0">
                <a:pos x="127" y="40"/>
              </a:cxn>
              <a:cxn ang="0">
                <a:pos x="146" y="50"/>
              </a:cxn>
              <a:cxn ang="0">
                <a:pos x="187" y="105"/>
              </a:cxn>
              <a:cxn ang="0">
                <a:pos x="194" y="136"/>
              </a:cxn>
              <a:cxn ang="0">
                <a:pos x="171" y="128"/>
              </a:cxn>
              <a:cxn ang="0">
                <a:pos x="175" y="146"/>
              </a:cxn>
              <a:cxn ang="0">
                <a:pos x="177" y="169"/>
              </a:cxn>
              <a:cxn ang="0">
                <a:pos x="171" y="176"/>
              </a:cxn>
              <a:cxn ang="0">
                <a:pos x="141" y="169"/>
              </a:cxn>
              <a:cxn ang="0">
                <a:pos x="123" y="176"/>
              </a:cxn>
              <a:cxn ang="0">
                <a:pos x="119" y="205"/>
              </a:cxn>
              <a:cxn ang="0">
                <a:pos x="102" y="205"/>
              </a:cxn>
              <a:cxn ang="0">
                <a:pos x="93" y="213"/>
              </a:cxn>
              <a:cxn ang="0">
                <a:pos x="87" y="190"/>
              </a:cxn>
              <a:cxn ang="0">
                <a:pos x="70" y="159"/>
              </a:cxn>
              <a:cxn ang="0">
                <a:pos x="45" y="138"/>
              </a:cxn>
              <a:cxn ang="0">
                <a:pos x="48" y="111"/>
              </a:cxn>
              <a:cxn ang="0">
                <a:pos x="20" y="78"/>
              </a:cxn>
              <a:cxn ang="0">
                <a:pos x="0" y="71"/>
              </a:cxn>
              <a:cxn ang="0">
                <a:pos x="4" y="57"/>
              </a:cxn>
              <a:cxn ang="0">
                <a:pos x="18" y="53"/>
              </a:cxn>
              <a:cxn ang="0">
                <a:pos x="22" y="27"/>
              </a:cxn>
              <a:cxn ang="0">
                <a:pos x="39" y="19"/>
              </a:cxn>
            </a:cxnLst>
            <a:rect l="0" t="0" r="r" b="b"/>
            <a:pathLst>
              <a:path w="194" h="213">
                <a:moveTo>
                  <a:pt x="39" y="19"/>
                </a:moveTo>
                <a:lnTo>
                  <a:pt x="54" y="0"/>
                </a:lnTo>
                <a:lnTo>
                  <a:pt x="85" y="17"/>
                </a:lnTo>
                <a:lnTo>
                  <a:pt x="127" y="40"/>
                </a:lnTo>
                <a:lnTo>
                  <a:pt x="146" y="50"/>
                </a:lnTo>
                <a:lnTo>
                  <a:pt x="187" y="105"/>
                </a:lnTo>
                <a:lnTo>
                  <a:pt x="194" y="136"/>
                </a:lnTo>
                <a:lnTo>
                  <a:pt x="171" y="128"/>
                </a:lnTo>
                <a:lnTo>
                  <a:pt x="175" y="146"/>
                </a:lnTo>
                <a:lnTo>
                  <a:pt x="177" y="169"/>
                </a:lnTo>
                <a:lnTo>
                  <a:pt x="171" y="176"/>
                </a:lnTo>
                <a:lnTo>
                  <a:pt x="141" y="169"/>
                </a:lnTo>
                <a:lnTo>
                  <a:pt x="123" y="176"/>
                </a:lnTo>
                <a:lnTo>
                  <a:pt x="119" y="205"/>
                </a:lnTo>
                <a:lnTo>
                  <a:pt x="102" y="205"/>
                </a:lnTo>
                <a:lnTo>
                  <a:pt x="93" y="213"/>
                </a:lnTo>
                <a:lnTo>
                  <a:pt x="87" y="190"/>
                </a:lnTo>
                <a:lnTo>
                  <a:pt x="70" y="159"/>
                </a:lnTo>
                <a:lnTo>
                  <a:pt x="45" y="138"/>
                </a:lnTo>
                <a:lnTo>
                  <a:pt x="48" y="111"/>
                </a:lnTo>
                <a:lnTo>
                  <a:pt x="20" y="78"/>
                </a:lnTo>
                <a:lnTo>
                  <a:pt x="0" y="71"/>
                </a:lnTo>
                <a:lnTo>
                  <a:pt x="4" y="57"/>
                </a:lnTo>
                <a:lnTo>
                  <a:pt x="18" y="53"/>
                </a:lnTo>
                <a:lnTo>
                  <a:pt x="22" y="27"/>
                </a:lnTo>
                <a:lnTo>
                  <a:pt x="39" y="19"/>
                </a:lnTo>
                <a:close/>
              </a:path>
            </a:pathLst>
          </a:custGeom>
          <a:solidFill>
            <a:srgbClr val="D2D2D2"/>
          </a:solidFill>
          <a:ln w="12700">
            <a:solidFill>
              <a:srgbClr val="FFFFFF"/>
            </a:solidFill>
            <a:prstDash val="solid"/>
            <a:round/>
            <a:headEnd/>
            <a:tailEnd/>
          </a:ln>
        </p:spPr>
        <p:txBody>
          <a:bodyPr/>
          <a:lstStyle/>
          <a:p>
            <a:endParaRPr lang="en-GB"/>
          </a:p>
        </p:txBody>
      </p:sp>
      <p:sp>
        <p:nvSpPr>
          <p:cNvPr id="1411" name="Freeform 74"/>
          <p:cNvSpPr>
            <a:spLocks/>
          </p:cNvSpPr>
          <p:nvPr/>
        </p:nvSpPr>
        <p:spPr bwMode="auto">
          <a:xfrm>
            <a:off x="9517448" y="1090188"/>
            <a:ext cx="29471" cy="10700"/>
          </a:xfrm>
          <a:custGeom>
            <a:avLst/>
            <a:gdLst/>
            <a:ahLst/>
            <a:cxnLst>
              <a:cxn ang="0">
                <a:pos x="19" y="0"/>
              </a:cxn>
              <a:cxn ang="0">
                <a:pos x="19" y="7"/>
              </a:cxn>
              <a:cxn ang="0">
                <a:pos x="2" y="2"/>
              </a:cxn>
              <a:cxn ang="0">
                <a:pos x="0" y="0"/>
              </a:cxn>
              <a:cxn ang="0">
                <a:pos x="19" y="0"/>
              </a:cxn>
            </a:cxnLst>
            <a:rect l="0" t="0" r="r" b="b"/>
            <a:pathLst>
              <a:path w="19" h="7">
                <a:moveTo>
                  <a:pt x="19" y="0"/>
                </a:moveTo>
                <a:lnTo>
                  <a:pt x="19" y="7"/>
                </a:lnTo>
                <a:lnTo>
                  <a:pt x="2" y="2"/>
                </a:lnTo>
                <a:lnTo>
                  <a:pt x="0" y="0"/>
                </a:lnTo>
                <a:lnTo>
                  <a:pt x="19" y="0"/>
                </a:lnTo>
                <a:close/>
              </a:path>
            </a:pathLst>
          </a:custGeom>
          <a:solidFill>
            <a:srgbClr val="D2D2D2"/>
          </a:solidFill>
          <a:ln w="12700">
            <a:noFill/>
            <a:round/>
            <a:headEnd/>
            <a:tailEnd/>
          </a:ln>
        </p:spPr>
        <p:txBody>
          <a:bodyPr/>
          <a:lstStyle/>
          <a:p>
            <a:endParaRPr lang="en-GB"/>
          </a:p>
        </p:txBody>
      </p:sp>
      <p:sp>
        <p:nvSpPr>
          <p:cNvPr id="1412" name="Freeform 75"/>
          <p:cNvSpPr>
            <a:spLocks/>
          </p:cNvSpPr>
          <p:nvPr/>
        </p:nvSpPr>
        <p:spPr bwMode="auto">
          <a:xfrm>
            <a:off x="9517448" y="1090188"/>
            <a:ext cx="29471" cy="10700"/>
          </a:xfrm>
          <a:custGeom>
            <a:avLst/>
            <a:gdLst/>
            <a:ahLst/>
            <a:cxnLst>
              <a:cxn ang="0">
                <a:pos x="19" y="0"/>
              </a:cxn>
              <a:cxn ang="0">
                <a:pos x="19" y="7"/>
              </a:cxn>
              <a:cxn ang="0">
                <a:pos x="2" y="2"/>
              </a:cxn>
              <a:cxn ang="0">
                <a:pos x="0" y="0"/>
              </a:cxn>
              <a:cxn ang="0">
                <a:pos x="19" y="0"/>
              </a:cxn>
            </a:cxnLst>
            <a:rect l="0" t="0" r="r" b="b"/>
            <a:pathLst>
              <a:path w="19" h="7">
                <a:moveTo>
                  <a:pt x="19" y="0"/>
                </a:moveTo>
                <a:lnTo>
                  <a:pt x="19" y="7"/>
                </a:lnTo>
                <a:lnTo>
                  <a:pt x="2" y="2"/>
                </a:lnTo>
                <a:lnTo>
                  <a:pt x="0" y="0"/>
                </a:lnTo>
                <a:lnTo>
                  <a:pt x="19" y="0"/>
                </a:lnTo>
                <a:close/>
              </a:path>
            </a:pathLst>
          </a:custGeom>
          <a:solidFill>
            <a:srgbClr val="D2D2D2"/>
          </a:solidFill>
          <a:ln w="12700">
            <a:solidFill>
              <a:srgbClr val="FFFFFF"/>
            </a:solidFill>
            <a:prstDash val="solid"/>
            <a:round/>
            <a:headEnd/>
            <a:tailEnd/>
          </a:ln>
        </p:spPr>
        <p:txBody>
          <a:bodyPr/>
          <a:lstStyle/>
          <a:p>
            <a:endParaRPr lang="en-GB"/>
          </a:p>
        </p:txBody>
      </p:sp>
      <p:sp>
        <p:nvSpPr>
          <p:cNvPr id="1413" name="Freeform 76"/>
          <p:cNvSpPr>
            <a:spLocks/>
          </p:cNvSpPr>
          <p:nvPr/>
        </p:nvSpPr>
        <p:spPr bwMode="auto">
          <a:xfrm>
            <a:off x="6675303" y="1626996"/>
            <a:ext cx="20261" cy="24968"/>
          </a:xfrm>
          <a:custGeom>
            <a:avLst/>
            <a:gdLst/>
            <a:ahLst/>
            <a:cxnLst>
              <a:cxn ang="0">
                <a:pos x="4" y="2"/>
              </a:cxn>
              <a:cxn ang="0">
                <a:pos x="2" y="8"/>
              </a:cxn>
              <a:cxn ang="0">
                <a:pos x="0" y="16"/>
              </a:cxn>
              <a:cxn ang="0">
                <a:pos x="10" y="14"/>
              </a:cxn>
              <a:cxn ang="0">
                <a:pos x="12" y="4"/>
              </a:cxn>
              <a:cxn ang="0">
                <a:pos x="6" y="0"/>
              </a:cxn>
              <a:cxn ang="0">
                <a:pos x="4" y="2"/>
              </a:cxn>
            </a:cxnLst>
            <a:rect l="0" t="0" r="r" b="b"/>
            <a:pathLst>
              <a:path w="12" h="16">
                <a:moveTo>
                  <a:pt x="4" y="2"/>
                </a:moveTo>
                <a:lnTo>
                  <a:pt x="2" y="8"/>
                </a:lnTo>
                <a:lnTo>
                  <a:pt x="0" y="16"/>
                </a:lnTo>
                <a:lnTo>
                  <a:pt x="10" y="14"/>
                </a:lnTo>
                <a:lnTo>
                  <a:pt x="12" y="4"/>
                </a:lnTo>
                <a:lnTo>
                  <a:pt x="6" y="0"/>
                </a:lnTo>
                <a:lnTo>
                  <a:pt x="4" y="2"/>
                </a:lnTo>
                <a:close/>
              </a:path>
            </a:pathLst>
          </a:custGeom>
          <a:solidFill>
            <a:schemeClr val="bg2"/>
          </a:solidFill>
          <a:ln w="12700">
            <a:noFill/>
            <a:round/>
            <a:headEnd/>
            <a:tailEnd/>
          </a:ln>
        </p:spPr>
        <p:txBody>
          <a:bodyPr/>
          <a:lstStyle/>
          <a:p>
            <a:endParaRPr lang="en-GB"/>
          </a:p>
        </p:txBody>
      </p:sp>
      <p:sp>
        <p:nvSpPr>
          <p:cNvPr id="1414" name="Freeform 77"/>
          <p:cNvSpPr>
            <a:spLocks/>
          </p:cNvSpPr>
          <p:nvPr/>
        </p:nvSpPr>
        <p:spPr bwMode="auto">
          <a:xfrm>
            <a:off x="6675303" y="1626996"/>
            <a:ext cx="20261" cy="24968"/>
          </a:xfrm>
          <a:custGeom>
            <a:avLst/>
            <a:gdLst/>
            <a:ahLst/>
            <a:cxnLst>
              <a:cxn ang="0">
                <a:pos x="4" y="2"/>
              </a:cxn>
              <a:cxn ang="0">
                <a:pos x="2" y="8"/>
              </a:cxn>
              <a:cxn ang="0">
                <a:pos x="0" y="16"/>
              </a:cxn>
              <a:cxn ang="0">
                <a:pos x="10" y="14"/>
              </a:cxn>
              <a:cxn ang="0">
                <a:pos x="12" y="4"/>
              </a:cxn>
              <a:cxn ang="0">
                <a:pos x="6" y="0"/>
              </a:cxn>
              <a:cxn ang="0">
                <a:pos x="4" y="2"/>
              </a:cxn>
            </a:cxnLst>
            <a:rect l="0" t="0" r="r" b="b"/>
            <a:pathLst>
              <a:path w="12" h="16">
                <a:moveTo>
                  <a:pt x="4" y="2"/>
                </a:moveTo>
                <a:lnTo>
                  <a:pt x="2" y="8"/>
                </a:lnTo>
                <a:lnTo>
                  <a:pt x="0" y="16"/>
                </a:lnTo>
                <a:lnTo>
                  <a:pt x="10" y="14"/>
                </a:lnTo>
                <a:lnTo>
                  <a:pt x="12" y="4"/>
                </a:lnTo>
                <a:lnTo>
                  <a:pt x="6" y="0"/>
                </a:lnTo>
                <a:lnTo>
                  <a:pt x="4" y="2"/>
                </a:lnTo>
                <a:close/>
              </a:path>
            </a:pathLst>
          </a:custGeom>
          <a:solidFill>
            <a:schemeClr val="bg2"/>
          </a:solidFill>
          <a:ln w="12700">
            <a:solidFill>
              <a:srgbClr val="FFFFFF"/>
            </a:solidFill>
            <a:prstDash val="solid"/>
            <a:round/>
            <a:headEnd/>
            <a:tailEnd/>
          </a:ln>
        </p:spPr>
        <p:txBody>
          <a:bodyPr/>
          <a:lstStyle/>
          <a:p>
            <a:endParaRPr lang="en-GB"/>
          </a:p>
        </p:txBody>
      </p:sp>
      <p:sp>
        <p:nvSpPr>
          <p:cNvPr id="1415" name="Freeform 78"/>
          <p:cNvSpPr>
            <a:spLocks/>
          </p:cNvSpPr>
          <p:nvPr/>
        </p:nvSpPr>
        <p:spPr bwMode="auto">
          <a:xfrm>
            <a:off x="6686355" y="1530692"/>
            <a:ext cx="25787" cy="23184"/>
          </a:xfrm>
          <a:custGeom>
            <a:avLst/>
            <a:gdLst/>
            <a:ahLst/>
            <a:cxnLst>
              <a:cxn ang="0">
                <a:pos x="2" y="0"/>
              </a:cxn>
              <a:cxn ang="0">
                <a:pos x="0" y="8"/>
              </a:cxn>
              <a:cxn ang="0">
                <a:pos x="2" y="11"/>
              </a:cxn>
              <a:cxn ang="0">
                <a:pos x="16" y="15"/>
              </a:cxn>
              <a:cxn ang="0">
                <a:pos x="8" y="9"/>
              </a:cxn>
              <a:cxn ang="0">
                <a:pos x="6" y="0"/>
              </a:cxn>
              <a:cxn ang="0">
                <a:pos x="2" y="0"/>
              </a:cxn>
            </a:cxnLst>
            <a:rect l="0" t="0" r="r" b="b"/>
            <a:pathLst>
              <a:path w="16" h="15">
                <a:moveTo>
                  <a:pt x="2" y="0"/>
                </a:moveTo>
                <a:lnTo>
                  <a:pt x="0" y="8"/>
                </a:lnTo>
                <a:lnTo>
                  <a:pt x="2" y="11"/>
                </a:lnTo>
                <a:lnTo>
                  <a:pt x="16" y="15"/>
                </a:lnTo>
                <a:lnTo>
                  <a:pt x="8" y="9"/>
                </a:lnTo>
                <a:lnTo>
                  <a:pt x="6" y="0"/>
                </a:lnTo>
                <a:lnTo>
                  <a:pt x="2" y="0"/>
                </a:lnTo>
                <a:close/>
              </a:path>
            </a:pathLst>
          </a:custGeom>
          <a:solidFill>
            <a:schemeClr val="bg2"/>
          </a:solidFill>
          <a:ln w="12700">
            <a:noFill/>
            <a:round/>
            <a:headEnd/>
            <a:tailEnd/>
          </a:ln>
        </p:spPr>
        <p:txBody>
          <a:bodyPr/>
          <a:lstStyle/>
          <a:p>
            <a:endParaRPr lang="en-GB"/>
          </a:p>
        </p:txBody>
      </p:sp>
      <p:sp>
        <p:nvSpPr>
          <p:cNvPr id="1416" name="Freeform 79"/>
          <p:cNvSpPr>
            <a:spLocks/>
          </p:cNvSpPr>
          <p:nvPr/>
        </p:nvSpPr>
        <p:spPr bwMode="auto">
          <a:xfrm>
            <a:off x="6686355" y="1530692"/>
            <a:ext cx="25787" cy="23184"/>
          </a:xfrm>
          <a:custGeom>
            <a:avLst/>
            <a:gdLst/>
            <a:ahLst/>
            <a:cxnLst>
              <a:cxn ang="0">
                <a:pos x="2" y="0"/>
              </a:cxn>
              <a:cxn ang="0">
                <a:pos x="0" y="8"/>
              </a:cxn>
              <a:cxn ang="0">
                <a:pos x="2" y="11"/>
              </a:cxn>
              <a:cxn ang="0">
                <a:pos x="16" y="15"/>
              </a:cxn>
              <a:cxn ang="0">
                <a:pos x="8" y="9"/>
              </a:cxn>
              <a:cxn ang="0">
                <a:pos x="6" y="0"/>
              </a:cxn>
              <a:cxn ang="0">
                <a:pos x="2" y="0"/>
              </a:cxn>
            </a:cxnLst>
            <a:rect l="0" t="0" r="r" b="b"/>
            <a:pathLst>
              <a:path w="16" h="15">
                <a:moveTo>
                  <a:pt x="2" y="0"/>
                </a:moveTo>
                <a:lnTo>
                  <a:pt x="0" y="8"/>
                </a:lnTo>
                <a:lnTo>
                  <a:pt x="2" y="11"/>
                </a:lnTo>
                <a:lnTo>
                  <a:pt x="16" y="15"/>
                </a:lnTo>
                <a:lnTo>
                  <a:pt x="8" y="9"/>
                </a:lnTo>
                <a:lnTo>
                  <a:pt x="6" y="0"/>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1417" name="Freeform 80"/>
          <p:cNvSpPr>
            <a:spLocks/>
          </p:cNvSpPr>
          <p:nvPr/>
        </p:nvSpPr>
        <p:spPr bwMode="auto">
          <a:xfrm>
            <a:off x="6712143" y="1514641"/>
            <a:ext cx="20261" cy="16051"/>
          </a:xfrm>
          <a:custGeom>
            <a:avLst/>
            <a:gdLst/>
            <a:ahLst/>
            <a:cxnLst>
              <a:cxn ang="0">
                <a:pos x="5" y="0"/>
              </a:cxn>
              <a:cxn ang="0">
                <a:pos x="0" y="4"/>
              </a:cxn>
              <a:cxn ang="0">
                <a:pos x="5" y="8"/>
              </a:cxn>
              <a:cxn ang="0">
                <a:pos x="11" y="10"/>
              </a:cxn>
              <a:cxn ang="0">
                <a:pos x="13" y="0"/>
              </a:cxn>
              <a:cxn ang="0">
                <a:pos x="5" y="0"/>
              </a:cxn>
            </a:cxnLst>
            <a:rect l="0" t="0" r="r" b="b"/>
            <a:pathLst>
              <a:path w="13" h="10">
                <a:moveTo>
                  <a:pt x="5" y="0"/>
                </a:moveTo>
                <a:lnTo>
                  <a:pt x="0" y="4"/>
                </a:lnTo>
                <a:lnTo>
                  <a:pt x="5" y="8"/>
                </a:lnTo>
                <a:lnTo>
                  <a:pt x="11" y="10"/>
                </a:lnTo>
                <a:lnTo>
                  <a:pt x="13" y="0"/>
                </a:lnTo>
                <a:lnTo>
                  <a:pt x="5" y="0"/>
                </a:lnTo>
                <a:close/>
              </a:path>
            </a:pathLst>
          </a:custGeom>
          <a:solidFill>
            <a:schemeClr val="bg2"/>
          </a:solidFill>
          <a:ln w="12700">
            <a:noFill/>
            <a:round/>
            <a:headEnd/>
            <a:tailEnd/>
          </a:ln>
        </p:spPr>
        <p:txBody>
          <a:bodyPr/>
          <a:lstStyle/>
          <a:p>
            <a:endParaRPr lang="en-GB"/>
          </a:p>
        </p:txBody>
      </p:sp>
      <p:sp>
        <p:nvSpPr>
          <p:cNvPr id="1418" name="Freeform 81"/>
          <p:cNvSpPr>
            <a:spLocks/>
          </p:cNvSpPr>
          <p:nvPr/>
        </p:nvSpPr>
        <p:spPr bwMode="auto">
          <a:xfrm>
            <a:off x="6712143" y="1514641"/>
            <a:ext cx="20261" cy="16051"/>
          </a:xfrm>
          <a:custGeom>
            <a:avLst/>
            <a:gdLst/>
            <a:ahLst/>
            <a:cxnLst>
              <a:cxn ang="0">
                <a:pos x="5" y="0"/>
              </a:cxn>
              <a:cxn ang="0">
                <a:pos x="0" y="4"/>
              </a:cxn>
              <a:cxn ang="0">
                <a:pos x="5" y="8"/>
              </a:cxn>
              <a:cxn ang="0">
                <a:pos x="11" y="10"/>
              </a:cxn>
              <a:cxn ang="0">
                <a:pos x="13" y="0"/>
              </a:cxn>
              <a:cxn ang="0">
                <a:pos x="5" y="0"/>
              </a:cxn>
            </a:cxnLst>
            <a:rect l="0" t="0" r="r" b="b"/>
            <a:pathLst>
              <a:path w="13" h="10">
                <a:moveTo>
                  <a:pt x="5" y="0"/>
                </a:moveTo>
                <a:lnTo>
                  <a:pt x="0" y="4"/>
                </a:lnTo>
                <a:lnTo>
                  <a:pt x="5" y="8"/>
                </a:lnTo>
                <a:lnTo>
                  <a:pt x="11" y="10"/>
                </a:lnTo>
                <a:lnTo>
                  <a:pt x="13" y="0"/>
                </a:lnTo>
                <a:lnTo>
                  <a:pt x="5" y="0"/>
                </a:lnTo>
                <a:close/>
              </a:path>
            </a:pathLst>
          </a:custGeom>
          <a:solidFill>
            <a:schemeClr val="bg2"/>
          </a:solidFill>
          <a:ln w="12700">
            <a:solidFill>
              <a:srgbClr val="FFFFFF"/>
            </a:solidFill>
            <a:prstDash val="solid"/>
            <a:round/>
            <a:headEnd/>
            <a:tailEnd/>
          </a:ln>
        </p:spPr>
        <p:txBody>
          <a:bodyPr/>
          <a:lstStyle/>
          <a:p>
            <a:endParaRPr lang="en-GB"/>
          </a:p>
        </p:txBody>
      </p:sp>
      <p:sp>
        <p:nvSpPr>
          <p:cNvPr id="1419" name="Freeform 82"/>
          <p:cNvSpPr>
            <a:spLocks/>
          </p:cNvSpPr>
          <p:nvPr/>
        </p:nvSpPr>
        <p:spPr bwMode="auto">
          <a:xfrm>
            <a:off x="6732404" y="1484323"/>
            <a:ext cx="18420" cy="23184"/>
          </a:xfrm>
          <a:custGeom>
            <a:avLst/>
            <a:gdLst/>
            <a:ahLst/>
            <a:cxnLst>
              <a:cxn ang="0">
                <a:pos x="2" y="2"/>
              </a:cxn>
              <a:cxn ang="0">
                <a:pos x="0" y="12"/>
              </a:cxn>
              <a:cxn ang="0">
                <a:pos x="11" y="15"/>
              </a:cxn>
              <a:cxn ang="0">
                <a:pos x="8" y="0"/>
              </a:cxn>
              <a:cxn ang="0">
                <a:pos x="2" y="2"/>
              </a:cxn>
            </a:cxnLst>
            <a:rect l="0" t="0" r="r" b="b"/>
            <a:pathLst>
              <a:path w="11" h="15">
                <a:moveTo>
                  <a:pt x="2" y="2"/>
                </a:moveTo>
                <a:lnTo>
                  <a:pt x="0" y="12"/>
                </a:lnTo>
                <a:lnTo>
                  <a:pt x="11" y="15"/>
                </a:lnTo>
                <a:lnTo>
                  <a:pt x="8" y="0"/>
                </a:lnTo>
                <a:lnTo>
                  <a:pt x="2" y="2"/>
                </a:lnTo>
                <a:close/>
              </a:path>
            </a:pathLst>
          </a:custGeom>
          <a:solidFill>
            <a:schemeClr val="bg2"/>
          </a:solidFill>
          <a:ln w="12700">
            <a:noFill/>
            <a:round/>
            <a:headEnd/>
            <a:tailEnd/>
          </a:ln>
        </p:spPr>
        <p:txBody>
          <a:bodyPr/>
          <a:lstStyle/>
          <a:p>
            <a:endParaRPr lang="en-GB"/>
          </a:p>
        </p:txBody>
      </p:sp>
      <p:sp>
        <p:nvSpPr>
          <p:cNvPr id="1420" name="Freeform 83"/>
          <p:cNvSpPr>
            <a:spLocks/>
          </p:cNvSpPr>
          <p:nvPr/>
        </p:nvSpPr>
        <p:spPr bwMode="auto">
          <a:xfrm>
            <a:off x="6732404" y="1484323"/>
            <a:ext cx="18420" cy="23184"/>
          </a:xfrm>
          <a:custGeom>
            <a:avLst/>
            <a:gdLst/>
            <a:ahLst/>
            <a:cxnLst>
              <a:cxn ang="0">
                <a:pos x="2" y="2"/>
              </a:cxn>
              <a:cxn ang="0">
                <a:pos x="0" y="12"/>
              </a:cxn>
              <a:cxn ang="0">
                <a:pos x="11" y="15"/>
              </a:cxn>
              <a:cxn ang="0">
                <a:pos x="8" y="0"/>
              </a:cxn>
              <a:cxn ang="0">
                <a:pos x="2" y="2"/>
              </a:cxn>
            </a:cxnLst>
            <a:rect l="0" t="0" r="r" b="b"/>
            <a:pathLst>
              <a:path w="11" h="15">
                <a:moveTo>
                  <a:pt x="2" y="2"/>
                </a:moveTo>
                <a:lnTo>
                  <a:pt x="0" y="12"/>
                </a:lnTo>
                <a:lnTo>
                  <a:pt x="11" y="15"/>
                </a:lnTo>
                <a:lnTo>
                  <a:pt x="8" y="0"/>
                </a:lnTo>
                <a:lnTo>
                  <a:pt x="2" y="2"/>
                </a:lnTo>
                <a:close/>
              </a:path>
            </a:pathLst>
          </a:custGeom>
          <a:solidFill>
            <a:schemeClr val="bg2"/>
          </a:solidFill>
          <a:ln w="12700">
            <a:solidFill>
              <a:srgbClr val="FFFFFF"/>
            </a:solidFill>
            <a:prstDash val="solid"/>
            <a:round/>
            <a:headEnd/>
            <a:tailEnd/>
          </a:ln>
        </p:spPr>
        <p:txBody>
          <a:bodyPr/>
          <a:lstStyle/>
          <a:p>
            <a:endParaRPr lang="en-GB"/>
          </a:p>
        </p:txBody>
      </p:sp>
      <p:sp>
        <p:nvSpPr>
          <p:cNvPr id="1421" name="Freeform 84"/>
          <p:cNvSpPr>
            <a:spLocks/>
          </p:cNvSpPr>
          <p:nvPr/>
        </p:nvSpPr>
        <p:spPr bwMode="auto">
          <a:xfrm>
            <a:off x="6708459" y="1468272"/>
            <a:ext cx="11052" cy="12484"/>
          </a:xfrm>
          <a:custGeom>
            <a:avLst/>
            <a:gdLst/>
            <a:ahLst/>
            <a:cxnLst>
              <a:cxn ang="0">
                <a:pos x="2" y="0"/>
              </a:cxn>
              <a:cxn ang="0">
                <a:pos x="0" y="7"/>
              </a:cxn>
              <a:cxn ang="0">
                <a:pos x="5" y="9"/>
              </a:cxn>
              <a:cxn ang="0">
                <a:pos x="7" y="1"/>
              </a:cxn>
              <a:cxn ang="0">
                <a:pos x="2" y="0"/>
              </a:cxn>
            </a:cxnLst>
            <a:rect l="0" t="0" r="r" b="b"/>
            <a:pathLst>
              <a:path w="7" h="9">
                <a:moveTo>
                  <a:pt x="2" y="0"/>
                </a:moveTo>
                <a:lnTo>
                  <a:pt x="0" y="7"/>
                </a:lnTo>
                <a:lnTo>
                  <a:pt x="5" y="9"/>
                </a:lnTo>
                <a:lnTo>
                  <a:pt x="7" y="1"/>
                </a:lnTo>
                <a:lnTo>
                  <a:pt x="2" y="0"/>
                </a:lnTo>
                <a:close/>
              </a:path>
            </a:pathLst>
          </a:custGeom>
          <a:solidFill>
            <a:schemeClr val="bg2"/>
          </a:solidFill>
          <a:ln w="12700">
            <a:noFill/>
            <a:round/>
            <a:headEnd/>
            <a:tailEnd/>
          </a:ln>
        </p:spPr>
        <p:txBody>
          <a:bodyPr/>
          <a:lstStyle/>
          <a:p>
            <a:endParaRPr lang="en-GB"/>
          </a:p>
        </p:txBody>
      </p:sp>
      <p:sp>
        <p:nvSpPr>
          <p:cNvPr id="1422" name="Freeform 85"/>
          <p:cNvSpPr>
            <a:spLocks/>
          </p:cNvSpPr>
          <p:nvPr/>
        </p:nvSpPr>
        <p:spPr bwMode="auto">
          <a:xfrm>
            <a:off x="6708459" y="1468272"/>
            <a:ext cx="11052" cy="12484"/>
          </a:xfrm>
          <a:custGeom>
            <a:avLst/>
            <a:gdLst/>
            <a:ahLst/>
            <a:cxnLst>
              <a:cxn ang="0">
                <a:pos x="2" y="0"/>
              </a:cxn>
              <a:cxn ang="0">
                <a:pos x="0" y="7"/>
              </a:cxn>
              <a:cxn ang="0">
                <a:pos x="5" y="9"/>
              </a:cxn>
              <a:cxn ang="0">
                <a:pos x="7" y="1"/>
              </a:cxn>
              <a:cxn ang="0">
                <a:pos x="2" y="0"/>
              </a:cxn>
            </a:cxnLst>
            <a:rect l="0" t="0" r="r" b="b"/>
            <a:pathLst>
              <a:path w="7" h="9">
                <a:moveTo>
                  <a:pt x="2" y="0"/>
                </a:moveTo>
                <a:lnTo>
                  <a:pt x="0" y="7"/>
                </a:lnTo>
                <a:lnTo>
                  <a:pt x="5" y="9"/>
                </a:lnTo>
                <a:lnTo>
                  <a:pt x="7" y="1"/>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1423" name="Freeform 86"/>
          <p:cNvSpPr>
            <a:spLocks/>
          </p:cNvSpPr>
          <p:nvPr/>
        </p:nvSpPr>
        <p:spPr bwMode="auto">
          <a:xfrm>
            <a:off x="6704775" y="1414769"/>
            <a:ext cx="9209" cy="30319"/>
          </a:xfrm>
          <a:custGeom>
            <a:avLst/>
            <a:gdLst/>
            <a:ahLst/>
            <a:cxnLst>
              <a:cxn ang="0">
                <a:pos x="0" y="2"/>
              </a:cxn>
              <a:cxn ang="0">
                <a:pos x="0" y="17"/>
              </a:cxn>
              <a:cxn ang="0">
                <a:pos x="4" y="19"/>
              </a:cxn>
              <a:cxn ang="0">
                <a:pos x="5" y="8"/>
              </a:cxn>
              <a:cxn ang="0">
                <a:pos x="5" y="0"/>
              </a:cxn>
              <a:cxn ang="0">
                <a:pos x="0" y="2"/>
              </a:cxn>
            </a:cxnLst>
            <a:rect l="0" t="0" r="r" b="b"/>
            <a:pathLst>
              <a:path w="5" h="19">
                <a:moveTo>
                  <a:pt x="0" y="2"/>
                </a:moveTo>
                <a:lnTo>
                  <a:pt x="0" y="17"/>
                </a:lnTo>
                <a:lnTo>
                  <a:pt x="4" y="19"/>
                </a:lnTo>
                <a:lnTo>
                  <a:pt x="5" y="8"/>
                </a:lnTo>
                <a:lnTo>
                  <a:pt x="5" y="0"/>
                </a:lnTo>
                <a:lnTo>
                  <a:pt x="0" y="2"/>
                </a:lnTo>
                <a:close/>
              </a:path>
            </a:pathLst>
          </a:custGeom>
          <a:solidFill>
            <a:schemeClr val="bg2"/>
          </a:solidFill>
          <a:ln w="12700">
            <a:noFill/>
            <a:round/>
            <a:headEnd/>
            <a:tailEnd/>
          </a:ln>
        </p:spPr>
        <p:txBody>
          <a:bodyPr/>
          <a:lstStyle/>
          <a:p>
            <a:endParaRPr lang="en-GB"/>
          </a:p>
        </p:txBody>
      </p:sp>
      <p:sp>
        <p:nvSpPr>
          <p:cNvPr id="1424" name="Freeform 87"/>
          <p:cNvSpPr>
            <a:spLocks/>
          </p:cNvSpPr>
          <p:nvPr/>
        </p:nvSpPr>
        <p:spPr bwMode="auto">
          <a:xfrm>
            <a:off x="6704775" y="1414769"/>
            <a:ext cx="9209" cy="30319"/>
          </a:xfrm>
          <a:custGeom>
            <a:avLst/>
            <a:gdLst/>
            <a:ahLst/>
            <a:cxnLst>
              <a:cxn ang="0">
                <a:pos x="0" y="2"/>
              </a:cxn>
              <a:cxn ang="0">
                <a:pos x="0" y="17"/>
              </a:cxn>
              <a:cxn ang="0">
                <a:pos x="4" y="19"/>
              </a:cxn>
              <a:cxn ang="0">
                <a:pos x="5" y="8"/>
              </a:cxn>
              <a:cxn ang="0">
                <a:pos x="5" y="0"/>
              </a:cxn>
              <a:cxn ang="0">
                <a:pos x="0" y="2"/>
              </a:cxn>
            </a:cxnLst>
            <a:rect l="0" t="0" r="r" b="b"/>
            <a:pathLst>
              <a:path w="5" h="19">
                <a:moveTo>
                  <a:pt x="0" y="2"/>
                </a:moveTo>
                <a:lnTo>
                  <a:pt x="0" y="17"/>
                </a:lnTo>
                <a:lnTo>
                  <a:pt x="4" y="19"/>
                </a:lnTo>
                <a:lnTo>
                  <a:pt x="5" y="8"/>
                </a:lnTo>
                <a:lnTo>
                  <a:pt x="5"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25" name="Freeform 88"/>
          <p:cNvSpPr>
            <a:spLocks/>
          </p:cNvSpPr>
          <p:nvPr/>
        </p:nvSpPr>
        <p:spPr bwMode="auto">
          <a:xfrm>
            <a:off x="6713984" y="1375534"/>
            <a:ext cx="12894" cy="16051"/>
          </a:xfrm>
          <a:custGeom>
            <a:avLst/>
            <a:gdLst/>
            <a:ahLst/>
            <a:cxnLst>
              <a:cxn ang="0">
                <a:pos x="2" y="0"/>
              </a:cxn>
              <a:cxn ang="0">
                <a:pos x="8" y="2"/>
              </a:cxn>
              <a:cxn ang="0">
                <a:pos x="4" y="10"/>
              </a:cxn>
              <a:cxn ang="0">
                <a:pos x="2" y="10"/>
              </a:cxn>
              <a:cxn ang="0">
                <a:pos x="0" y="6"/>
              </a:cxn>
              <a:cxn ang="0">
                <a:pos x="2" y="0"/>
              </a:cxn>
            </a:cxnLst>
            <a:rect l="0" t="0" r="r" b="b"/>
            <a:pathLst>
              <a:path w="8" h="10">
                <a:moveTo>
                  <a:pt x="2" y="0"/>
                </a:moveTo>
                <a:lnTo>
                  <a:pt x="8" y="2"/>
                </a:lnTo>
                <a:lnTo>
                  <a:pt x="4" y="10"/>
                </a:lnTo>
                <a:lnTo>
                  <a:pt x="2" y="10"/>
                </a:lnTo>
                <a:lnTo>
                  <a:pt x="0" y="6"/>
                </a:lnTo>
                <a:lnTo>
                  <a:pt x="2" y="0"/>
                </a:lnTo>
                <a:close/>
              </a:path>
            </a:pathLst>
          </a:custGeom>
          <a:solidFill>
            <a:schemeClr val="bg2"/>
          </a:solidFill>
          <a:ln w="12700">
            <a:noFill/>
            <a:round/>
            <a:headEnd/>
            <a:tailEnd/>
          </a:ln>
        </p:spPr>
        <p:txBody>
          <a:bodyPr/>
          <a:lstStyle/>
          <a:p>
            <a:endParaRPr lang="en-GB"/>
          </a:p>
        </p:txBody>
      </p:sp>
      <p:sp>
        <p:nvSpPr>
          <p:cNvPr id="1426" name="Freeform 89"/>
          <p:cNvSpPr>
            <a:spLocks/>
          </p:cNvSpPr>
          <p:nvPr/>
        </p:nvSpPr>
        <p:spPr bwMode="auto">
          <a:xfrm>
            <a:off x="6713984" y="1375534"/>
            <a:ext cx="12894" cy="16051"/>
          </a:xfrm>
          <a:custGeom>
            <a:avLst/>
            <a:gdLst/>
            <a:ahLst/>
            <a:cxnLst>
              <a:cxn ang="0">
                <a:pos x="2" y="0"/>
              </a:cxn>
              <a:cxn ang="0">
                <a:pos x="8" y="2"/>
              </a:cxn>
              <a:cxn ang="0">
                <a:pos x="4" y="10"/>
              </a:cxn>
              <a:cxn ang="0">
                <a:pos x="2" y="10"/>
              </a:cxn>
              <a:cxn ang="0">
                <a:pos x="0" y="6"/>
              </a:cxn>
              <a:cxn ang="0">
                <a:pos x="2" y="0"/>
              </a:cxn>
            </a:cxnLst>
            <a:rect l="0" t="0" r="r" b="b"/>
            <a:pathLst>
              <a:path w="8" h="10">
                <a:moveTo>
                  <a:pt x="2" y="0"/>
                </a:moveTo>
                <a:lnTo>
                  <a:pt x="8" y="2"/>
                </a:lnTo>
                <a:lnTo>
                  <a:pt x="4" y="10"/>
                </a:lnTo>
                <a:lnTo>
                  <a:pt x="2" y="10"/>
                </a:lnTo>
                <a:lnTo>
                  <a:pt x="0" y="6"/>
                </a:lnTo>
                <a:lnTo>
                  <a:pt x="2" y="0"/>
                </a:lnTo>
              </a:path>
            </a:pathLst>
          </a:custGeom>
          <a:solidFill>
            <a:schemeClr val="bg2"/>
          </a:solidFill>
          <a:ln w="12700">
            <a:solidFill>
              <a:srgbClr val="FFFFFF"/>
            </a:solidFill>
            <a:prstDash val="solid"/>
            <a:round/>
            <a:headEnd/>
            <a:tailEnd/>
          </a:ln>
        </p:spPr>
        <p:txBody>
          <a:bodyPr/>
          <a:lstStyle/>
          <a:p>
            <a:endParaRPr lang="en-GB"/>
          </a:p>
        </p:txBody>
      </p:sp>
      <p:sp>
        <p:nvSpPr>
          <p:cNvPr id="1427" name="Freeform 90"/>
          <p:cNvSpPr>
            <a:spLocks/>
          </p:cNvSpPr>
          <p:nvPr/>
        </p:nvSpPr>
        <p:spPr bwMode="auto">
          <a:xfrm>
            <a:off x="6756350" y="1373751"/>
            <a:ext cx="20261" cy="19617"/>
          </a:xfrm>
          <a:custGeom>
            <a:avLst/>
            <a:gdLst/>
            <a:ahLst/>
            <a:cxnLst>
              <a:cxn ang="0">
                <a:pos x="0" y="4"/>
              </a:cxn>
              <a:cxn ang="0">
                <a:pos x="4" y="0"/>
              </a:cxn>
              <a:cxn ang="0">
                <a:pos x="12" y="4"/>
              </a:cxn>
              <a:cxn ang="0">
                <a:pos x="12" y="13"/>
              </a:cxn>
              <a:cxn ang="0">
                <a:pos x="2" y="13"/>
              </a:cxn>
              <a:cxn ang="0">
                <a:pos x="0" y="10"/>
              </a:cxn>
              <a:cxn ang="0">
                <a:pos x="0" y="4"/>
              </a:cxn>
            </a:cxnLst>
            <a:rect l="0" t="0" r="r" b="b"/>
            <a:pathLst>
              <a:path w="12" h="13">
                <a:moveTo>
                  <a:pt x="0" y="4"/>
                </a:moveTo>
                <a:lnTo>
                  <a:pt x="4" y="0"/>
                </a:lnTo>
                <a:lnTo>
                  <a:pt x="12" y="4"/>
                </a:lnTo>
                <a:lnTo>
                  <a:pt x="12" y="13"/>
                </a:lnTo>
                <a:lnTo>
                  <a:pt x="2" y="13"/>
                </a:lnTo>
                <a:lnTo>
                  <a:pt x="0" y="10"/>
                </a:lnTo>
                <a:lnTo>
                  <a:pt x="0" y="4"/>
                </a:lnTo>
                <a:close/>
              </a:path>
            </a:pathLst>
          </a:custGeom>
          <a:solidFill>
            <a:schemeClr val="bg2"/>
          </a:solidFill>
          <a:ln w="12700">
            <a:noFill/>
            <a:round/>
            <a:headEnd/>
            <a:tailEnd/>
          </a:ln>
        </p:spPr>
        <p:txBody>
          <a:bodyPr/>
          <a:lstStyle/>
          <a:p>
            <a:endParaRPr lang="en-GB"/>
          </a:p>
        </p:txBody>
      </p:sp>
      <p:sp>
        <p:nvSpPr>
          <p:cNvPr id="1428" name="Freeform 91"/>
          <p:cNvSpPr>
            <a:spLocks/>
          </p:cNvSpPr>
          <p:nvPr/>
        </p:nvSpPr>
        <p:spPr bwMode="auto">
          <a:xfrm>
            <a:off x="6756350" y="1373751"/>
            <a:ext cx="20261" cy="19617"/>
          </a:xfrm>
          <a:custGeom>
            <a:avLst/>
            <a:gdLst/>
            <a:ahLst/>
            <a:cxnLst>
              <a:cxn ang="0">
                <a:pos x="0" y="4"/>
              </a:cxn>
              <a:cxn ang="0">
                <a:pos x="4" y="0"/>
              </a:cxn>
              <a:cxn ang="0">
                <a:pos x="12" y="4"/>
              </a:cxn>
              <a:cxn ang="0">
                <a:pos x="12" y="13"/>
              </a:cxn>
              <a:cxn ang="0">
                <a:pos x="2" y="13"/>
              </a:cxn>
              <a:cxn ang="0">
                <a:pos x="0" y="10"/>
              </a:cxn>
              <a:cxn ang="0">
                <a:pos x="0" y="4"/>
              </a:cxn>
            </a:cxnLst>
            <a:rect l="0" t="0" r="r" b="b"/>
            <a:pathLst>
              <a:path w="12" h="13">
                <a:moveTo>
                  <a:pt x="0" y="4"/>
                </a:moveTo>
                <a:lnTo>
                  <a:pt x="4" y="0"/>
                </a:lnTo>
                <a:lnTo>
                  <a:pt x="12" y="4"/>
                </a:lnTo>
                <a:lnTo>
                  <a:pt x="12" y="13"/>
                </a:lnTo>
                <a:lnTo>
                  <a:pt x="2" y="13"/>
                </a:lnTo>
                <a:lnTo>
                  <a:pt x="0" y="10"/>
                </a:lnTo>
                <a:lnTo>
                  <a:pt x="0" y="4"/>
                </a:lnTo>
              </a:path>
            </a:pathLst>
          </a:custGeom>
          <a:solidFill>
            <a:schemeClr val="bg2"/>
          </a:solidFill>
          <a:ln w="12700">
            <a:solidFill>
              <a:srgbClr val="FFFFFF"/>
            </a:solidFill>
            <a:prstDash val="solid"/>
            <a:round/>
            <a:headEnd/>
            <a:tailEnd/>
          </a:ln>
        </p:spPr>
        <p:txBody>
          <a:bodyPr/>
          <a:lstStyle/>
          <a:p>
            <a:endParaRPr lang="en-GB"/>
          </a:p>
        </p:txBody>
      </p:sp>
      <p:sp>
        <p:nvSpPr>
          <p:cNvPr id="1429" name="Freeform 92"/>
          <p:cNvSpPr>
            <a:spLocks/>
          </p:cNvSpPr>
          <p:nvPr/>
        </p:nvSpPr>
        <p:spPr bwMode="auto">
          <a:xfrm>
            <a:off x="6708459" y="1343433"/>
            <a:ext cx="36839" cy="26752"/>
          </a:xfrm>
          <a:custGeom>
            <a:avLst/>
            <a:gdLst/>
            <a:ahLst/>
            <a:cxnLst>
              <a:cxn ang="0">
                <a:pos x="0" y="2"/>
              </a:cxn>
              <a:cxn ang="0">
                <a:pos x="13" y="0"/>
              </a:cxn>
              <a:cxn ang="0">
                <a:pos x="21" y="4"/>
              </a:cxn>
              <a:cxn ang="0">
                <a:pos x="23" y="17"/>
              </a:cxn>
              <a:cxn ang="0">
                <a:pos x="17" y="17"/>
              </a:cxn>
              <a:cxn ang="0">
                <a:pos x="11" y="11"/>
              </a:cxn>
              <a:cxn ang="0">
                <a:pos x="2" y="9"/>
              </a:cxn>
              <a:cxn ang="0">
                <a:pos x="0" y="2"/>
              </a:cxn>
            </a:cxnLst>
            <a:rect l="0" t="0" r="r" b="b"/>
            <a:pathLst>
              <a:path w="23" h="17">
                <a:moveTo>
                  <a:pt x="0" y="2"/>
                </a:moveTo>
                <a:lnTo>
                  <a:pt x="13" y="0"/>
                </a:lnTo>
                <a:lnTo>
                  <a:pt x="21" y="4"/>
                </a:lnTo>
                <a:lnTo>
                  <a:pt x="23" y="17"/>
                </a:lnTo>
                <a:lnTo>
                  <a:pt x="17" y="17"/>
                </a:lnTo>
                <a:lnTo>
                  <a:pt x="11" y="11"/>
                </a:lnTo>
                <a:lnTo>
                  <a:pt x="2" y="9"/>
                </a:lnTo>
                <a:lnTo>
                  <a:pt x="0" y="2"/>
                </a:lnTo>
                <a:close/>
              </a:path>
            </a:pathLst>
          </a:custGeom>
          <a:solidFill>
            <a:schemeClr val="bg2"/>
          </a:solidFill>
          <a:ln w="12700">
            <a:noFill/>
            <a:round/>
            <a:headEnd/>
            <a:tailEnd/>
          </a:ln>
        </p:spPr>
        <p:txBody>
          <a:bodyPr/>
          <a:lstStyle/>
          <a:p>
            <a:endParaRPr lang="en-GB"/>
          </a:p>
        </p:txBody>
      </p:sp>
      <p:sp>
        <p:nvSpPr>
          <p:cNvPr id="1430" name="Freeform 93"/>
          <p:cNvSpPr>
            <a:spLocks/>
          </p:cNvSpPr>
          <p:nvPr/>
        </p:nvSpPr>
        <p:spPr bwMode="auto">
          <a:xfrm>
            <a:off x="6708459" y="1343433"/>
            <a:ext cx="36839" cy="26752"/>
          </a:xfrm>
          <a:custGeom>
            <a:avLst/>
            <a:gdLst/>
            <a:ahLst/>
            <a:cxnLst>
              <a:cxn ang="0">
                <a:pos x="0" y="2"/>
              </a:cxn>
              <a:cxn ang="0">
                <a:pos x="13" y="0"/>
              </a:cxn>
              <a:cxn ang="0">
                <a:pos x="21" y="4"/>
              </a:cxn>
              <a:cxn ang="0">
                <a:pos x="23" y="17"/>
              </a:cxn>
              <a:cxn ang="0">
                <a:pos x="17" y="17"/>
              </a:cxn>
              <a:cxn ang="0">
                <a:pos x="11" y="11"/>
              </a:cxn>
              <a:cxn ang="0">
                <a:pos x="2" y="9"/>
              </a:cxn>
              <a:cxn ang="0">
                <a:pos x="0" y="2"/>
              </a:cxn>
            </a:cxnLst>
            <a:rect l="0" t="0" r="r" b="b"/>
            <a:pathLst>
              <a:path w="23" h="17">
                <a:moveTo>
                  <a:pt x="0" y="2"/>
                </a:moveTo>
                <a:lnTo>
                  <a:pt x="13" y="0"/>
                </a:lnTo>
                <a:lnTo>
                  <a:pt x="21" y="4"/>
                </a:lnTo>
                <a:lnTo>
                  <a:pt x="23" y="17"/>
                </a:lnTo>
                <a:lnTo>
                  <a:pt x="17" y="17"/>
                </a:lnTo>
                <a:lnTo>
                  <a:pt x="11" y="11"/>
                </a:lnTo>
                <a:lnTo>
                  <a:pt x="2" y="9"/>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31" name="Freeform 94"/>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noFill/>
            <a:round/>
            <a:headEnd/>
            <a:tailEnd/>
          </a:ln>
        </p:spPr>
        <p:txBody>
          <a:bodyPr/>
          <a:lstStyle/>
          <a:p>
            <a:endParaRPr lang="en-GB"/>
          </a:p>
        </p:txBody>
      </p:sp>
      <p:sp>
        <p:nvSpPr>
          <p:cNvPr id="1432" name="Freeform 95"/>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1433" name="Freeform 96"/>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noFill/>
            <a:round/>
            <a:headEnd/>
            <a:tailEnd/>
          </a:ln>
        </p:spPr>
        <p:txBody>
          <a:bodyPr/>
          <a:lstStyle/>
          <a:p>
            <a:endParaRPr lang="en-GB"/>
          </a:p>
        </p:txBody>
      </p:sp>
      <p:sp>
        <p:nvSpPr>
          <p:cNvPr id="1434" name="Freeform 97"/>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435" name="Freeform 98"/>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noFill/>
            <a:round/>
            <a:headEnd/>
            <a:tailEnd/>
          </a:ln>
        </p:spPr>
        <p:txBody>
          <a:bodyPr/>
          <a:lstStyle/>
          <a:p>
            <a:endParaRPr lang="en-GB"/>
          </a:p>
        </p:txBody>
      </p:sp>
      <p:sp>
        <p:nvSpPr>
          <p:cNvPr id="1436" name="Freeform 99"/>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1437" name="Freeform 100"/>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noFill/>
            <a:round/>
            <a:headEnd/>
            <a:tailEnd/>
          </a:ln>
        </p:spPr>
        <p:txBody>
          <a:bodyPr/>
          <a:lstStyle/>
          <a:p>
            <a:endParaRPr lang="en-GB"/>
          </a:p>
        </p:txBody>
      </p:sp>
      <p:sp>
        <p:nvSpPr>
          <p:cNvPr id="1438" name="Freeform 101"/>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439" name="Freeform 102"/>
          <p:cNvSpPr>
            <a:spLocks/>
          </p:cNvSpPr>
          <p:nvPr/>
        </p:nvSpPr>
        <p:spPr bwMode="auto">
          <a:xfrm>
            <a:off x="6866867" y="2566855"/>
            <a:ext cx="11052" cy="12484"/>
          </a:xfrm>
          <a:custGeom>
            <a:avLst/>
            <a:gdLst/>
            <a:ahLst/>
            <a:cxnLst>
              <a:cxn ang="0">
                <a:pos x="0" y="0"/>
              </a:cxn>
              <a:cxn ang="0">
                <a:pos x="1" y="8"/>
              </a:cxn>
              <a:cxn ang="0">
                <a:pos x="7" y="8"/>
              </a:cxn>
              <a:cxn ang="0">
                <a:pos x="5" y="0"/>
              </a:cxn>
              <a:cxn ang="0">
                <a:pos x="0" y="0"/>
              </a:cxn>
            </a:cxnLst>
            <a:rect l="0" t="0" r="r" b="b"/>
            <a:pathLst>
              <a:path w="7" h="8">
                <a:moveTo>
                  <a:pt x="0" y="0"/>
                </a:moveTo>
                <a:lnTo>
                  <a:pt x="1" y="8"/>
                </a:lnTo>
                <a:lnTo>
                  <a:pt x="7" y="8"/>
                </a:lnTo>
                <a:lnTo>
                  <a:pt x="5" y="0"/>
                </a:lnTo>
                <a:lnTo>
                  <a:pt x="0" y="0"/>
                </a:lnTo>
                <a:close/>
              </a:path>
            </a:pathLst>
          </a:custGeom>
          <a:solidFill>
            <a:schemeClr val="bg2"/>
          </a:solidFill>
          <a:ln w="12700">
            <a:noFill/>
            <a:round/>
            <a:headEnd/>
            <a:tailEnd/>
          </a:ln>
        </p:spPr>
        <p:txBody>
          <a:bodyPr/>
          <a:lstStyle/>
          <a:p>
            <a:endParaRPr lang="en-GB"/>
          </a:p>
        </p:txBody>
      </p:sp>
      <p:sp>
        <p:nvSpPr>
          <p:cNvPr id="1440" name="Freeform 103"/>
          <p:cNvSpPr>
            <a:spLocks/>
          </p:cNvSpPr>
          <p:nvPr/>
        </p:nvSpPr>
        <p:spPr bwMode="auto">
          <a:xfrm>
            <a:off x="6866867" y="2566855"/>
            <a:ext cx="11052" cy="12484"/>
          </a:xfrm>
          <a:custGeom>
            <a:avLst/>
            <a:gdLst/>
            <a:ahLst/>
            <a:cxnLst>
              <a:cxn ang="0">
                <a:pos x="0" y="0"/>
              </a:cxn>
              <a:cxn ang="0">
                <a:pos x="1" y="8"/>
              </a:cxn>
              <a:cxn ang="0">
                <a:pos x="7" y="8"/>
              </a:cxn>
              <a:cxn ang="0">
                <a:pos x="5" y="0"/>
              </a:cxn>
              <a:cxn ang="0">
                <a:pos x="0" y="0"/>
              </a:cxn>
            </a:cxnLst>
            <a:rect l="0" t="0" r="r" b="b"/>
            <a:pathLst>
              <a:path w="7" h="8">
                <a:moveTo>
                  <a:pt x="0" y="0"/>
                </a:moveTo>
                <a:lnTo>
                  <a:pt x="1" y="8"/>
                </a:lnTo>
                <a:lnTo>
                  <a:pt x="7" y="8"/>
                </a:lnTo>
                <a:lnTo>
                  <a:pt x="5"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441" name="Freeform 104"/>
          <p:cNvSpPr>
            <a:spLocks/>
          </p:cNvSpPr>
          <p:nvPr/>
        </p:nvSpPr>
        <p:spPr bwMode="auto">
          <a:xfrm>
            <a:off x="6857657" y="2534753"/>
            <a:ext cx="11052" cy="12484"/>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solidFill>
            <a:schemeClr val="bg2"/>
          </a:solidFill>
          <a:ln w="12700">
            <a:noFill/>
            <a:round/>
            <a:headEnd/>
            <a:tailEnd/>
          </a:ln>
        </p:spPr>
        <p:txBody>
          <a:bodyPr/>
          <a:lstStyle/>
          <a:p>
            <a:endParaRPr lang="en-GB"/>
          </a:p>
        </p:txBody>
      </p:sp>
      <p:sp>
        <p:nvSpPr>
          <p:cNvPr id="1442" name="Freeform 105"/>
          <p:cNvSpPr>
            <a:spLocks/>
          </p:cNvSpPr>
          <p:nvPr/>
        </p:nvSpPr>
        <p:spPr bwMode="auto">
          <a:xfrm>
            <a:off x="6857657" y="2534753"/>
            <a:ext cx="11052" cy="12484"/>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43" name="Freeform 106"/>
          <p:cNvSpPr>
            <a:spLocks/>
          </p:cNvSpPr>
          <p:nvPr/>
        </p:nvSpPr>
        <p:spPr bwMode="auto">
          <a:xfrm>
            <a:off x="6837396" y="2550805"/>
            <a:ext cx="12893" cy="7134"/>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bg2"/>
          </a:solidFill>
          <a:ln w="12700">
            <a:noFill/>
            <a:round/>
            <a:headEnd/>
            <a:tailEnd/>
          </a:ln>
        </p:spPr>
        <p:txBody>
          <a:bodyPr/>
          <a:lstStyle/>
          <a:p>
            <a:endParaRPr lang="en-GB"/>
          </a:p>
        </p:txBody>
      </p:sp>
      <p:sp>
        <p:nvSpPr>
          <p:cNvPr id="1444" name="Freeform 107"/>
          <p:cNvSpPr>
            <a:spLocks/>
          </p:cNvSpPr>
          <p:nvPr/>
        </p:nvSpPr>
        <p:spPr bwMode="auto">
          <a:xfrm>
            <a:off x="6837396" y="2550805"/>
            <a:ext cx="12893" cy="7134"/>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445" name="Freeform 108"/>
          <p:cNvSpPr>
            <a:spLocks/>
          </p:cNvSpPr>
          <p:nvPr/>
        </p:nvSpPr>
        <p:spPr bwMode="auto">
          <a:xfrm>
            <a:off x="6837396" y="2479468"/>
            <a:ext cx="33155" cy="64203"/>
          </a:xfrm>
          <a:custGeom>
            <a:avLst/>
            <a:gdLst/>
            <a:ahLst/>
            <a:cxnLst>
              <a:cxn ang="0">
                <a:pos x="21" y="18"/>
              </a:cxn>
              <a:cxn ang="0">
                <a:pos x="16" y="20"/>
              </a:cxn>
              <a:cxn ang="0">
                <a:pos x="10" y="14"/>
              </a:cxn>
              <a:cxn ang="0">
                <a:pos x="10" y="0"/>
              </a:cxn>
              <a:cxn ang="0">
                <a:pos x="4" y="8"/>
              </a:cxn>
              <a:cxn ang="0">
                <a:pos x="0" y="20"/>
              </a:cxn>
              <a:cxn ang="0">
                <a:pos x="0" y="31"/>
              </a:cxn>
              <a:cxn ang="0">
                <a:pos x="0" y="41"/>
              </a:cxn>
              <a:cxn ang="0">
                <a:pos x="4" y="29"/>
              </a:cxn>
              <a:cxn ang="0">
                <a:pos x="8" y="20"/>
              </a:cxn>
              <a:cxn ang="0">
                <a:pos x="18" y="22"/>
              </a:cxn>
              <a:cxn ang="0">
                <a:pos x="21" y="18"/>
              </a:cxn>
            </a:cxnLst>
            <a:rect l="0" t="0" r="r" b="b"/>
            <a:pathLst>
              <a:path w="21" h="41">
                <a:moveTo>
                  <a:pt x="21" y="18"/>
                </a:moveTo>
                <a:lnTo>
                  <a:pt x="16" y="20"/>
                </a:lnTo>
                <a:lnTo>
                  <a:pt x="10" y="14"/>
                </a:lnTo>
                <a:lnTo>
                  <a:pt x="10" y="0"/>
                </a:lnTo>
                <a:lnTo>
                  <a:pt x="4" y="8"/>
                </a:lnTo>
                <a:lnTo>
                  <a:pt x="0" y="20"/>
                </a:lnTo>
                <a:lnTo>
                  <a:pt x="0" y="31"/>
                </a:lnTo>
                <a:lnTo>
                  <a:pt x="0" y="41"/>
                </a:lnTo>
                <a:lnTo>
                  <a:pt x="4" y="29"/>
                </a:lnTo>
                <a:lnTo>
                  <a:pt x="8" y="20"/>
                </a:lnTo>
                <a:lnTo>
                  <a:pt x="18" y="22"/>
                </a:lnTo>
                <a:lnTo>
                  <a:pt x="21" y="18"/>
                </a:lnTo>
                <a:close/>
              </a:path>
            </a:pathLst>
          </a:custGeom>
          <a:solidFill>
            <a:schemeClr val="bg2"/>
          </a:solidFill>
          <a:ln w="12700">
            <a:noFill/>
            <a:round/>
            <a:headEnd/>
            <a:tailEnd/>
          </a:ln>
        </p:spPr>
        <p:txBody>
          <a:bodyPr/>
          <a:lstStyle/>
          <a:p>
            <a:endParaRPr lang="en-GB"/>
          </a:p>
        </p:txBody>
      </p:sp>
      <p:sp>
        <p:nvSpPr>
          <p:cNvPr id="1446" name="Freeform 109"/>
          <p:cNvSpPr>
            <a:spLocks/>
          </p:cNvSpPr>
          <p:nvPr/>
        </p:nvSpPr>
        <p:spPr bwMode="auto">
          <a:xfrm>
            <a:off x="6837396" y="2479468"/>
            <a:ext cx="33155" cy="64203"/>
          </a:xfrm>
          <a:custGeom>
            <a:avLst/>
            <a:gdLst/>
            <a:ahLst/>
            <a:cxnLst>
              <a:cxn ang="0">
                <a:pos x="21" y="18"/>
              </a:cxn>
              <a:cxn ang="0">
                <a:pos x="16" y="20"/>
              </a:cxn>
              <a:cxn ang="0">
                <a:pos x="10" y="14"/>
              </a:cxn>
              <a:cxn ang="0">
                <a:pos x="10" y="0"/>
              </a:cxn>
              <a:cxn ang="0">
                <a:pos x="4" y="8"/>
              </a:cxn>
              <a:cxn ang="0">
                <a:pos x="0" y="20"/>
              </a:cxn>
              <a:cxn ang="0">
                <a:pos x="0" y="31"/>
              </a:cxn>
              <a:cxn ang="0">
                <a:pos x="0" y="41"/>
              </a:cxn>
              <a:cxn ang="0">
                <a:pos x="4" y="29"/>
              </a:cxn>
              <a:cxn ang="0">
                <a:pos x="8" y="20"/>
              </a:cxn>
              <a:cxn ang="0">
                <a:pos x="18" y="22"/>
              </a:cxn>
              <a:cxn ang="0">
                <a:pos x="21" y="18"/>
              </a:cxn>
            </a:cxnLst>
            <a:rect l="0" t="0" r="r" b="b"/>
            <a:pathLst>
              <a:path w="21" h="41">
                <a:moveTo>
                  <a:pt x="21" y="18"/>
                </a:moveTo>
                <a:lnTo>
                  <a:pt x="16" y="20"/>
                </a:lnTo>
                <a:lnTo>
                  <a:pt x="10" y="14"/>
                </a:lnTo>
                <a:lnTo>
                  <a:pt x="10" y="0"/>
                </a:lnTo>
                <a:lnTo>
                  <a:pt x="4" y="8"/>
                </a:lnTo>
                <a:lnTo>
                  <a:pt x="0" y="20"/>
                </a:lnTo>
                <a:lnTo>
                  <a:pt x="0" y="31"/>
                </a:lnTo>
                <a:lnTo>
                  <a:pt x="0" y="41"/>
                </a:lnTo>
                <a:lnTo>
                  <a:pt x="4" y="29"/>
                </a:lnTo>
                <a:lnTo>
                  <a:pt x="8" y="20"/>
                </a:lnTo>
                <a:lnTo>
                  <a:pt x="18" y="22"/>
                </a:lnTo>
                <a:lnTo>
                  <a:pt x="21" y="18"/>
                </a:lnTo>
              </a:path>
            </a:pathLst>
          </a:custGeom>
          <a:solidFill>
            <a:schemeClr val="bg2"/>
          </a:solidFill>
          <a:ln w="12700">
            <a:solidFill>
              <a:srgbClr val="FFFFFF"/>
            </a:solidFill>
            <a:prstDash val="solid"/>
            <a:round/>
            <a:headEnd/>
            <a:tailEnd/>
          </a:ln>
        </p:spPr>
        <p:txBody>
          <a:bodyPr/>
          <a:lstStyle/>
          <a:p>
            <a:endParaRPr lang="en-GB"/>
          </a:p>
        </p:txBody>
      </p:sp>
      <p:sp>
        <p:nvSpPr>
          <p:cNvPr id="1447" name="Freeform 110"/>
          <p:cNvSpPr>
            <a:spLocks/>
          </p:cNvSpPr>
          <p:nvPr/>
        </p:nvSpPr>
        <p:spPr bwMode="auto">
          <a:xfrm>
            <a:off x="6846605" y="2003296"/>
            <a:ext cx="326028" cy="515407"/>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0"/>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0"/>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solidFill>
            <a:schemeClr val="bg2"/>
          </a:solidFill>
          <a:ln w="12700">
            <a:noFill/>
            <a:round/>
            <a:headEnd/>
            <a:tailEnd/>
          </a:ln>
        </p:spPr>
        <p:txBody>
          <a:bodyPr/>
          <a:lstStyle/>
          <a:p>
            <a:endParaRPr lang="en-GB"/>
          </a:p>
        </p:txBody>
      </p:sp>
      <p:sp>
        <p:nvSpPr>
          <p:cNvPr id="1448" name="Freeform 111"/>
          <p:cNvSpPr>
            <a:spLocks/>
          </p:cNvSpPr>
          <p:nvPr/>
        </p:nvSpPr>
        <p:spPr bwMode="auto">
          <a:xfrm>
            <a:off x="6846605" y="2003296"/>
            <a:ext cx="326028" cy="515407"/>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0"/>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0"/>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solidFill>
            <a:schemeClr val="bg2"/>
          </a:solidFill>
          <a:ln w="12700">
            <a:solidFill>
              <a:srgbClr val="FFFFFF"/>
            </a:solidFill>
            <a:prstDash val="solid"/>
            <a:round/>
            <a:headEnd/>
            <a:tailEnd/>
          </a:ln>
        </p:spPr>
        <p:txBody>
          <a:bodyPr/>
          <a:lstStyle/>
          <a:p>
            <a:endParaRPr lang="en-GB"/>
          </a:p>
        </p:txBody>
      </p:sp>
      <p:sp>
        <p:nvSpPr>
          <p:cNvPr id="1449" name="Freeform 112"/>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450" name="Freeform 113"/>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close/>
              </a:path>
            </a:pathLst>
          </a:custGeom>
          <a:solidFill>
            <a:schemeClr val="bg2"/>
          </a:solidFill>
          <a:ln w="12700">
            <a:noFill/>
            <a:round/>
            <a:headEnd/>
            <a:tailEnd/>
          </a:ln>
        </p:spPr>
        <p:txBody>
          <a:bodyPr/>
          <a:lstStyle/>
          <a:p>
            <a:endParaRPr lang="en-GB"/>
          </a:p>
        </p:txBody>
      </p:sp>
      <p:sp>
        <p:nvSpPr>
          <p:cNvPr id="1451" name="Freeform 114"/>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close/>
              </a:path>
            </a:pathLst>
          </a:custGeom>
          <a:solidFill>
            <a:schemeClr val="bg2"/>
          </a:solidFill>
          <a:ln w="12700">
            <a:solidFill>
              <a:srgbClr val="FFFFFF"/>
            </a:solidFill>
            <a:prstDash val="solid"/>
            <a:round/>
            <a:headEnd/>
            <a:tailEnd/>
          </a:ln>
        </p:spPr>
        <p:txBody>
          <a:bodyPr/>
          <a:lstStyle/>
          <a:p>
            <a:endParaRPr lang="en-GB"/>
          </a:p>
        </p:txBody>
      </p:sp>
      <p:sp>
        <p:nvSpPr>
          <p:cNvPr id="1452" name="Freeform 115"/>
          <p:cNvSpPr>
            <a:spLocks/>
          </p:cNvSpPr>
          <p:nvPr/>
        </p:nvSpPr>
        <p:spPr bwMode="auto">
          <a:xfrm>
            <a:off x="7110006" y="2331444"/>
            <a:ext cx="27629" cy="46369"/>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close/>
              </a:path>
            </a:pathLst>
          </a:custGeom>
          <a:solidFill>
            <a:schemeClr val="bg2"/>
          </a:solidFill>
          <a:ln w="12700">
            <a:noFill/>
            <a:round/>
            <a:headEnd/>
            <a:tailEnd/>
          </a:ln>
        </p:spPr>
        <p:txBody>
          <a:bodyPr/>
          <a:lstStyle/>
          <a:p>
            <a:endParaRPr lang="en-GB"/>
          </a:p>
        </p:txBody>
      </p:sp>
      <p:sp>
        <p:nvSpPr>
          <p:cNvPr id="1453" name="Freeform 116"/>
          <p:cNvSpPr>
            <a:spLocks/>
          </p:cNvSpPr>
          <p:nvPr/>
        </p:nvSpPr>
        <p:spPr bwMode="auto">
          <a:xfrm>
            <a:off x="7110006" y="2331444"/>
            <a:ext cx="27629" cy="46369"/>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path>
            </a:pathLst>
          </a:custGeom>
          <a:solidFill>
            <a:schemeClr val="bg2"/>
          </a:solidFill>
          <a:ln w="12700">
            <a:solidFill>
              <a:srgbClr val="FFFFFF"/>
            </a:solidFill>
            <a:prstDash val="solid"/>
            <a:round/>
            <a:headEnd/>
            <a:tailEnd/>
          </a:ln>
        </p:spPr>
        <p:txBody>
          <a:bodyPr/>
          <a:lstStyle/>
          <a:p>
            <a:endParaRPr lang="en-GB"/>
          </a:p>
        </p:txBody>
      </p:sp>
      <p:sp>
        <p:nvSpPr>
          <p:cNvPr id="1454" name="Freeform 117"/>
          <p:cNvSpPr>
            <a:spLocks/>
          </p:cNvSpPr>
          <p:nvPr/>
        </p:nvSpPr>
        <p:spPr bwMode="auto">
          <a:xfrm>
            <a:off x="7146845" y="2320744"/>
            <a:ext cx="191564" cy="219360"/>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close/>
              </a:path>
            </a:pathLst>
          </a:custGeom>
          <a:solidFill>
            <a:schemeClr val="bg2"/>
          </a:solidFill>
          <a:ln w="12700">
            <a:noFill/>
            <a:round/>
            <a:headEnd/>
            <a:tailEnd/>
          </a:ln>
        </p:spPr>
        <p:txBody>
          <a:bodyPr/>
          <a:lstStyle/>
          <a:p>
            <a:endParaRPr lang="en-GB"/>
          </a:p>
        </p:txBody>
      </p:sp>
      <p:sp>
        <p:nvSpPr>
          <p:cNvPr id="1455" name="Freeform 118"/>
          <p:cNvSpPr>
            <a:spLocks/>
          </p:cNvSpPr>
          <p:nvPr/>
        </p:nvSpPr>
        <p:spPr bwMode="auto">
          <a:xfrm>
            <a:off x="7146845" y="2320744"/>
            <a:ext cx="191564" cy="219360"/>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path>
            </a:pathLst>
          </a:custGeom>
          <a:solidFill>
            <a:schemeClr val="bg2"/>
          </a:solidFill>
          <a:ln w="12700">
            <a:solidFill>
              <a:srgbClr val="FFFFFF"/>
            </a:solidFill>
            <a:prstDash val="solid"/>
            <a:round/>
            <a:headEnd/>
            <a:tailEnd/>
          </a:ln>
        </p:spPr>
        <p:txBody>
          <a:bodyPr/>
          <a:lstStyle/>
          <a:p>
            <a:endParaRPr lang="en-GB"/>
          </a:p>
        </p:txBody>
      </p:sp>
      <p:sp>
        <p:nvSpPr>
          <p:cNvPr id="1456" name="Freeform 119"/>
          <p:cNvSpPr>
            <a:spLocks/>
          </p:cNvSpPr>
          <p:nvPr/>
        </p:nvSpPr>
        <p:spPr bwMode="auto">
          <a:xfrm>
            <a:off x="7001330" y="2477684"/>
            <a:ext cx="36839" cy="53502"/>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solidFill>
            <a:schemeClr val="bg2"/>
          </a:solidFill>
          <a:ln w="12700">
            <a:noFill/>
            <a:round/>
            <a:headEnd/>
            <a:tailEnd/>
          </a:ln>
        </p:spPr>
        <p:txBody>
          <a:bodyPr/>
          <a:lstStyle/>
          <a:p>
            <a:endParaRPr lang="en-GB"/>
          </a:p>
        </p:txBody>
      </p:sp>
      <p:sp>
        <p:nvSpPr>
          <p:cNvPr id="1457" name="Freeform 120"/>
          <p:cNvSpPr>
            <a:spLocks/>
          </p:cNvSpPr>
          <p:nvPr/>
        </p:nvSpPr>
        <p:spPr bwMode="auto">
          <a:xfrm>
            <a:off x="7001330" y="2477684"/>
            <a:ext cx="36839" cy="53502"/>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solidFill>
            <a:schemeClr val="bg2"/>
          </a:solidFill>
          <a:ln w="12700">
            <a:solidFill>
              <a:srgbClr val="FFFFFF"/>
            </a:solidFill>
            <a:prstDash val="solid"/>
            <a:round/>
            <a:headEnd/>
            <a:tailEnd/>
          </a:ln>
        </p:spPr>
        <p:txBody>
          <a:bodyPr/>
          <a:lstStyle/>
          <a:p>
            <a:endParaRPr lang="en-GB"/>
          </a:p>
        </p:txBody>
      </p:sp>
      <p:sp>
        <p:nvSpPr>
          <p:cNvPr id="1458" name="Freeform 121"/>
          <p:cNvSpPr>
            <a:spLocks/>
          </p:cNvSpPr>
          <p:nvPr/>
        </p:nvSpPr>
        <p:spPr bwMode="auto">
          <a:xfrm>
            <a:off x="7078692" y="2511569"/>
            <a:ext cx="11052" cy="7134"/>
          </a:xfrm>
          <a:custGeom>
            <a:avLst/>
            <a:gdLst/>
            <a:ahLst/>
            <a:cxnLst>
              <a:cxn ang="0">
                <a:pos x="0" y="2"/>
              </a:cxn>
              <a:cxn ang="0">
                <a:pos x="6" y="0"/>
              </a:cxn>
              <a:cxn ang="0">
                <a:pos x="6" y="5"/>
              </a:cxn>
              <a:cxn ang="0">
                <a:pos x="0" y="2"/>
              </a:cxn>
            </a:cxnLst>
            <a:rect l="0" t="0" r="r" b="b"/>
            <a:pathLst>
              <a:path w="6" h="5">
                <a:moveTo>
                  <a:pt x="0" y="2"/>
                </a:moveTo>
                <a:lnTo>
                  <a:pt x="6" y="0"/>
                </a:lnTo>
                <a:lnTo>
                  <a:pt x="6" y="5"/>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59" name="Freeform 122"/>
          <p:cNvSpPr>
            <a:spLocks/>
          </p:cNvSpPr>
          <p:nvPr/>
        </p:nvSpPr>
        <p:spPr bwMode="auto">
          <a:xfrm>
            <a:off x="7025276" y="2402781"/>
            <a:ext cx="112359" cy="105222"/>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solidFill>
            <a:schemeClr val="tx2"/>
          </a:solidFill>
          <a:ln w="12700">
            <a:noFill/>
            <a:round/>
            <a:headEnd/>
            <a:tailEnd/>
          </a:ln>
        </p:spPr>
        <p:txBody>
          <a:bodyPr/>
          <a:lstStyle/>
          <a:p>
            <a:endParaRPr lang="en-GB"/>
          </a:p>
        </p:txBody>
      </p:sp>
      <p:sp>
        <p:nvSpPr>
          <p:cNvPr id="1460" name="Freeform 123"/>
          <p:cNvSpPr>
            <a:spLocks/>
          </p:cNvSpPr>
          <p:nvPr/>
        </p:nvSpPr>
        <p:spPr bwMode="auto">
          <a:xfrm>
            <a:off x="7025276" y="2402781"/>
            <a:ext cx="112359" cy="105222"/>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solidFill>
            <a:schemeClr val="bg2"/>
          </a:solidFill>
          <a:ln w="12700">
            <a:solidFill>
              <a:srgbClr val="FFFFFF"/>
            </a:solidFill>
            <a:prstDash val="solid"/>
            <a:round/>
            <a:headEnd/>
            <a:tailEnd/>
          </a:ln>
        </p:spPr>
        <p:txBody>
          <a:bodyPr/>
          <a:lstStyle/>
          <a:p>
            <a:endParaRPr lang="en-GB"/>
          </a:p>
        </p:txBody>
      </p:sp>
      <p:sp>
        <p:nvSpPr>
          <p:cNvPr id="1461" name="Freeform 124"/>
          <p:cNvSpPr>
            <a:spLocks/>
          </p:cNvSpPr>
          <p:nvPr/>
        </p:nvSpPr>
        <p:spPr bwMode="auto">
          <a:xfrm>
            <a:off x="7049221" y="2515136"/>
            <a:ext cx="29471" cy="32101"/>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solidFill>
            <a:schemeClr val="bg2"/>
          </a:solidFill>
          <a:ln w="12700">
            <a:noFill/>
            <a:round/>
            <a:headEnd/>
            <a:tailEnd/>
          </a:ln>
        </p:spPr>
        <p:txBody>
          <a:bodyPr/>
          <a:lstStyle/>
          <a:p>
            <a:endParaRPr lang="en-GB"/>
          </a:p>
        </p:txBody>
      </p:sp>
      <p:sp>
        <p:nvSpPr>
          <p:cNvPr id="1462" name="Freeform 125"/>
          <p:cNvSpPr>
            <a:spLocks/>
          </p:cNvSpPr>
          <p:nvPr/>
        </p:nvSpPr>
        <p:spPr bwMode="auto">
          <a:xfrm>
            <a:off x="7049221" y="2515136"/>
            <a:ext cx="29471" cy="32101"/>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solidFill>
            <a:schemeClr val="bg2"/>
          </a:solidFill>
          <a:ln w="12700">
            <a:solidFill>
              <a:srgbClr val="FFFFFF"/>
            </a:solidFill>
            <a:prstDash val="solid"/>
            <a:round/>
            <a:headEnd/>
            <a:tailEnd/>
          </a:ln>
        </p:spPr>
        <p:txBody>
          <a:bodyPr/>
          <a:lstStyle/>
          <a:p>
            <a:endParaRPr lang="en-GB"/>
          </a:p>
        </p:txBody>
      </p:sp>
      <p:sp>
        <p:nvSpPr>
          <p:cNvPr id="1463" name="Freeform 126"/>
          <p:cNvSpPr>
            <a:spLocks/>
          </p:cNvSpPr>
          <p:nvPr/>
        </p:nvSpPr>
        <p:spPr bwMode="auto">
          <a:xfrm>
            <a:off x="7091587" y="2513352"/>
            <a:ext cx="49732" cy="51720"/>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solidFill>
            <a:schemeClr val="bg2"/>
          </a:solidFill>
          <a:ln w="12700">
            <a:noFill/>
            <a:round/>
            <a:headEnd/>
            <a:tailEnd/>
          </a:ln>
        </p:spPr>
        <p:txBody>
          <a:bodyPr/>
          <a:lstStyle/>
          <a:p>
            <a:endParaRPr lang="en-GB"/>
          </a:p>
        </p:txBody>
      </p:sp>
      <p:sp>
        <p:nvSpPr>
          <p:cNvPr id="1464" name="Freeform 127"/>
          <p:cNvSpPr>
            <a:spLocks/>
          </p:cNvSpPr>
          <p:nvPr/>
        </p:nvSpPr>
        <p:spPr bwMode="auto">
          <a:xfrm>
            <a:off x="7091587" y="2513352"/>
            <a:ext cx="49732" cy="51720"/>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solidFill>
            <a:schemeClr val="bg2"/>
          </a:solidFill>
          <a:ln w="12700">
            <a:solidFill>
              <a:srgbClr val="FFFFFF"/>
            </a:solidFill>
            <a:prstDash val="solid"/>
            <a:round/>
            <a:headEnd/>
            <a:tailEnd/>
          </a:ln>
        </p:spPr>
        <p:txBody>
          <a:bodyPr/>
          <a:lstStyle/>
          <a:p>
            <a:endParaRPr lang="en-GB"/>
          </a:p>
        </p:txBody>
      </p:sp>
      <p:sp>
        <p:nvSpPr>
          <p:cNvPr id="1465" name="Freeform 128"/>
          <p:cNvSpPr>
            <a:spLocks/>
          </p:cNvSpPr>
          <p:nvPr/>
        </p:nvSpPr>
        <p:spPr bwMode="auto">
          <a:xfrm>
            <a:off x="7137635" y="2534753"/>
            <a:ext cx="93941" cy="62420"/>
          </a:xfrm>
          <a:custGeom>
            <a:avLst/>
            <a:gdLst/>
            <a:ahLst/>
            <a:cxnLst>
              <a:cxn ang="0">
                <a:pos x="48" y="10"/>
              </a:cxn>
              <a:cxn ang="0">
                <a:pos x="35" y="8"/>
              </a:cxn>
              <a:cxn ang="0">
                <a:pos x="25" y="0"/>
              </a:cxn>
              <a:cxn ang="0">
                <a:pos x="12" y="0"/>
              </a:cxn>
              <a:cxn ang="0">
                <a:pos x="0" y="10"/>
              </a:cxn>
              <a:cxn ang="0">
                <a:pos x="0" y="19"/>
              </a:cxn>
              <a:cxn ang="0">
                <a:pos x="16" y="31"/>
              </a:cxn>
              <a:cxn ang="0">
                <a:pos x="35" y="40"/>
              </a:cxn>
              <a:cxn ang="0">
                <a:pos x="54" y="38"/>
              </a:cxn>
              <a:cxn ang="0">
                <a:pos x="58" y="27"/>
              </a:cxn>
              <a:cxn ang="0">
                <a:pos x="56" y="17"/>
              </a:cxn>
              <a:cxn ang="0">
                <a:pos x="48" y="10"/>
              </a:cxn>
            </a:cxnLst>
            <a:rect l="0" t="0" r="r" b="b"/>
            <a:pathLst>
              <a:path w="58" h="40">
                <a:moveTo>
                  <a:pt x="48" y="10"/>
                </a:moveTo>
                <a:lnTo>
                  <a:pt x="35" y="8"/>
                </a:lnTo>
                <a:lnTo>
                  <a:pt x="25" y="0"/>
                </a:lnTo>
                <a:lnTo>
                  <a:pt x="12" y="0"/>
                </a:lnTo>
                <a:lnTo>
                  <a:pt x="0" y="10"/>
                </a:lnTo>
                <a:lnTo>
                  <a:pt x="0" y="19"/>
                </a:lnTo>
                <a:lnTo>
                  <a:pt x="16" y="31"/>
                </a:lnTo>
                <a:lnTo>
                  <a:pt x="35" y="40"/>
                </a:lnTo>
                <a:lnTo>
                  <a:pt x="54" y="38"/>
                </a:lnTo>
                <a:lnTo>
                  <a:pt x="58" y="27"/>
                </a:lnTo>
                <a:lnTo>
                  <a:pt x="56" y="17"/>
                </a:lnTo>
                <a:lnTo>
                  <a:pt x="48" y="10"/>
                </a:lnTo>
                <a:close/>
              </a:path>
            </a:pathLst>
          </a:custGeom>
          <a:solidFill>
            <a:schemeClr val="bg2"/>
          </a:solidFill>
          <a:ln w="12700">
            <a:noFill/>
            <a:round/>
            <a:headEnd/>
            <a:tailEnd/>
          </a:ln>
        </p:spPr>
        <p:txBody>
          <a:bodyPr/>
          <a:lstStyle/>
          <a:p>
            <a:endParaRPr lang="en-GB"/>
          </a:p>
        </p:txBody>
      </p:sp>
      <p:sp>
        <p:nvSpPr>
          <p:cNvPr id="1466" name="Freeform 129"/>
          <p:cNvSpPr>
            <a:spLocks/>
          </p:cNvSpPr>
          <p:nvPr/>
        </p:nvSpPr>
        <p:spPr bwMode="auto">
          <a:xfrm>
            <a:off x="7137635" y="2534753"/>
            <a:ext cx="93941" cy="62420"/>
          </a:xfrm>
          <a:custGeom>
            <a:avLst/>
            <a:gdLst/>
            <a:ahLst/>
            <a:cxnLst>
              <a:cxn ang="0">
                <a:pos x="48" y="10"/>
              </a:cxn>
              <a:cxn ang="0">
                <a:pos x="35" y="8"/>
              </a:cxn>
              <a:cxn ang="0">
                <a:pos x="25" y="0"/>
              </a:cxn>
              <a:cxn ang="0">
                <a:pos x="12" y="0"/>
              </a:cxn>
              <a:cxn ang="0">
                <a:pos x="0" y="10"/>
              </a:cxn>
              <a:cxn ang="0">
                <a:pos x="0" y="19"/>
              </a:cxn>
              <a:cxn ang="0">
                <a:pos x="16" y="31"/>
              </a:cxn>
              <a:cxn ang="0">
                <a:pos x="35" y="40"/>
              </a:cxn>
              <a:cxn ang="0">
                <a:pos x="54" y="38"/>
              </a:cxn>
              <a:cxn ang="0">
                <a:pos x="58" y="27"/>
              </a:cxn>
              <a:cxn ang="0">
                <a:pos x="56" y="17"/>
              </a:cxn>
              <a:cxn ang="0">
                <a:pos x="48" y="10"/>
              </a:cxn>
            </a:cxnLst>
            <a:rect l="0" t="0" r="r" b="b"/>
            <a:pathLst>
              <a:path w="58" h="40">
                <a:moveTo>
                  <a:pt x="48" y="10"/>
                </a:moveTo>
                <a:lnTo>
                  <a:pt x="35" y="8"/>
                </a:lnTo>
                <a:lnTo>
                  <a:pt x="25" y="0"/>
                </a:lnTo>
                <a:lnTo>
                  <a:pt x="12" y="0"/>
                </a:lnTo>
                <a:lnTo>
                  <a:pt x="0" y="10"/>
                </a:lnTo>
                <a:lnTo>
                  <a:pt x="0" y="19"/>
                </a:lnTo>
                <a:lnTo>
                  <a:pt x="16" y="31"/>
                </a:lnTo>
                <a:lnTo>
                  <a:pt x="35" y="40"/>
                </a:lnTo>
                <a:lnTo>
                  <a:pt x="54" y="38"/>
                </a:lnTo>
                <a:lnTo>
                  <a:pt x="58" y="27"/>
                </a:lnTo>
                <a:lnTo>
                  <a:pt x="56" y="17"/>
                </a:lnTo>
                <a:lnTo>
                  <a:pt x="48" y="10"/>
                </a:lnTo>
                <a:close/>
              </a:path>
            </a:pathLst>
          </a:custGeom>
          <a:solidFill>
            <a:schemeClr val="bg2"/>
          </a:solidFill>
          <a:ln w="12700">
            <a:solidFill>
              <a:srgbClr val="FFFFFF"/>
            </a:solidFill>
            <a:prstDash val="solid"/>
            <a:round/>
            <a:headEnd/>
            <a:tailEnd/>
          </a:ln>
        </p:spPr>
        <p:txBody>
          <a:bodyPr/>
          <a:lstStyle/>
          <a:p>
            <a:endParaRPr lang="en-GB"/>
          </a:p>
        </p:txBody>
      </p:sp>
      <p:sp>
        <p:nvSpPr>
          <p:cNvPr id="1467" name="Freeform 130"/>
          <p:cNvSpPr>
            <a:spLocks/>
          </p:cNvSpPr>
          <p:nvPr/>
        </p:nvSpPr>
        <p:spPr bwMode="auto">
          <a:xfrm>
            <a:off x="7277624" y="2522270"/>
            <a:ext cx="49734" cy="30317"/>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solidFill>
            <a:schemeClr val="bg2"/>
          </a:solidFill>
          <a:ln w="12700">
            <a:noFill/>
            <a:round/>
            <a:headEnd/>
            <a:tailEnd/>
          </a:ln>
        </p:spPr>
        <p:txBody>
          <a:bodyPr/>
          <a:lstStyle/>
          <a:p>
            <a:endParaRPr lang="en-GB"/>
          </a:p>
        </p:txBody>
      </p:sp>
      <p:sp>
        <p:nvSpPr>
          <p:cNvPr id="1468" name="Freeform 131"/>
          <p:cNvSpPr>
            <a:spLocks/>
          </p:cNvSpPr>
          <p:nvPr/>
        </p:nvSpPr>
        <p:spPr bwMode="auto">
          <a:xfrm>
            <a:off x="7277624" y="2522270"/>
            <a:ext cx="49734" cy="30317"/>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solidFill>
            <a:schemeClr val="bg2"/>
          </a:solidFill>
          <a:ln w="12700">
            <a:solidFill>
              <a:srgbClr val="FFFFFF"/>
            </a:solidFill>
            <a:prstDash val="solid"/>
            <a:round/>
            <a:headEnd/>
            <a:tailEnd/>
          </a:ln>
        </p:spPr>
        <p:txBody>
          <a:bodyPr/>
          <a:lstStyle/>
          <a:p>
            <a:endParaRPr lang="en-GB"/>
          </a:p>
        </p:txBody>
      </p:sp>
      <p:sp>
        <p:nvSpPr>
          <p:cNvPr id="1469" name="Freeform 132"/>
          <p:cNvSpPr>
            <a:spLocks/>
          </p:cNvSpPr>
          <p:nvPr/>
        </p:nvSpPr>
        <p:spPr bwMode="auto">
          <a:xfrm>
            <a:off x="7233417" y="2550805"/>
            <a:ext cx="38682" cy="62419"/>
          </a:xfrm>
          <a:custGeom>
            <a:avLst/>
            <a:gdLst/>
            <a:ahLst/>
            <a:cxnLst>
              <a:cxn ang="0">
                <a:pos x="2" y="5"/>
              </a:cxn>
              <a:cxn ang="0">
                <a:pos x="6" y="0"/>
              </a:cxn>
              <a:cxn ang="0">
                <a:pos x="21" y="7"/>
              </a:cxn>
              <a:cxn ang="0">
                <a:pos x="23" y="19"/>
              </a:cxn>
              <a:cxn ang="0">
                <a:pos x="0" y="40"/>
              </a:cxn>
              <a:cxn ang="0">
                <a:pos x="4" y="15"/>
              </a:cxn>
              <a:cxn ang="0">
                <a:pos x="2" y="11"/>
              </a:cxn>
              <a:cxn ang="0">
                <a:pos x="2" y="5"/>
              </a:cxn>
            </a:cxnLst>
            <a:rect l="0" t="0" r="r" b="b"/>
            <a:pathLst>
              <a:path w="23" h="40">
                <a:moveTo>
                  <a:pt x="2" y="5"/>
                </a:moveTo>
                <a:lnTo>
                  <a:pt x="6" y="0"/>
                </a:lnTo>
                <a:lnTo>
                  <a:pt x="21" y="7"/>
                </a:lnTo>
                <a:lnTo>
                  <a:pt x="23" y="19"/>
                </a:lnTo>
                <a:lnTo>
                  <a:pt x="0" y="40"/>
                </a:lnTo>
                <a:lnTo>
                  <a:pt x="4" y="15"/>
                </a:lnTo>
                <a:lnTo>
                  <a:pt x="2" y="11"/>
                </a:lnTo>
                <a:lnTo>
                  <a:pt x="2" y="5"/>
                </a:lnTo>
                <a:close/>
              </a:path>
            </a:pathLst>
          </a:custGeom>
          <a:solidFill>
            <a:schemeClr val="bg2"/>
          </a:solidFill>
          <a:ln w="12700">
            <a:noFill/>
            <a:round/>
            <a:headEnd/>
            <a:tailEnd/>
          </a:ln>
        </p:spPr>
        <p:txBody>
          <a:bodyPr/>
          <a:lstStyle/>
          <a:p>
            <a:endParaRPr lang="en-GB"/>
          </a:p>
        </p:txBody>
      </p:sp>
      <p:sp>
        <p:nvSpPr>
          <p:cNvPr id="1470" name="Freeform 133"/>
          <p:cNvSpPr>
            <a:spLocks/>
          </p:cNvSpPr>
          <p:nvPr/>
        </p:nvSpPr>
        <p:spPr bwMode="auto">
          <a:xfrm>
            <a:off x="7233417" y="2550805"/>
            <a:ext cx="38682" cy="62419"/>
          </a:xfrm>
          <a:custGeom>
            <a:avLst/>
            <a:gdLst/>
            <a:ahLst/>
            <a:cxnLst>
              <a:cxn ang="0">
                <a:pos x="2" y="5"/>
              </a:cxn>
              <a:cxn ang="0">
                <a:pos x="6" y="0"/>
              </a:cxn>
              <a:cxn ang="0">
                <a:pos x="21" y="7"/>
              </a:cxn>
              <a:cxn ang="0">
                <a:pos x="23" y="19"/>
              </a:cxn>
              <a:cxn ang="0">
                <a:pos x="0" y="40"/>
              </a:cxn>
              <a:cxn ang="0">
                <a:pos x="4" y="15"/>
              </a:cxn>
              <a:cxn ang="0">
                <a:pos x="2" y="11"/>
              </a:cxn>
              <a:cxn ang="0">
                <a:pos x="2" y="5"/>
              </a:cxn>
            </a:cxnLst>
            <a:rect l="0" t="0" r="r" b="b"/>
            <a:pathLst>
              <a:path w="23" h="40">
                <a:moveTo>
                  <a:pt x="2" y="5"/>
                </a:moveTo>
                <a:lnTo>
                  <a:pt x="6" y="0"/>
                </a:lnTo>
                <a:lnTo>
                  <a:pt x="21" y="7"/>
                </a:lnTo>
                <a:lnTo>
                  <a:pt x="23" y="19"/>
                </a:lnTo>
                <a:lnTo>
                  <a:pt x="0" y="40"/>
                </a:lnTo>
                <a:lnTo>
                  <a:pt x="4" y="15"/>
                </a:lnTo>
                <a:lnTo>
                  <a:pt x="2" y="11"/>
                </a:lnTo>
                <a:lnTo>
                  <a:pt x="2" y="5"/>
                </a:lnTo>
              </a:path>
            </a:pathLst>
          </a:custGeom>
          <a:solidFill>
            <a:schemeClr val="bg2"/>
          </a:solidFill>
          <a:ln w="12700">
            <a:solidFill>
              <a:srgbClr val="FFFFFF"/>
            </a:solidFill>
            <a:prstDash val="solid"/>
            <a:round/>
            <a:headEnd/>
            <a:tailEnd/>
          </a:ln>
        </p:spPr>
        <p:txBody>
          <a:bodyPr/>
          <a:lstStyle/>
          <a:p>
            <a:endParaRPr lang="en-GB"/>
          </a:p>
        </p:txBody>
      </p:sp>
      <p:sp>
        <p:nvSpPr>
          <p:cNvPr id="1471" name="Freeform 134"/>
          <p:cNvSpPr>
            <a:spLocks/>
          </p:cNvSpPr>
          <p:nvPr/>
        </p:nvSpPr>
        <p:spPr bwMode="auto">
          <a:xfrm>
            <a:off x="7135794" y="2609657"/>
            <a:ext cx="27629" cy="30319"/>
          </a:xfrm>
          <a:custGeom>
            <a:avLst/>
            <a:gdLst/>
            <a:ahLst/>
            <a:cxnLst>
              <a:cxn ang="0">
                <a:pos x="1" y="2"/>
              </a:cxn>
              <a:cxn ang="0">
                <a:pos x="11" y="0"/>
              </a:cxn>
              <a:cxn ang="0">
                <a:pos x="17" y="10"/>
              </a:cxn>
              <a:cxn ang="0">
                <a:pos x="11" y="19"/>
              </a:cxn>
              <a:cxn ang="0">
                <a:pos x="0" y="17"/>
              </a:cxn>
              <a:cxn ang="0">
                <a:pos x="1" y="2"/>
              </a:cxn>
            </a:cxnLst>
            <a:rect l="0" t="0" r="r" b="b"/>
            <a:pathLst>
              <a:path w="17" h="19">
                <a:moveTo>
                  <a:pt x="1" y="2"/>
                </a:moveTo>
                <a:lnTo>
                  <a:pt x="11" y="0"/>
                </a:lnTo>
                <a:lnTo>
                  <a:pt x="17" y="10"/>
                </a:lnTo>
                <a:lnTo>
                  <a:pt x="11" y="19"/>
                </a:lnTo>
                <a:lnTo>
                  <a:pt x="0" y="17"/>
                </a:lnTo>
                <a:lnTo>
                  <a:pt x="1" y="2"/>
                </a:lnTo>
                <a:close/>
              </a:path>
            </a:pathLst>
          </a:custGeom>
          <a:solidFill>
            <a:schemeClr val="bg2"/>
          </a:solidFill>
          <a:ln w="12700">
            <a:noFill/>
            <a:round/>
            <a:headEnd/>
            <a:tailEnd/>
          </a:ln>
        </p:spPr>
        <p:txBody>
          <a:bodyPr/>
          <a:lstStyle/>
          <a:p>
            <a:endParaRPr lang="en-GB"/>
          </a:p>
        </p:txBody>
      </p:sp>
      <p:sp>
        <p:nvSpPr>
          <p:cNvPr id="1472" name="Freeform 135"/>
          <p:cNvSpPr>
            <a:spLocks/>
          </p:cNvSpPr>
          <p:nvPr/>
        </p:nvSpPr>
        <p:spPr bwMode="auto">
          <a:xfrm>
            <a:off x="7135794" y="2609657"/>
            <a:ext cx="27629" cy="30319"/>
          </a:xfrm>
          <a:custGeom>
            <a:avLst/>
            <a:gdLst/>
            <a:ahLst/>
            <a:cxnLst>
              <a:cxn ang="0">
                <a:pos x="1" y="2"/>
              </a:cxn>
              <a:cxn ang="0">
                <a:pos x="11" y="0"/>
              </a:cxn>
              <a:cxn ang="0">
                <a:pos x="17" y="10"/>
              </a:cxn>
              <a:cxn ang="0">
                <a:pos x="11" y="19"/>
              </a:cxn>
              <a:cxn ang="0">
                <a:pos x="0" y="17"/>
              </a:cxn>
              <a:cxn ang="0">
                <a:pos x="1" y="2"/>
              </a:cxn>
            </a:cxnLst>
            <a:rect l="0" t="0" r="r" b="b"/>
            <a:pathLst>
              <a:path w="17" h="19">
                <a:moveTo>
                  <a:pt x="1" y="2"/>
                </a:moveTo>
                <a:lnTo>
                  <a:pt x="11" y="0"/>
                </a:lnTo>
                <a:lnTo>
                  <a:pt x="17" y="10"/>
                </a:lnTo>
                <a:lnTo>
                  <a:pt x="11" y="19"/>
                </a:lnTo>
                <a:lnTo>
                  <a:pt x="0" y="17"/>
                </a:lnTo>
                <a:lnTo>
                  <a:pt x="1" y="2"/>
                </a:lnTo>
                <a:close/>
              </a:path>
            </a:pathLst>
          </a:custGeom>
          <a:solidFill>
            <a:schemeClr val="bg2"/>
          </a:solidFill>
          <a:ln w="12700">
            <a:solidFill>
              <a:srgbClr val="FFFFFF"/>
            </a:solidFill>
            <a:prstDash val="solid"/>
            <a:round/>
            <a:headEnd/>
            <a:tailEnd/>
          </a:ln>
        </p:spPr>
        <p:txBody>
          <a:bodyPr/>
          <a:lstStyle/>
          <a:p>
            <a:endParaRPr lang="en-GB"/>
          </a:p>
        </p:txBody>
      </p:sp>
      <p:sp>
        <p:nvSpPr>
          <p:cNvPr id="1473" name="Freeform 136"/>
          <p:cNvSpPr>
            <a:spLocks/>
          </p:cNvSpPr>
          <p:nvPr/>
        </p:nvSpPr>
        <p:spPr bwMode="auto">
          <a:xfrm>
            <a:off x="7286834" y="2639975"/>
            <a:ext cx="62627" cy="16050"/>
          </a:xfrm>
          <a:custGeom>
            <a:avLst/>
            <a:gdLst/>
            <a:ahLst/>
            <a:cxnLst>
              <a:cxn ang="0">
                <a:pos x="0" y="10"/>
              </a:cxn>
              <a:cxn ang="0">
                <a:pos x="13" y="0"/>
              </a:cxn>
              <a:cxn ang="0">
                <a:pos x="38" y="2"/>
              </a:cxn>
              <a:cxn ang="0">
                <a:pos x="15" y="4"/>
              </a:cxn>
              <a:cxn ang="0">
                <a:pos x="0" y="10"/>
              </a:cxn>
            </a:cxnLst>
            <a:rect l="0" t="0" r="r" b="b"/>
            <a:pathLst>
              <a:path w="38" h="10">
                <a:moveTo>
                  <a:pt x="0" y="10"/>
                </a:moveTo>
                <a:lnTo>
                  <a:pt x="13" y="0"/>
                </a:lnTo>
                <a:lnTo>
                  <a:pt x="38" y="2"/>
                </a:lnTo>
                <a:lnTo>
                  <a:pt x="15" y="4"/>
                </a:lnTo>
                <a:lnTo>
                  <a:pt x="0" y="10"/>
                </a:lnTo>
                <a:close/>
              </a:path>
            </a:pathLst>
          </a:custGeom>
          <a:solidFill>
            <a:schemeClr val="bg2"/>
          </a:solidFill>
          <a:ln w="12700">
            <a:noFill/>
            <a:round/>
            <a:headEnd/>
            <a:tailEnd/>
          </a:ln>
        </p:spPr>
        <p:txBody>
          <a:bodyPr/>
          <a:lstStyle/>
          <a:p>
            <a:endParaRPr lang="en-GB"/>
          </a:p>
        </p:txBody>
      </p:sp>
      <p:sp>
        <p:nvSpPr>
          <p:cNvPr id="1474" name="Freeform 137"/>
          <p:cNvSpPr>
            <a:spLocks/>
          </p:cNvSpPr>
          <p:nvPr/>
        </p:nvSpPr>
        <p:spPr bwMode="auto">
          <a:xfrm>
            <a:off x="7286834" y="2639975"/>
            <a:ext cx="62627" cy="16050"/>
          </a:xfrm>
          <a:custGeom>
            <a:avLst/>
            <a:gdLst/>
            <a:ahLst/>
            <a:cxnLst>
              <a:cxn ang="0">
                <a:pos x="0" y="10"/>
              </a:cxn>
              <a:cxn ang="0">
                <a:pos x="13" y="0"/>
              </a:cxn>
              <a:cxn ang="0">
                <a:pos x="38" y="2"/>
              </a:cxn>
              <a:cxn ang="0">
                <a:pos x="15" y="4"/>
              </a:cxn>
              <a:cxn ang="0">
                <a:pos x="0" y="10"/>
              </a:cxn>
            </a:cxnLst>
            <a:rect l="0" t="0" r="r" b="b"/>
            <a:pathLst>
              <a:path w="38" h="10">
                <a:moveTo>
                  <a:pt x="0" y="10"/>
                </a:moveTo>
                <a:lnTo>
                  <a:pt x="13" y="0"/>
                </a:lnTo>
                <a:lnTo>
                  <a:pt x="38" y="2"/>
                </a:lnTo>
                <a:lnTo>
                  <a:pt x="15" y="4"/>
                </a:lnTo>
                <a:lnTo>
                  <a:pt x="0" y="10"/>
                </a:lnTo>
                <a:close/>
              </a:path>
            </a:pathLst>
          </a:custGeom>
          <a:solidFill>
            <a:schemeClr val="bg2"/>
          </a:solidFill>
          <a:ln w="12700">
            <a:solidFill>
              <a:srgbClr val="FFFFFF"/>
            </a:solidFill>
            <a:prstDash val="solid"/>
            <a:round/>
            <a:headEnd/>
            <a:tailEnd/>
          </a:ln>
        </p:spPr>
        <p:txBody>
          <a:bodyPr/>
          <a:lstStyle/>
          <a:p>
            <a:endParaRPr lang="en-GB"/>
          </a:p>
        </p:txBody>
      </p:sp>
      <p:sp>
        <p:nvSpPr>
          <p:cNvPr id="1475" name="Freeform 138"/>
          <p:cNvSpPr>
            <a:spLocks/>
          </p:cNvSpPr>
          <p:nvPr/>
        </p:nvSpPr>
        <p:spPr bwMode="auto">
          <a:xfrm>
            <a:off x="7399193" y="2604307"/>
            <a:ext cx="14736" cy="14267"/>
          </a:xfrm>
          <a:custGeom>
            <a:avLst/>
            <a:gdLst/>
            <a:ahLst/>
            <a:cxnLst>
              <a:cxn ang="0">
                <a:pos x="4" y="0"/>
              </a:cxn>
              <a:cxn ang="0">
                <a:pos x="0" y="6"/>
              </a:cxn>
              <a:cxn ang="0">
                <a:pos x="7" y="10"/>
              </a:cxn>
              <a:cxn ang="0">
                <a:pos x="9" y="0"/>
              </a:cxn>
              <a:cxn ang="0">
                <a:pos x="4" y="0"/>
              </a:cxn>
            </a:cxnLst>
            <a:rect l="0" t="0" r="r" b="b"/>
            <a:pathLst>
              <a:path w="9" h="10">
                <a:moveTo>
                  <a:pt x="4" y="0"/>
                </a:moveTo>
                <a:lnTo>
                  <a:pt x="0" y="6"/>
                </a:lnTo>
                <a:lnTo>
                  <a:pt x="7" y="10"/>
                </a:lnTo>
                <a:lnTo>
                  <a:pt x="9" y="0"/>
                </a:lnTo>
                <a:lnTo>
                  <a:pt x="4" y="0"/>
                </a:lnTo>
                <a:close/>
              </a:path>
            </a:pathLst>
          </a:custGeom>
          <a:solidFill>
            <a:schemeClr val="bg2"/>
          </a:solidFill>
          <a:ln w="12700">
            <a:noFill/>
            <a:round/>
            <a:headEnd/>
            <a:tailEnd/>
          </a:ln>
        </p:spPr>
        <p:txBody>
          <a:bodyPr/>
          <a:lstStyle/>
          <a:p>
            <a:endParaRPr lang="en-GB"/>
          </a:p>
        </p:txBody>
      </p:sp>
      <p:sp>
        <p:nvSpPr>
          <p:cNvPr id="1476" name="Freeform 139"/>
          <p:cNvSpPr>
            <a:spLocks/>
          </p:cNvSpPr>
          <p:nvPr/>
        </p:nvSpPr>
        <p:spPr bwMode="auto">
          <a:xfrm>
            <a:off x="7399193" y="2604307"/>
            <a:ext cx="14736" cy="14267"/>
          </a:xfrm>
          <a:custGeom>
            <a:avLst/>
            <a:gdLst/>
            <a:ahLst/>
            <a:cxnLst>
              <a:cxn ang="0">
                <a:pos x="4" y="0"/>
              </a:cxn>
              <a:cxn ang="0">
                <a:pos x="0" y="6"/>
              </a:cxn>
              <a:cxn ang="0">
                <a:pos x="7" y="10"/>
              </a:cxn>
              <a:cxn ang="0">
                <a:pos x="9" y="0"/>
              </a:cxn>
              <a:cxn ang="0">
                <a:pos x="4" y="0"/>
              </a:cxn>
            </a:cxnLst>
            <a:rect l="0" t="0" r="r" b="b"/>
            <a:pathLst>
              <a:path w="9" h="10">
                <a:moveTo>
                  <a:pt x="4" y="0"/>
                </a:moveTo>
                <a:lnTo>
                  <a:pt x="0" y="6"/>
                </a:lnTo>
                <a:lnTo>
                  <a:pt x="7" y="10"/>
                </a:lnTo>
                <a:lnTo>
                  <a:pt x="9" y="0"/>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1477" name="Freeform 140"/>
          <p:cNvSpPr>
            <a:spLocks/>
          </p:cNvSpPr>
          <p:nvPr/>
        </p:nvSpPr>
        <p:spPr bwMode="auto">
          <a:xfrm>
            <a:off x="7419456" y="2622141"/>
            <a:ext cx="22104" cy="14267"/>
          </a:xfrm>
          <a:custGeom>
            <a:avLst/>
            <a:gdLst/>
            <a:ahLst/>
            <a:cxnLst>
              <a:cxn ang="0">
                <a:pos x="0" y="2"/>
              </a:cxn>
              <a:cxn ang="0">
                <a:pos x="2" y="9"/>
              </a:cxn>
              <a:cxn ang="0">
                <a:pos x="14" y="7"/>
              </a:cxn>
              <a:cxn ang="0">
                <a:pos x="8" y="0"/>
              </a:cxn>
              <a:cxn ang="0">
                <a:pos x="0" y="2"/>
              </a:cxn>
            </a:cxnLst>
            <a:rect l="0" t="0" r="r" b="b"/>
            <a:pathLst>
              <a:path w="14" h="9">
                <a:moveTo>
                  <a:pt x="0" y="2"/>
                </a:moveTo>
                <a:lnTo>
                  <a:pt x="2" y="9"/>
                </a:lnTo>
                <a:lnTo>
                  <a:pt x="14" y="7"/>
                </a:lnTo>
                <a:lnTo>
                  <a:pt x="8" y="0"/>
                </a:lnTo>
                <a:lnTo>
                  <a:pt x="0" y="2"/>
                </a:lnTo>
                <a:close/>
              </a:path>
            </a:pathLst>
          </a:custGeom>
          <a:solidFill>
            <a:schemeClr val="bg2"/>
          </a:solidFill>
          <a:ln w="12700">
            <a:noFill/>
            <a:round/>
            <a:headEnd/>
            <a:tailEnd/>
          </a:ln>
        </p:spPr>
        <p:txBody>
          <a:bodyPr/>
          <a:lstStyle/>
          <a:p>
            <a:endParaRPr lang="en-GB"/>
          </a:p>
        </p:txBody>
      </p:sp>
      <p:sp>
        <p:nvSpPr>
          <p:cNvPr id="1478" name="Freeform 141"/>
          <p:cNvSpPr>
            <a:spLocks/>
          </p:cNvSpPr>
          <p:nvPr/>
        </p:nvSpPr>
        <p:spPr bwMode="auto">
          <a:xfrm>
            <a:off x="7419456" y="2622141"/>
            <a:ext cx="22104" cy="14267"/>
          </a:xfrm>
          <a:custGeom>
            <a:avLst/>
            <a:gdLst/>
            <a:ahLst/>
            <a:cxnLst>
              <a:cxn ang="0">
                <a:pos x="0" y="2"/>
              </a:cxn>
              <a:cxn ang="0">
                <a:pos x="2" y="9"/>
              </a:cxn>
              <a:cxn ang="0">
                <a:pos x="14" y="7"/>
              </a:cxn>
              <a:cxn ang="0">
                <a:pos x="8" y="0"/>
              </a:cxn>
              <a:cxn ang="0">
                <a:pos x="0" y="2"/>
              </a:cxn>
            </a:cxnLst>
            <a:rect l="0" t="0" r="r" b="b"/>
            <a:pathLst>
              <a:path w="14" h="9">
                <a:moveTo>
                  <a:pt x="0" y="2"/>
                </a:moveTo>
                <a:lnTo>
                  <a:pt x="2" y="9"/>
                </a:lnTo>
                <a:lnTo>
                  <a:pt x="14" y="7"/>
                </a:lnTo>
                <a:lnTo>
                  <a:pt x="8"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479" name="Freeform 142"/>
          <p:cNvSpPr>
            <a:spLocks/>
          </p:cNvSpPr>
          <p:nvPr/>
        </p:nvSpPr>
        <p:spPr bwMode="auto">
          <a:xfrm>
            <a:off x="7386300" y="2631058"/>
            <a:ext cx="68152" cy="57069"/>
          </a:xfrm>
          <a:custGeom>
            <a:avLst/>
            <a:gdLst/>
            <a:ahLst/>
            <a:cxnLst>
              <a:cxn ang="0">
                <a:pos x="6" y="0"/>
              </a:cxn>
              <a:cxn ang="0">
                <a:pos x="0" y="14"/>
              </a:cxn>
              <a:cxn ang="0">
                <a:pos x="8" y="29"/>
              </a:cxn>
              <a:cxn ang="0">
                <a:pos x="27" y="31"/>
              </a:cxn>
              <a:cxn ang="0">
                <a:pos x="42" y="37"/>
              </a:cxn>
              <a:cxn ang="0">
                <a:pos x="42" y="27"/>
              </a:cxn>
              <a:cxn ang="0">
                <a:pos x="6" y="0"/>
              </a:cxn>
            </a:cxnLst>
            <a:rect l="0" t="0" r="r" b="b"/>
            <a:pathLst>
              <a:path w="42" h="37">
                <a:moveTo>
                  <a:pt x="6" y="0"/>
                </a:moveTo>
                <a:lnTo>
                  <a:pt x="0" y="14"/>
                </a:lnTo>
                <a:lnTo>
                  <a:pt x="8" y="29"/>
                </a:lnTo>
                <a:lnTo>
                  <a:pt x="27" y="31"/>
                </a:lnTo>
                <a:lnTo>
                  <a:pt x="42" y="37"/>
                </a:lnTo>
                <a:lnTo>
                  <a:pt x="42" y="27"/>
                </a:lnTo>
                <a:lnTo>
                  <a:pt x="6" y="0"/>
                </a:lnTo>
                <a:close/>
              </a:path>
            </a:pathLst>
          </a:custGeom>
          <a:solidFill>
            <a:schemeClr val="bg2"/>
          </a:solidFill>
          <a:ln w="12700">
            <a:noFill/>
            <a:round/>
            <a:headEnd/>
            <a:tailEnd/>
          </a:ln>
        </p:spPr>
        <p:txBody>
          <a:bodyPr/>
          <a:lstStyle/>
          <a:p>
            <a:endParaRPr lang="en-GB"/>
          </a:p>
        </p:txBody>
      </p:sp>
      <p:sp>
        <p:nvSpPr>
          <p:cNvPr id="1480" name="Freeform 143"/>
          <p:cNvSpPr>
            <a:spLocks/>
          </p:cNvSpPr>
          <p:nvPr/>
        </p:nvSpPr>
        <p:spPr bwMode="auto">
          <a:xfrm>
            <a:off x="7386300" y="2631058"/>
            <a:ext cx="68152" cy="57069"/>
          </a:xfrm>
          <a:custGeom>
            <a:avLst/>
            <a:gdLst/>
            <a:ahLst/>
            <a:cxnLst>
              <a:cxn ang="0">
                <a:pos x="6" y="0"/>
              </a:cxn>
              <a:cxn ang="0">
                <a:pos x="0" y="14"/>
              </a:cxn>
              <a:cxn ang="0">
                <a:pos x="8" y="29"/>
              </a:cxn>
              <a:cxn ang="0">
                <a:pos x="27" y="31"/>
              </a:cxn>
              <a:cxn ang="0">
                <a:pos x="42" y="37"/>
              </a:cxn>
              <a:cxn ang="0">
                <a:pos x="42" y="27"/>
              </a:cxn>
              <a:cxn ang="0">
                <a:pos x="6" y="0"/>
              </a:cxn>
            </a:cxnLst>
            <a:rect l="0" t="0" r="r" b="b"/>
            <a:pathLst>
              <a:path w="42" h="37">
                <a:moveTo>
                  <a:pt x="6" y="0"/>
                </a:moveTo>
                <a:lnTo>
                  <a:pt x="0" y="14"/>
                </a:lnTo>
                <a:lnTo>
                  <a:pt x="8" y="29"/>
                </a:lnTo>
                <a:lnTo>
                  <a:pt x="27" y="31"/>
                </a:lnTo>
                <a:lnTo>
                  <a:pt x="42" y="37"/>
                </a:lnTo>
                <a:lnTo>
                  <a:pt x="42" y="27"/>
                </a:lnTo>
                <a:lnTo>
                  <a:pt x="6" y="0"/>
                </a:lnTo>
                <a:close/>
              </a:path>
            </a:pathLst>
          </a:custGeom>
          <a:solidFill>
            <a:schemeClr val="bg2"/>
          </a:solidFill>
          <a:ln w="12700">
            <a:solidFill>
              <a:srgbClr val="FFFFFF"/>
            </a:solidFill>
            <a:prstDash val="solid"/>
            <a:round/>
            <a:headEnd/>
            <a:tailEnd/>
          </a:ln>
        </p:spPr>
        <p:txBody>
          <a:bodyPr/>
          <a:lstStyle/>
          <a:p>
            <a:endParaRPr lang="en-GB"/>
          </a:p>
        </p:txBody>
      </p:sp>
      <p:sp>
        <p:nvSpPr>
          <p:cNvPr id="1481" name="Freeform 144"/>
          <p:cNvSpPr>
            <a:spLocks/>
          </p:cNvSpPr>
          <p:nvPr/>
        </p:nvSpPr>
        <p:spPr bwMode="auto">
          <a:xfrm>
            <a:off x="7463663" y="2711312"/>
            <a:ext cx="33155" cy="58852"/>
          </a:xfrm>
          <a:custGeom>
            <a:avLst/>
            <a:gdLst/>
            <a:ahLst/>
            <a:cxnLst>
              <a:cxn ang="0">
                <a:pos x="17" y="16"/>
              </a:cxn>
              <a:cxn ang="0">
                <a:pos x="6" y="0"/>
              </a:cxn>
              <a:cxn ang="0">
                <a:pos x="0" y="8"/>
              </a:cxn>
              <a:cxn ang="0">
                <a:pos x="8" y="19"/>
              </a:cxn>
              <a:cxn ang="0">
                <a:pos x="0" y="21"/>
              </a:cxn>
              <a:cxn ang="0">
                <a:pos x="4" y="35"/>
              </a:cxn>
              <a:cxn ang="0">
                <a:pos x="19" y="37"/>
              </a:cxn>
              <a:cxn ang="0">
                <a:pos x="21" y="23"/>
              </a:cxn>
              <a:cxn ang="0">
                <a:pos x="17" y="16"/>
              </a:cxn>
            </a:cxnLst>
            <a:rect l="0" t="0" r="r" b="b"/>
            <a:pathLst>
              <a:path w="21" h="37">
                <a:moveTo>
                  <a:pt x="17" y="16"/>
                </a:moveTo>
                <a:lnTo>
                  <a:pt x="6" y="0"/>
                </a:lnTo>
                <a:lnTo>
                  <a:pt x="0" y="8"/>
                </a:lnTo>
                <a:lnTo>
                  <a:pt x="8" y="19"/>
                </a:lnTo>
                <a:lnTo>
                  <a:pt x="0" y="21"/>
                </a:lnTo>
                <a:lnTo>
                  <a:pt x="4" y="35"/>
                </a:lnTo>
                <a:lnTo>
                  <a:pt x="19" y="37"/>
                </a:lnTo>
                <a:lnTo>
                  <a:pt x="21" y="23"/>
                </a:lnTo>
                <a:lnTo>
                  <a:pt x="17" y="16"/>
                </a:lnTo>
                <a:close/>
              </a:path>
            </a:pathLst>
          </a:custGeom>
          <a:solidFill>
            <a:schemeClr val="bg2"/>
          </a:solidFill>
          <a:ln w="12700">
            <a:noFill/>
            <a:round/>
            <a:headEnd/>
            <a:tailEnd/>
          </a:ln>
        </p:spPr>
        <p:txBody>
          <a:bodyPr/>
          <a:lstStyle/>
          <a:p>
            <a:endParaRPr lang="en-GB"/>
          </a:p>
        </p:txBody>
      </p:sp>
      <p:sp>
        <p:nvSpPr>
          <p:cNvPr id="1482" name="Freeform 145"/>
          <p:cNvSpPr>
            <a:spLocks/>
          </p:cNvSpPr>
          <p:nvPr/>
        </p:nvSpPr>
        <p:spPr bwMode="auto">
          <a:xfrm>
            <a:off x="7463663" y="2711312"/>
            <a:ext cx="33155" cy="58852"/>
          </a:xfrm>
          <a:custGeom>
            <a:avLst/>
            <a:gdLst/>
            <a:ahLst/>
            <a:cxnLst>
              <a:cxn ang="0">
                <a:pos x="17" y="16"/>
              </a:cxn>
              <a:cxn ang="0">
                <a:pos x="6" y="0"/>
              </a:cxn>
              <a:cxn ang="0">
                <a:pos x="0" y="8"/>
              </a:cxn>
              <a:cxn ang="0">
                <a:pos x="8" y="19"/>
              </a:cxn>
              <a:cxn ang="0">
                <a:pos x="0" y="21"/>
              </a:cxn>
              <a:cxn ang="0">
                <a:pos x="4" y="35"/>
              </a:cxn>
              <a:cxn ang="0">
                <a:pos x="19" y="37"/>
              </a:cxn>
              <a:cxn ang="0">
                <a:pos x="21" y="23"/>
              </a:cxn>
              <a:cxn ang="0">
                <a:pos x="17" y="16"/>
              </a:cxn>
            </a:cxnLst>
            <a:rect l="0" t="0" r="r" b="b"/>
            <a:pathLst>
              <a:path w="21" h="37">
                <a:moveTo>
                  <a:pt x="17" y="16"/>
                </a:moveTo>
                <a:lnTo>
                  <a:pt x="6" y="0"/>
                </a:lnTo>
                <a:lnTo>
                  <a:pt x="0" y="8"/>
                </a:lnTo>
                <a:lnTo>
                  <a:pt x="8" y="19"/>
                </a:lnTo>
                <a:lnTo>
                  <a:pt x="0" y="21"/>
                </a:lnTo>
                <a:lnTo>
                  <a:pt x="4" y="35"/>
                </a:lnTo>
                <a:lnTo>
                  <a:pt x="19" y="37"/>
                </a:lnTo>
                <a:lnTo>
                  <a:pt x="21" y="23"/>
                </a:lnTo>
                <a:lnTo>
                  <a:pt x="17" y="16"/>
                </a:lnTo>
                <a:close/>
              </a:path>
            </a:pathLst>
          </a:custGeom>
          <a:solidFill>
            <a:schemeClr val="bg2"/>
          </a:solidFill>
          <a:ln w="12700">
            <a:solidFill>
              <a:srgbClr val="FFFFFF"/>
            </a:solidFill>
            <a:prstDash val="solid"/>
            <a:round/>
            <a:headEnd/>
            <a:tailEnd/>
          </a:ln>
        </p:spPr>
        <p:txBody>
          <a:bodyPr/>
          <a:lstStyle/>
          <a:p>
            <a:endParaRPr lang="en-GB"/>
          </a:p>
        </p:txBody>
      </p:sp>
      <p:sp>
        <p:nvSpPr>
          <p:cNvPr id="1483" name="Freeform 146"/>
          <p:cNvSpPr>
            <a:spLocks/>
          </p:cNvSpPr>
          <p:nvPr/>
        </p:nvSpPr>
        <p:spPr bwMode="auto">
          <a:xfrm>
            <a:off x="7496818" y="2734496"/>
            <a:ext cx="36839" cy="42802"/>
          </a:xfrm>
          <a:custGeom>
            <a:avLst/>
            <a:gdLst/>
            <a:ahLst/>
            <a:cxnLst>
              <a:cxn ang="0">
                <a:pos x="23" y="0"/>
              </a:cxn>
              <a:cxn ang="0">
                <a:pos x="12" y="7"/>
              </a:cxn>
              <a:cxn ang="0">
                <a:pos x="8" y="15"/>
              </a:cxn>
              <a:cxn ang="0">
                <a:pos x="2" y="15"/>
              </a:cxn>
              <a:cxn ang="0">
                <a:pos x="0" y="23"/>
              </a:cxn>
              <a:cxn ang="0">
                <a:pos x="12" y="28"/>
              </a:cxn>
              <a:cxn ang="0">
                <a:pos x="23" y="13"/>
              </a:cxn>
              <a:cxn ang="0">
                <a:pos x="23" y="0"/>
              </a:cxn>
            </a:cxnLst>
            <a:rect l="0" t="0" r="r" b="b"/>
            <a:pathLst>
              <a:path w="23" h="28">
                <a:moveTo>
                  <a:pt x="23" y="0"/>
                </a:moveTo>
                <a:lnTo>
                  <a:pt x="12" y="7"/>
                </a:lnTo>
                <a:lnTo>
                  <a:pt x="8" y="15"/>
                </a:lnTo>
                <a:lnTo>
                  <a:pt x="2" y="15"/>
                </a:lnTo>
                <a:lnTo>
                  <a:pt x="0" y="23"/>
                </a:lnTo>
                <a:lnTo>
                  <a:pt x="12" y="28"/>
                </a:lnTo>
                <a:lnTo>
                  <a:pt x="23" y="13"/>
                </a:lnTo>
                <a:lnTo>
                  <a:pt x="23" y="0"/>
                </a:lnTo>
                <a:close/>
              </a:path>
            </a:pathLst>
          </a:custGeom>
          <a:solidFill>
            <a:schemeClr val="bg2"/>
          </a:solidFill>
          <a:ln w="12700">
            <a:noFill/>
            <a:round/>
            <a:headEnd/>
            <a:tailEnd/>
          </a:ln>
        </p:spPr>
        <p:txBody>
          <a:bodyPr/>
          <a:lstStyle/>
          <a:p>
            <a:endParaRPr lang="en-GB"/>
          </a:p>
        </p:txBody>
      </p:sp>
      <p:sp>
        <p:nvSpPr>
          <p:cNvPr id="1484" name="Freeform 147"/>
          <p:cNvSpPr>
            <a:spLocks/>
          </p:cNvSpPr>
          <p:nvPr/>
        </p:nvSpPr>
        <p:spPr bwMode="auto">
          <a:xfrm>
            <a:off x="7496818" y="2734496"/>
            <a:ext cx="36839" cy="42802"/>
          </a:xfrm>
          <a:custGeom>
            <a:avLst/>
            <a:gdLst/>
            <a:ahLst/>
            <a:cxnLst>
              <a:cxn ang="0">
                <a:pos x="23" y="0"/>
              </a:cxn>
              <a:cxn ang="0">
                <a:pos x="12" y="7"/>
              </a:cxn>
              <a:cxn ang="0">
                <a:pos x="8" y="15"/>
              </a:cxn>
              <a:cxn ang="0">
                <a:pos x="2" y="15"/>
              </a:cxn>
              <a:cxn ang="0">
                <a:pos x="0" y="23"/>
              </a:cxn>
              <a:cxn ang="0">
                <a:pos x="12" y="28"/>
              </a:cxn>
              <a:cxn ang="0">
                <a:pos x="23" y="13"/>
              </a:cxn>
              <a:cxn ang="0">
                <a:pos x="23" y="0"/>
              </a:cxn>
            </a:cxnLst>
            <a:rect l="0" t="0" r="r" b="b"/>
            <a:pathLst>
              <a:path w="23" h="28">
                <a:moveTo>
                  <a:pt x="23" y="0"/>
                </a:moveTo>
                <a:lnTo>
                  <a:pt x="12" y="7"/>
                </a:lnTo>
                <a:lnTo>
                  <a:pt x="8" y="15"/>
                </a:lnTo>
                <a:lnTo>
                  <a:pt x="2" y="15"/>
                </a:lnTo>
                <a:lnTo>
                  <a:pt x="0" y="23"/>
                </a:lnTo>
                <a:lnTo>
                  <a:pt x="12" y="28"/>
                </a:lnTo>
                <a:lnTo>
                  <a:pt x="23" y="13"/>
                </a:lnTo>
                <a:lnTo>
                  <a:pt x="23" y="0"/>
                </a:lnTo>
                <a:close/>
              </a:path>
            </a:pathLst>
          </a:custGeom>
          <a:solidFill>
            <a:schemeClr val="bg2"/>
          </a:solidFill>
          <a:ln w="12700">
            <a:solidFill>
              <a:srgbClr val="FFFFFF"/>
            </a:solidFill>
            <a:prstDash val="solid"/>
            <a:round/>
            <a:headEnd/>
            <a:tailEnd/>
          </a:ln>
        </p:spPr>
        <p:txBody>
          <a:bodyPr/>
          <a:lstStyle/>
          <a:p>
            <a:endParaRPr lang="en-GB"/>
          </a:p>
        </p:txBody>
      </p:sp>
      <p:sp>
        <p:nvSpPr>
          <p:cNvPr id="1485" name="Freeform 148"/>
          <p:cNvSpPr>
            <a:spLocks/>
          </p:cNvSpPr>
          <p:nvPr/>
        </p:nvSpPr>
        <p:spPr bwMode="auto">
          <a:xfrm>
            <a:off x="7564970" y="2508003"/>
            <a:ext cx="58943" cy="57069"/>
          </a:xfrm>
          <a:custGeom>
            <a:avLst/>
            <a:gdLst/>
            <a:ahLst/>
            <a:cxnLst>
              <a:cxn ang="0">
                <a:pos x="10" y="0"/>
              </a:cxn>
              <a:cxn ang="0">
                <a:pos x="0" y="23"/>
              </a:cxn>
              <a:cxn ang="0">
                <a:pos x="27" y="36"/>
              </a:cxn>
              <a:cxn ang="0">
                <a:pos x="37" y="28"/>
              </a:cxn>
              <a:cxn ang="0">
                <a:pos x="37" y="17"/>
              </a:cxn>
              <a:cxn ang="0">
                <a:pos x="10" y="0"/>
              </a:cxn>
            </a:cxnLst>
            <a:rect l="0" t="0" r="r" b="b"/>
            <a:pathLst>
              <a:path w="37" h="36">
                <a:moveTo>
                  <a:pt x="10" y="0"/>
                </a:moveTo>
                <a:lnTo>
                  <a:pt x="0" y="23"/>
                </a:lnTo>
                <a:lnTo>
                  <a:pt x="27" y="36"/>
                </a:lnTo>
                <a:lnTo>
                  <a:pt x="37" y="28"/>
                </a:lnTo>
                <a:lnTo>
                  <a:pt x="37" y="17"/>
                </a:lnTo>
                <a:lnTo>
                  <a:pt x="10" y="0"/>
                </a:lnTo>
                <a:close/>
              </a:path>
            </a:pathLst>
          </a:custGeom>
          <a:solidFill>
            <a:srgbClr val="D2D2D2"/>
          </a:solidFill>
          <a:ln w="12700">
            <a:noFill/>
            <a:round/>
            <a:headEnd/>
            <a:tailEnd/>
          </a:ln>
        </p:spPr>
        <p:txBody>
          <a:bodyPr/>
          <a:lstStyle/>
          <a:p>
            <a:endParaRPr lang="en-GB"/>
          </a:p>
        </p:txBody>
      </p:sp>
      <p:sp>
        <p:nvSpPr>
          <p:cNvPr id="1486" name="Freeform 149"/>
          <p:cNvSpPr>
            <a:spLocks/>
          </p:cNvSpPr>
          <p:nvPr/>
        </p:nvSpPr>
        <p:spPr bwMode="auto">
          <a:xfrm>
            <a:off x="7564970" y="2508003"/>
            <a:ext cx="58943" cy="57069"/>
          </a:xfrm>
          <a:custGeom>
            <a:avLst/>
            <a:gdLst/>
            <a:ahLst/>
            <a:cxnLst>
              <a:cxn ang="0">
                <a:pos x="10" y="0"/>
              </a:cxn>
              <a:cxn ang="0">
                <a:pos x="0" y="23"/>
              </a:cxn>
              <a:cxn ang="0">
                <a:pos x="27" y="36"/>
              </a:cxn>
              <a:cxn ang="0">
                <a:pos x="37" y="28"/>
              </a:cxn>
              <a:cxn ang="0">
                <a:pos x="37" y="17"/>
              </a:cxn>
              <a:cxn ang="0">
                <a:pos x="10" y="0"/>
              </a:cxn>
            </a:cxnLst>
            <a:rect l="0" t="0" r="r" b="b"/>
            <a:pathLst>
              <a:path w="37" h="36">
                <a:moveTo>
                  <a:pt x="10" y="0"/>
                </a:moveTo>
                <a:lnTo>
                  <a:pt x="0" y="23"/>
                </a:lnTo>
                <a:lnTo>
                  <a:pt x="27" y="36"/>
                </a:lnTo>
                <a:lnTo>
                  <a:pt x="37" y="28"/>
                </a:lnTo>
                <a:lnTo>
                  <a:pt x="37" y="17"/>
                </a:lnTo>
                <a:lnTo>
                  <a:pt x="10" y="0"/>
                </a:lnTo>
                <a:close/>
              </a:path>
            </a:pathLst>
          </a:custGeom>
          <a:solidFill>
            <a:srgbClr val="D2D2D2"/>
          </a:solidFill>
          <a:ln w="12700">
            <a:solidFill>
              <a:srgbClr val="FFFFFF"/>
            </a:solidFill>
            <a:prstDash val="solid"/>
            <a:round/>
            <a:headEnd/>
            <a:tailEnd/>
          </a:ln>
        </p:spPr>
        <p:txBody>
          <a:bodyPr/>
          <a:lstStyle/>
          <a:p>
            <a:endParaRPr lang="en-GB"/>
          </a:p>
        </p:txBody>
      </p:sp>
      <p:sp>
        <p:nvSpPr>
          <p:cNvPr id="1487" name="Freeform 150"/>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close/>
              </a:path>
            </a:pathLst>
          </a:custGeom>
          <a:solidFill>
            <a:schemeClr val="bg2"/>
          </a:solidFill>
          <a:ln w="12700">
            <a:noFill/>
            <a:round/>
            <a:headEnd/>
            <a:tailEnd/>
          </a:ln>
        </p:spPr>
        <p:txBody>
          <a:bodyPr/>
          <a:lstStyle/>
          <a:p>
            <a:endParaRPr lang="en-GB"/>
          </a:p>
        </p:txBody>
      </p:sp>
      <p:sp>
        <p:nvSpPr>
          <p:cNvPr id="1488" name="Freeform 151"/>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close/>
              </a:path>
            </a:pathLst>
          </a:custGeom>
          <a:solidFill>
            <a:schemeClr val="bg2"/>
          </a:solidFill>
          <a:ln w="12700">
            <a:solidFill>
              <a:srgbClr val="FFFFFF"/>
            </a:solidFill>
            <a:prstDash val="solid"/>
            <a:round/>
            <a:headEnd/>
            <a:tailEnd/>
          </a:ln>
        </p:spPr>
        <p:txBody>
          <a:bodyPr/>
          <a:lstStyle/>
          <a:p>
            <a:endParaRPr lang="en-GB"/>
          </a:p>
        </p:txBody>
      </p:sp>
      <p:sp>
        <p:nvSpPr>
          <p:cNvPr id="1489" name="Freeform 152"/>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close/>
              </a:path>
            </a:pathLst>
          </a:custGeom>
          <a:solidFill>
            <a:srgbClr val="D2D2D2"/>
          </a:solidFill>
          <a:ln w="12700">
            <a:noFill/>
            <a:round/>
            <a:headEnd/>
            <a:tailEnd/>
          </a:ln>
        </p:spPr>
        <p:txBody>
          <a:bodyPr/>
          <a:lstStyle/>
          <a:p>
            <a:endParaRPr lang="en-GB"/>
          </a:p>
        </p:txBody>
      </p:sp>
      <p:sp>
        <p:nvSpPr>
          <p:cNvPr id="1490" name="Freeform 153"/>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close/>
              </a:path>
            </a:pathLst>
          </a:custGeom>
          <a:solidFill>
            <a:srgbClr val="D2D2D2"/>
          </a:solidFill>
          <a:ln w="12700">
            <a:solidFill>
              <a:srgbClr val="FFFFFF"/>
            </a:solidFill>
            <a:prstDash val="solid"/>
            <a:round/>
            <a:headEnd/>
            <a:tailEnd/>
          </a:ln>
        </p:spPr>
        <p:txBody>
          <a:bodyPr/>
          <a:lstStyle/>
          <a:p>
            <a:endParaRPr lang="en-GB"/>
          </a:p>
        </p:txBody>
      </p:sp>
      <p:sp>
        <p:nvSpPr>
          <p:cNvPr id="1491" name="Freeform 154"/>
          <p:cNvSpPr>
            <a:spLocks/>
          </p:cNvSpPr>
          <p:nvPr/>
        </p:nvSpPr>
        <p:spPr bwMode="auto">
          <a:xfrm>
            <a:off x="8355172" y="1596678"/>
            <a:ext cx="12893" cy="8918"/>
          </a:xfrm>
          <a:custGeom>
            <a:avLst/>
            <a:gdLst/>
            <a:ahLst/>
            <a:cxnLst>
              <a:cxn ang="0">
                <a:pos x="0" y="0"/>
              </a:cxn>
              <a:cxn ang="0">
                <a:pos x="2" y="6"/>
              </a:cxn>
              <a:cxn ang="0">
                <a:pos x="8" y="6"/>
              </a:cxn>
              <a:cxn ang="0">
                <a:pos x="6" y="2"/>
              </a:cxn>
              <a:cxn ang="0">
                <a:pos x="0" y="0"/>
              </a:cxn>
            </a:cxnLst>
            <a:rect l="0" t="0" r="r" b="b"/>
            <a:pathLst>
              <a:path w="8" h="6">
                <a:moveTo>
                  <a:pt x="0" y="0"/>
                </a:moveTo>
                <a:lnTo>
                  <a:pt x="2" y="6"/>
                </a:lnTo>
                <a:lnTo>
                  <a:pt x="8" y="6"/>
                </a:lnTo>
                <a:lnTo>
                  <a:pt x="6" y="2"/>
                </a:lnTo>
                <a:lnTo>
                  <a:pt x="0" y="0"/>
                </a:lnTo>
                <a:close/>
              </a:path>
            </a:pathLst>
          </a:custGeom>
          <a:solidFill>
            <a:srgbClr val="D2D2D2"/>
          </a:solidFill>
          <a:ln w="12700">
            <a:noFill/>
            <a:round/>
            <a:headEnd/>
            <a:tailEnd/>
          </a:ln>
        </p:spPr>
        <p:txBody>
          <a:bodyPr/>
          <a:lstStyle/>
          <a:p>
            <a:endParaRPr lang="en-GB"/>
          </a:p>
        </p:txBody>
      </p:sp>
      <p:sp>
        <p:nvSpPr>
          <p:cNvPr id="1492" name="Freeform 155"/>
          <p:cNvSpPr>
            <a:spLocks/>
          </p:cNvSpPr>
          <p:nvPr/>
        </p:nvSpPr>
        <p:spPr bwMode="auto">
          <a:xfrm>
            <a:off x="8355172" y="1596678"/>
            <a:ext cx="12893" cy="8918"/>
          </a:xfrm>
          <a:custGeom>
            <a:avLst/>
            <a:gdLst/>
            <a:ahLst/>
            <a:cxnLst>
              <a:cxn ang="0">
                <a:pos x="0" y="0"/>
              </a:cxn>
              <a:cxn ang="0">
                <a:pos x="2" y="6"/>
              </a:cxn>
              <a:cxn ang="0">
                <a:pos x="8" y="6"/>
              </a:cxn>
              <a:cxn ang="0">
                <a:pos x="6" y="2"/>
              </a:cxn>
              <a:cxn ang="0">
                <a:pos x="0" y="0"/>
              </a:cxn>
            </a:cxnLst>
            <a:rect l="0" t="0" r="r" b="b"/>
            <a:pathLst>
              <a:path w="8" h="6">
                <a:moveTo>
                  <a:pt x="0" y="0"/>
                </a:moveTo>
                <a:lnTo>
                  <a:pt x="2" y="6"/>
                </a:lnTo>
                <a:lnTo>
                  <a:pt x="8" y="6"/>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493" name="Freeform 156"/>
          <p:cNvSpPr>
            <a:spLocks/>
          </p:cNvSpPr>
          <p:nvPr/>
        </p:nvSpPr>
        <p:spPr bwMode="auto">
          <a:xfrm>
            <a:off x="8333068" y="1612729"/>
            <a:ext cx="12893" cy="7134"/>
          </a:xfrm>
          <a:custGeom>
            <a:avLst/>
            <a:gdLst/>
            <a:ahLst/>
            <a:cxnLst>
              <a:cxn ang="0">
                <a:pos x="0" y="0"/>
              </a:cxn>
              <a:cxn ang="0">
                <a:pos x="0" y="5"/>
              </a:cxn>
              <a:cxn ang="0">
                <a:pos x="8" y="5"/>
              </a:cxn>
              <a:cxn ang="0">
                <a:pos x="6" y="2"/>
              </a:cxn>
              <a:cxn ang="0">
                <a:pos x="0" y="0"/>
              </a:cxn>
            </a:cxnLst>
            <a:rect l="0" t="0" r="r" b="b"/>
            <a:pathLst>
              <a:path w="8" h="5">
                <a:moveTo>
                  <a:pt x="0" y="0"/>
                </a:moveTo>
                <a:lnTo>
                  <a:pt x="0" y="5"/>
                </a:lnTo>
                <a:lnTo>
                  <a:pt x="8" y="5"/>
                </a:lnTo>
                <a:lnTo>
                  <a:pt x="6" y="2"/>
                </a:lnTo>
                <a:lnTo>
                  <a:pt x="0" y="0"/>
                </a:lnTo>
                <a:close/>
              </a:path>
            </a:pathLst>
          </a:custGeom>
          <a:solidFill>
            <a:srgbClr val="D2D2D2"/>
          </a:solidFill>
          <a:ln w="12700">
            <a:noFill/>
            <a:round/>
            <a:headEnd/>
            <a:tailEnd/>
          </a:ln>
        </p:spPr>
        <p:txBody>
          <a:bodyPr/>
          <a:lstStyle/>
          <a:p>
            <a:endParaRPr lang="en-GB"/>
          </a:p>
        </p:txBody>
      </p:sp>
      <p:sp>
        <p:nvSpPr>
          <p:cNvPr id="1494" name="Freeform 157"/>
          <p:cNvSpPr>
            <a:spLocks/>
          </p:cNvSpPr>
          <p:nvPr/>
        </p:nvSpPr>
        <p:spPr bwMode="auto">
          <a:xfrm>
            <a:off x="8333068" y="1612729"/>
            <a:ext cx="12893" cy="7134"/>
          </a:xfrm>
          <a:custGeom>
            <a:avLst/>
            <a:gdLst/>
            <a:ahLst/>
            <a:cxnLst>
              <a:cxn ang="0">
                <a:pos x="0" y="0"/>
              </a:cxn>
              <a:cxn ang="0">
                <a:pos x="0" y="5"/>
              </a:cxn>
              <a:cxn ang="0">
                <a:pos x="8" y="5"/>
              </a:cxn>
              <a:cxn ang="0">
                <a:pos x="6" y="2"/>
              </a:cxn>
              <a:cxn ang="0">
                <a:pos x="0" y="0"/>
              </a:cxn>
            </a:cxnLst>
            <a:rect l="0" t="0" r="r" b="b"/>
            <a:pathLst>
              <a:path w="8" h="5">
                <a:moveTo>
                  <a:pt x="0" y="0"/>
                </a:moveTo>
                <a:lnTo>
                  <a:pt x="0" y="5"/>
                </a:lnTo>
                <a:lnTo>
                  <a:pt x="8" y="5"/>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495" name="Freeform 158"/>
          <p:cNvSpPr>
            <a:spLocks/>
          </p:cNvSpPr>
          <p:nvPr/>
        </p:nvSpPr>
        <p:spPr bwMode="auto">
          <a:xfrm>
            <a:off x="8368065" y="1557442"/>
            <a:ext cx="11052" cy="12484"/>
          </a:xfrm>
          <a:custGeom>
            <a:avLst/>
            <a:gdLst/>
            <a:ahLst/>
            <a:cxnLst>
              <a:cxn ang="0">
                <a:pos x="0" y="0"/>
              </a:cxn>
              <a:cxn ang="0">
                <a:pos x="0" y="6"/>
              </a:cxn>
              <a:cxn ang="0">
                <a:pos x="7" y="8"/>
              </a:cxn>
              <a:cxn ang="0">
                <a:pos x="5" y="2"/>
              </a:cxn>
              <a:cxn ang="0">
                <a:pos x="0" y="0"/>
              </a:cxn>
            </a:cxnLst>
            <a:rect l="0" t="0" r="r" b="b"/>
            <a:pathLst>
              <a:path w="7" h="8">
                <a:moveTo>
                  <a:pt x="0" y="0"/>
                </a:moveTo>
                <a:lnTo>
                  <a:pt x="0" y="6"/>
                </a:lnTo>
                <a:lnTo>
                  <a:pt x="7" y="8"/>
                </a:lnTo>
                <a:lnTo>
                  <a:pt x="5" y="2"/>
                </a:lnTo>
                <a:lnTo>
                  <a:pt x="0" y="0"/>
                </a:lnTo>
                <a:close/>
              </a:path>
            </a:pathLst>
          </a:custGeom>
          <a:solidFill>
            <a:srgbClr val="D2D2D2"/>
          </a:solidFill>
          <a:ln w="12700">
            <a:noFill/>
            <a:round/>
            <a:headEnd/>
            <a:tailEnd/>
          </a:ln>
        </p:spPr>
        <p:txBody>
          <a:bodyPr/>
          <a:lstStyle/>
          <a:p>
            <a:endParaRPr lang="en-GB"/>
          </a:p>
        </p:txBody>
      </p:sp>
      <p:sp>
        <p:nvSpPr>
          <p:cNvPr id="1496" name="Freeform 159"/>
          <p:cNvSpPr>
            <a:spLocks/>
          </p:cNvSpPr>
          <p:nvPr/>
        </p:nvSpPr>
        <p:spPr bwMode="auto">
          <a:xfrm>
            <a:off x="8368065" y="1557442"/>
            <a:ext cx="11052" cy="12484"/>
          </a:xfrm>
          <a:custGeom>
            <a:avLst/>
            <a:gdLst/>
            <a:ahLst/>
            <a:cxnLst>
              <a:cxn ang="0">
                <a:pos x="0" y="0"/>
              </a:cxn>
              <a:cxn ang="0">
                <a:pos x="0" y="6"/>
              </a:cxn>
              <a:cxn ang="0">
                <a:pos x="7" y="8"/>
              </a:cxn>
              <a:cxn ang="0">
                <a:pos x="5" y="2"/>
              </a:cxn>
              <a:cxn ang="0">
                <a:pos x="0" y="0"/>
              </a:cxn>
            </a:cxnLst>
            <a:rect l="0" t="0" r="r" b="b"/>
            <a:pathLst>
              <a:path w="7" h="8">
                <a:moveTo>
                  <a:pt x="0" y="0"/>
                </a:moveTo>
                <a:lnTo>
                  <a:pt x="0" y="6"/>
                </a:lnTo>
                <a:lnTo>
                  <a:pt x="7" y="8"/>
                </a:lnTo>
                <a:lnTo>
                  <a:pt x="5"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497" name="Freeform 160"/>
          <p:cNvSpPr>
            <a:spLocks/>
          </p:cNvSpPr>
          <p:nvPr/>
        </p:nvSpPr>
        <p:spPr bwMode="auto">
          <a:xfrm>
            <a:off x="8379117" y="1605595"/>
            <a:ext cx="12894" cy="10700"/>
          </a:xfrm>
          <a:custGeom>
            <a:avLst/>
            <a:gdLst/>
            <a:ahLst/>
            <a:cxnLst>
              <a:cxn ang="0">
                <a:pos x="0" y="0"/>
              </a:cxn>
              <a:cxn ang="0">
                <a:pos x="0" y="6"/>
              </a:cxn>
              <a:cxn ang="0">
                <a:pos x="8" y="7"/>
              </a:cxn>
              <a:cxn ang="0">
                <a:pos x="6" y="2"/>
              </a:cxn>
              <a:cxn ang="0">
                <a:pos x="0" y="0"/>
              </a:cxn>
            </a:cxnLst>
            <a:rect l="0" t="0" r="r" b="b"/>
            <a:pathLst>
              <a:path w="8" h="7">
                <a:moveTo>
                  <a:pt x="0" y="0"/>
                </a:moveTo>
                <a:lnTo>
                  <a:pt x="0" y="6"/>
                </a:lnTo>
                <a:lnTo>
                  <a:pt x="8" y="7"/>
                </a:lnTo>
                <a:lnTo>
                  <a:pt x="6" y="2"/>
                </a:lnTo>
                <a:lnTo>
                  <a:pt x="0" y="0"/>
                </a:lnTo>
                <a:close/>
              </a:path>
            </a:pathLst>
          </a:custGeom>
          <a:solidFill>
            <a:srgbClr val="D2D2D2"/>
          </a:solidFill>
          <a:ln w="12700">
            <a:noFill/>
            <a:round/>
            <a:headEnd/>
            <a:tailEnd/>
          </a:ln>
        </p:spPr>
        <p:txBody>
          <a:bodyPr/>
          <a:lstStyle/>
          <a:p>
            <a:endParaRPr lang="en-GB"/>
          </a:p>
        </p:txBody>
      </p:sp>
      <p:sp>
        <p:nvSpPr>
          <p:cNvPr id="1498" name="Freeform 161"/>
          <p:cNvSpPr>
            <a:spLocks/>
          </p:cNvSpPr>
          <p:nvPr/>
        </p:nvSpPr>
        <p:spPr bwMode="auto">
          <a:xfrm>
            <a:off x="8379117" y="1605595"/>
            <a:ext cx="12894" cy="10700"/>
          </a:xfrm>
          <a:custGeom>
            <a:avLst/>
            <a:gdLst/>
            <a:ahLst/>
            <a:cxnLst>
              <a:cxn ang="0">
                <a:pos x="0" y="0"/>
              </a:cxn>
              <a:cxn ang="0">
                <a:pos x="0" y="6"/>
              </a:cxn>
              <a:cxn ang="0">
                <a:pos x="8" y="7"/>
              </a:cxn>
              <a:cxn ang="0">
                <a:pos x="6" y="2"/>
              </a:cxn>
              <a:cxn ang="0">
                <a:pos x="0" y="0"/>
              </a:cxn>
            </a:cxnLst>
            <a:rect l="0" t="0" r="r" b="b"/>
            <a:pathLst>
              <a:path w="8" h="7">
                <a:moveTo>
                  <a:pt x="0" y="0"/>
                </a:moveTo>
                <a:lnTo>
                  <a:pt x="0" y="6"/>
                </a:lnTo>
                <a:lnTo>
                  <a:pt x="8" y="7"/>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499" name="Freeform 162"/>
          <p:cNvSpPr>
            <a:spLocks/>
          </p:cNvSpPr>
          <p:nvPr/>
        </p:nvSpPr>
        <p:spPr bwMode="auto">
          <a:xfrm>
            <a:off x="8309122"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noFill/>
            <a:round/>
            <a:headEnd/>
            <a:tailEnd/>
          </a:ln>
        </p:spPr>
        <p:txBody>
          <a:bodyPr/>
          <a:lstStyle/>
          <a:p>
            <a:endParaRPr lang="en-GB"/>
          </a:p>
        </p:txBody>
      </p:sp>
      <p:sp>
        <p:nvSpPr>
          <p:cNvPr id="1500" name="Freeform 163"/>
          <p:cNvSpPr>
            <a:spLocks/>
          </p:cNvSpPr>
          <p:nvPr/>
        </p:nvSpPr>
        <p:spPr bwMode="auto">
          <a:xfrm>
            <a:off x="8309122"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1" name="Freeform 164"/>
          <p:cNvSpPr>
            <a:spLocks/>
          </p:cNvSpPr>
          <p:nvPr/>
        </p:nvSpPr>
        <p:spPr bwMode="auto">
          <a:xfrm>
            <a:off x="8224392" y="1619862"/>
            <a:ext cx="9210" cy="8917"/>
          </a:xfrm>
          <a:custGeom>
            <a:avLst/>
            <a:gdLst/>
            <a:ahLst/>
            <a:cxnLst>
              <a:cxn ang="0">
                <a:pos x="0" y="0"/>
              </a:cxn>
              <a:cxn ang="0">
                <a:pos x="0" y="6"/>
              </a:cxn>
              <a:cxn ang="0">
                <a:pos x="6" y="6"/>
              </a:cxn>
              <a:cxn ang="0">
                <a:pos x="6" y="2"/>
              </a:cxn>
              <a:cxn ang="0">
                <a:pos x="0" y="0"/>
              </a:cxn>
            </a:cxnLst>
            <a:rect l="0" t="0" r="r" b="b"/>
            <a:pathLst>
              <a:path w="6" h="6">
                <a:moveTo>
                  <a:pt x="0" y="0"/>
                </a:moveTo>
                <a:lnTo>
                  <a:pt x="0" y="6"/>
                </a:lnTo>
                <a:lnTo>
                  <a:pt x="6" y="6"/>
                </a:lnTo>
                <a:lnTo>
                  <a:pt x="6" y="2"/>
                </a:lnTo>
                <a:lnTo>
                  <a:pt x="0" y="0"/>
                </a:lnTo>
                <a:close/>
              </a:path>
            </a:pathLst>
          </a:custGeom>
          <a:solidFill>
            <a:srgbClr val="D2D2D2"/>
          </a:solidFill>
          <a:ln w="12700">
            <a:noFill/>
            <a:round/>
            <a:headEnd/>
            <a:tailEnd/>
          </a:ln>
        </p:spPr>
        <p:txBody>
          <a:bodyPr/>
          <a:lstStyle/>
          <a:p>
            <a:endParaRPr lang="en-GB"/>
          </a:p>
        </p:txBody>
      </p:sp>
      <p:sp>
        <p:nvSpPr>
          <p:cNvPr id="1502" name="Freeform 165"/>
          <p:cNvSpPr>
            <a:spLocks/>
          </p:cNvSpPr>
          <p:nvPr/>
        </p:nvSpPr>
        <p:spPr bwMode="auto">
          <a:xfrm>
            <a:off x="8224392" y="1619862"/>
            <a:ext cx="9210" cy="8917"/>
          </a:xfrm>
          <a:custGeom>
            <a:avLst/>
            <a:gdLst/>
            <a:ahLst/>
            <a:cxnLst>
              <a:cxn ang="0">
                <a:pos x="0" y="0"/>
              </a:cxn>
              <a:cxn ang="0">
                <a:pos x="0" y="6"/>
              </a:cxn>
              <a:cxn ang="0">
                <a:pos x="6" y="6"/>
              </a:cxn>
              <a:cxn ang="0">
                <a:pos x="6" y="2"/>
              </a:cxn>
              <a:cxn ang="0">
                <a:pos x="0" y="0"/>
              </a:cxn>
            </a:cxnLst>
            <a:rect l="0" t="0" r="r" b="b"/>
            <a:pathLst>
              <a:path w="6" h="6">
                <a:moveTo>
                  <a:pt x="0" y="0"/>
                </a:moveTo>
                <a:lnTo>
                  <a:pt x="0" y="6"/>
                </a:lnTo>
                <a:lnTo>
                  <a:pt x="6" y="6"/>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3" name="Freeform 166"/>
          <p:cNvSpPr>
            <a:spLocks/>
          </p:cNvSpPr>
          <p:nvPr/>
        </p:nvSpPr>
        <p:spPr bwMode="auto">
          <a:xfrm>
            <a:off x="8399379" y="1578843"/>
            <a:ext cx="11052" cy="7134"/>
          </a:xfrm>
          <a:custGeom>
            <a:avLst/>
            <a:gdLst/>
            <a:ahLst/>
            <a:cxnLst>
              <a:cxn ang="0">
                <a:pos x="0" y="0"/>
              </a:cxn>
              <a:cxn ang="0">
                <a:pos x="0" y="5"/>
              </a:cxn>
              <a:cxn ang="0">
                <a:pos x="7" y="5"/>
              </a:cxn>
              <a:cxn ang="0">
                <a:pos x="5" y="1"/>
              </a:cxn>
              <a:cxn ang="0">
                <a:pos x="0" y="0"/>
              </a:cxn>
            </a:cxnLst>
            <a:rect l="0" t="0" r="r" b="b"/>
            <a:pathLst>
              <a:path w="7" h="5">
                <a:moveTo>
                  <a:pt x="0" y="0"/>
                </a:moveTo>
                <a:lnTo>
                  <a:pt x="0" y="5"/>
                </a:lnTo>
                <a:lnTo>
                  <a:pt x="7" y="5"/>
                </a:lnTo>
                <a:lnTo>
                  <a:pt x="5" y="1"/>
                </a:lnTo>
                <a:lnTo>
                  <a:pt x="0" y="0"/>
                </a:lnTo>
                <a:close/>
              </a:path>
            </a:pathLst>
          </a:custGeom>
          <a:solidFill>
            <a:srgbClr val="D2D2D2"/>
          </a:solidFill>
          <a:ln w="12700">
            <a:noFill/>
            <a:round/>
            <a:headEnd/>
            <a:tailEnd/>
          </a:ln>
        </p:spPr>
        <p:txBody>
          <a:bodyPr/>
          <a:lstStyle/>
          <a:p>
            <a:endParaRPr lang="en-GB"/>
          </a:p>
        </p:txBody>
      </p:sp>
      <p:sp>
        <p:nvSpPr>
          <p:cNvPr id="1504" name="Freeform 167"/>
          <p:cNvSpPr>
            <a:spLocks/>
          </p:cNvSpPr>
          <p:nvPr/>
        </p:nvSpPr>
        <p:spPr bwMode="auto">
          <a:xfrm>
            <a:off x="8399379" y="1578843"/>
            <a:ext cx="11052" cy="7134"/>
          </a:xfrm>
          <a:custGeom>
            <a:avLst/>
            <a:gdLst/>
            <a:ahLst/>
            <a:cxnLst>
              <a:cxn ang="0">
                <a:pos x="0" y="0"/>
              </a:cxn>
              <a:cxn ang="0">
                <a:pos x="0" y="5"/>
              </a:cxn>
              <a:cxn ang="0">
                <a:pos x="7" y="5"/>
              </a:cxn>
              <a:cxn ang="0">
                <a:pos x="5" y="1"/>
              </a:cxn>
              <a:cxn ang="0">
                <a:pos x="0" y="0"/>
              </a:cxn>
            </a:cxnLst>
            <a:rect l="0" t="0" r="r" b="b"/>
            <a:pathLst>
              <a:path w="7" h="5">
                <a:moveTo>
                  <a:pt x="0" y="0"/>
                </a:moveTo>
                <a:lnTo>
                  <a:pt x="0" y="5"/>
                </a:lnTo>
                <a:lnTo>
                  <a:pt x="7" y="5"/>
                </a:lnTo>
                <a:lnTo>
                  <a:pt x="5" y="1"/>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5" name="Freeform 168"/>
          <p:cNvSpPr>
            <a:spLocks/>
          </p:cNvSpPr>
          <p:nvPr/>
        </p:nvSpPr>
        <p:spPr bwMode="auto">
          <a:xfrm>
            <a:off x="8310965" y="1536041"/>
            <a:ext cx="12893" cy="10700"/>
          </a:xfrm>
          <a:custGeom>
            <a:avLst/>
            <a:gdLst/>
            <a:ahLst/>
            <a:cxnLst>
              <a:cxn ang="0">
                <a:pos x="0" y="0"/>
              </a:cxn>
              <a:cxn ang="0">
                <a:pos x="2" y="7"/>
              </a:cxn>
              <a:cxn ang="0">
                <a:pos x="8" y="7"/>
              </a:cxn>
              <a:cxn ang="0">
                <a:pos x="6" y="2"/>
              </a:cxn>
              <a:cxn ang="0">
                <a:pos x="0" y="0"/>
              </a:cxn>
            </a:cxnLst>
            <a:rect l="0" t="0" r="r" b="b"/>
            <a:pathLst>
              <a:path w="8" h="7">
                <a:moveTo>
                  <a:pt x="0" y="0"/>
                </a:moveTo>
                <a:lnTo>
                  <a:pt x="2" y="7"/>
                </a:lnTo>
                <a:lnTo>
                  <a:pt x="8" y="7"/>
                </a:lnTo>
                <a:lnTo>
                  <a:pt x="6" y="2"/>
                </a:lnTo>
                <a:lnTo>
                  <a:pt x="0" y="0"/>
                </a:lnTo>
                <a:close/>
              </a:path>
            </a:pathLst>
          </a:custGeom>
          <a:solidFill>
            <a:srgbClr val="D2D2D2"/>
          </a:solidFill>
          <a:ln w="12700">
            <a:noFill/>
            <a:round/>
            <a:headEnd/>
            <a:tailEnd/>
          </a:ln>
        </p:spPr>
        <p:txBody>
          <a:bodyPr/>
          <a:lstStyle/>
          <a:p>
            <a:endParaRPr lang="en-GB"/>
          </a:p>
        </p:txBody>
      </p:sp>
      <p:sp>
        <p:nvSpPr>
          <p:cNvPr id="1506" name="Freeform 169"/>
          <p:cNvSpPr>
            <a:spLocks/>
          </p:cNvSpPr>
          <p:nvPr/>
        </p:nvSpPr>
        <p:spPr bwMode="auto">
          <a:xfrm>
            <a:off x="8310965" y="1536041"/>
            <a:ext cx="12893" cy="10700"/>
          </a:xfrm>
          <a:custGeom>
            <a:avLst/>
            <a:gdLst/>
            <a:ahLst/>
            <a:cxnLst>
              <a:cxn ang="0">
                <a:pos x="0" y="0"/>
              </a:cxn>
              <a:cxn ang="0">
                <a:pos x="2" y="7"/>
              </a:cxn>
              <a:cxn ang="0">
                <a:pos x="8" y="7"/>
              </a:cxn>
              <a:cxn ang="0">
                <a:pos x="6" y="2"/>
              </a:cxn>
              <a:cxn ang="0">
                <a:pos x="0" y="0"/>
              </a:cxn>
            </a:cxnLst>
            <a:rect l="0" t="0" r="r" b="b"/>
            <a:pathLst>
              <a:path w="8" h="7">
                <a:moveTo>
                  <a:pt x="0" y="0"/>
                </a:moveTo>
                <a:lnTo>
                  <a:pt x="2" y="7"/>
                </a:lnTo>
                <a:lnTo>
                  <a:pt x="8" y="7"/>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7" name="Freeform 170"/>
          <p:cNvSpPr>
            <a:spLocks/>
          </p:cNvSpPr>
          <p:nvPr/>
        </p:nvSpPr>
        <p:spPr bwMode="auto">
          <a:xfrm>
            <a:off x="8255706" y="1580627"/>
            <a:ext cx="9209" cy="12483"/>
          </a:xfrm>
          <a:custGeom>
            <a:avLst/>
            <a:gdLst/>
            <a:ahLst/>
            <a:cxnLst>
              <a:cxn ang="0">
                <a:pos x="0" y="0"/>
              </a:cxn>
              <a:cxn ang="0">
                <a:pos x="0" y="6"/>
              </a:cxn>
              <a:cxn ang="0">
                <a:pos x="6" y="8"/>
              </a:cxn>
              <a:cxn ang="0">
                <a:pos x="6" y="2"/>
              </a:cxn>
              <a:cxn ang="0">
                <a:pos x="0" y="0"/>
              </a:cxn>
            </a:cxnLst>
            <a:rect l="0" t="0" r="r" b="b"/>
            <a:pathLst>
              <a:path w="6" h="8">
                <a:moveTo>
                  <a:pt x="0" y="0"/>
                </a:moveTo>
                <a:lnTo>
                  <a:pt x="0" y="6"/>
                </a:lnTo>
                <a:lnTo>
                  <a:pt x="6" y="8"/>
                </a:lnTo>
                <a:lnTo>
                  <a:pt x="6" y="2"/>
                </a:lnTo>
                <a:lnTo>
                  <a:pt x="0" y="0"/>
                </a:lnTo>
                <a:close/>
              </a:path>
            </a:pathLst>
          </a:custGeom>
          <a:solidFill>
            <a:srgbClr val="D2D2D2"/>
          </a:solidFill>
          <a:ln w="12700">
            <a:noFill/>
            <a:round/>
            <a:headEnd/>
            <a:tailEnd/>
          </a:ln>
        </p:spPr>
        <p:txBody>
          <a:bodyPr/>
          <a:lstStyle/>
          <a:p>
            <a:endParaRPr lang="en-GB"/>
          </a:p>
        </p:txBody>
      </p:sp>
      <p:sp>
        <p:nvSpPr>
          <p:cNvPr id="1508" name="Freeform 171"/>
          <p:cNvSpPr>
            <a:spLocks/>
          </p:cNvSpPr>
          <p:nvPr/>
        </p:nvSpPr>
        <p:spPr bwMode="auto">
          <a:xfrm>
            <a:off x="8255706" y="1580627"/>
            <a:ext cx="9209" cy="12483"/>
          </a:xfrm>
          <a:custGeom>
            <a:avLst/>
            <a:gdLst/>
            <a:ahLst/>
            <a:cxnLst>
              <a:cxn ang="0">
                <a:pos x="0" y="0"/>
              </a:cxn>
              <a:cxn ang="0">
                <a:pos x="0" y="6"/>
              </a:cxn>
              <a:cxn ang="0">
                <a:pos x="6" y="8"/>
              </a:cxn>
              <a:cxn ang="0">
                <a:pos x="6" y="2"/>
              </a:cxn>
              <a:cxn ang="0">
                <a:pos x="0" y="0"/>
              </a:cxn>
            </a:cxnLst>
            <a:rect l="0" t="0" r="r" b="b"/>
            <a:pathLst>
              <a:path w="6" h="8">
                <a:moveTo>
                  <a:pt x="0" y="0"/>
                </a:moveTo>
                <a:lnTo>
                  <a:pt x="0" y="6"/>
                </a:lnTo>
                <a:lnTo>
                  <a:pt x="6"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09" name="Freeform 172"/>
          <p:cNvSpPr>
            <a:spLocks/>
          </p:cNvSpPr>
          <p:nvPr/>
        </p:nvSpPr>
        <p:spPr bwMode="auto">
          <a:xfrm>
            <a:off x="8292545" y="1518207"/>
            <a:ext cx="9209" cy="12484"/>
          </a:xfrm>
          <a:custGeom>
            <a:avLst/>
            <a:gdLst/>
            <a:ahLst/>
            <a:cxnLst>
              <a:cxn ang="0">
                <a:pos x="0" y="0"/>
              </a:cxn>
              <a:cxn ang="0">
                <a:pos x="0" y="8"/>
              </a:cxn>
              <a:cxn ang="0">
                <a:pos x="6" y="8"/>
              </a:cxn>
              <a:cxn ang="0">
                <a:pos x="6" y="2"/>
              </a:cxn>
              <a:cxn ang="0">
                <a:pos x="0" y="0"/>
              </a:cxn>
            </a:cxnLst>
            <a:rect l="0" t="0" r="r" b="b"/>
            <a:pathLst>
              <a:path w="6" h="8">
                <a:moveTo>
                  <a:pt x="0" y="0"/>
                </a:moveTo>
                <a:lnTo>
                  <a:pt x="0" y="8"/>
                </a:lnTo>
                <a:lnTo>
                  <a:pt x="6" y="8"/>
                </a:lnTo>
                <a:lnTo>
                  <a:pt x="6" y="2"/>
                </a:lnTo>
                <a:lnTo>
                  <a:pt x="0" y="0"/>
                </a:lnTo>
                <a:close/>
              </a:path>
            </a:pathLst>
          </a:custGeom>
          <a:solidFill>
            <a:srgbClr val="D2D2D2"/>
          </a:solidFill>
          <a:ln w="12700">
            <a:noFill/>
            <a:round/>
            <a:headEnd/>
            <a:tailEnd/>
          </a:ln>
        </p:spPr>
        <p:txBody>
          <a:bodyPr/>
          <a:lstStyle/>
          <a:p>
            <a:endParaRPr lang="en-GB"/>
          </a:p>
        </p:txBody>
      </p:sp>
      <p:sp>
        <p:nvSpPr>
          <p:cNvPr id="1510" name="Freeform 173"/>
          <p:cNvSpPr>
            <a:spLocks/>
          </p:cNvSpPr>
          <p:nvPr/>
        </p:nvSpPr>
        <p:spPr bwMode="auto">
          <a:xfrm>
            <a:off x="8292545" y="1518207"/>
            <a:ext cx="9209" cy="12484"/>
          </a:xfrm>
          <a:custGeom>
            <a:avLst/>
            <a:gdLst/>
            <a:ahLst/>
            <a:cxnLst>
              <a:cxn ang="0">
                <a:pos x="0" y="0"/>
              </a:cxn>
              <a:cxn ang="0">
                <a:pos x="0" y="8"/>
              </a:cxn>
              <a:cxn ang="0">
                <a:pos x="6" y="8"/>
              </a:cxn>
              <a:cxn ang="0">
                <a:pos x="6" y="2"/>
              </a:cxn>
              <a:cxn ang="0">
                <a:pos x="0" y="0"/>
              </a:cxn>
            </a:cxnLst>
            <a:rect l="0" t="0" r="r" b="b"/>
            <a:pathLst>
              <a:path w="6" h="8">
                <a:moveTo>
                  <a:pt x="0" y="0"/>
                </a:moveTo>
                <a:lnTo>
                  <a:pt x="0" y="8"/>
                </a:lnTo>
                <a:lnTo>
                  <a:pt x="6"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11" name="Freeform 174"/>
          <p:cNvSpPr>
            <a:spLocks/>
          </p:cNvSpPr>
          <p:nvPr/>
        </p:nvSpPr>
        <p:spPr bwMode="auto">
          <a:xfrm>
            <a:off x="8220708"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noFill/>
            <a:round/>
            <a:headEnd/>
            <a:tailEnd/>
          </a:ln>
        </p:spPr>
        <p:txBody>
          <a:bodyPr/>
          <a:lstStyle/>
          <a:p>
            <a:endParaRPr lang="en-GB"/>
          </a:p>
        </p:txBody>
      </p:sp>
      <p:sp>
        <p:nvSpPr>
          <p:cNvPr id="1512" name="Freeform 175"/>
          <p:cNvSpPr>
            <a:spLocks/>
          </p:cNvSpPr>
          <p:nvPr/>
        </p:nvSpPr>
        <p:spPr bwMode="auto">
          <a:xfrm>
            <a:off x="8220708"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13" name="Freeform 176"/>
          <p:cNvSpPr>
            <a:spLocks/>
          </p:cNvSpPr>
          <p:nvPr/>
        </p:nvSpPr>
        <p:spPr bwMode="auto">
          <a:xfrm>
            <a:off x="8506212" y="1878457"/>
            <a:ext cx="25787" cy="19618"/>
          </a:xfrm>
          <a:custGeom>
            <a:avLst/>
            <a:gdLst/>
            <a:ahLst/>
            <a:cxnLst>
              <a:cxn ang="0">
                <a:pos x="0" y="0"/>
              </a:cxn>
              <a:cxn ang="0">
                <a:pos x="2" y="8"/>
              </a:cxn>
              <a:cxn ang="0">
                <a:pos x="8" y="12"/>
              </a:cxn>
              <a:cxn ang="0">
                <a:pos x="15" y="8"/>
              </a:cxn>
              <a:cxn ang="0">
                <a:pos x="8" y="2"/>
              </a:cxn>
              <a:cxn ang="0">
                <a:pos x="0" y="0"/>
              </a:cxn>
            </a:cxnLst>
            <a:rect l="0" t="0" r="r" b="b"/>
            <a:pathLst>
              <a:path w="15" h="12">
                <a:moveTo>
                  <a:pt x="0" y="0"/>
                </a:moveTo>
                <a:lnTo>
                  <a:pt x="2" y="8"/>
                </a:lnTo>
                <a:lnTo>
                  <a:pt x="8" y="12"/>
                </a:lnTo>
                <a:lnTo>
                  <a:pt x="15" y="8"/>
                </a:lnTo>
                <a:lnTo>
                  <a:pt x="8" y="2"/>
                </a:lnTo>
                <a:lnTo>
                  <a:pt x="0" y="0"/>
                </a:lnTo>
                <a:close/>
              </a:path>
            </a:pathLst>
          </a:custGeom>
          <a:solidFill>
            <a:srgbClr val="D2D2D2"/>
          </a:solidFill>
          <a:ln w="12700">
            <a:noFill/>
            <a:round/>
            <a:headEnd/>
            <a:tailEnd/>
          </a:ln>
        </p:spPr>
        <p:txBody>
          <a:bodyPr/>
          <a:lstStyle/>
          <a:p>
            <a:endParaRPr lang="en-GB"/>
          </a:p>
        </p:txBody>
      </p:sp>
      <p:sp>
        <p:nvSpPr>
          <p:cNvPr id="1514" name="Freeform 177"/>
          <p:cNvSpPr>
            <a:spLocks/>
          </p:cNvSpPr>
          <p:nvPr/>
        </p:nvSpPr>
        <p:spPr bwMode="auto">
          <a:xfrm>
            <a:off x="8506212" y="1878457"/>
            <a:ext cx="25787" cy="19618"/>
          </a:xfrm>
          <a:custGeom>
            <a:avLst/>
            <a:gdLst/>
            <a:ahLst/>
            <a:cxnLst>
              <a:cxn ang="0">
                <a:pos x="0" y="0"/>
              </a:cxn>
              <a:cxn ang="0">
                <a:pos x="2" y="8"/>
              </a:cxn>
              <a:cxn ang="0">
                <a:pos x="8" y="12"/>
              </a:cxn>
              <a:cxn ang="0">
                <a:pos x="15" y="8"/>
              </a:cxn>
              <a:cxn ang="0">
                <a:pos x="8" y="2"/>
              </a:cxn>
              <a:cxn ang="0">
                <a:pos x="0" y="0"/>
              </a:cxn>
            </a:cxnLst>
            <a:rect l="0" t="0" r="r" b="b"/>
            <a:pathLst>
              <a:path w="15" h="12">
                <a:moveTo>
                  <a:pt x="0" y="0"/>
                </a:moveTo>
                <a:lnTo>
                  <a:pt x="2" y="8"/>
                </a:lnTo>
                <a:lnTo>
                  <a:pt x="8" y="12"/>
                </a:lnTo>
                <a:lnTo>
                  <a:pt x="15" y="8"/>
                </a:lnTo>
                <a:lnTo>
                  <a:pt x="8"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15" name="Freeform 178"/>
          <p:cNvSpPr>
            <a:spLocks/>
          </p:cNvSpPr>
          <p:nvPr/>
        </p:nvSpPr>
        <p:spPr bwMode="auto">
          <a:xfrm>
            <a:off x="8509896" y="1807120"/>
            <a:ext cx="14736" cy="17834"/>
          </a:xfrm>
          <a:custGeom>
            <a:avLst/>
            <a:gdLst/>
            <a:ahLst/>
            <a:cxnLst>
              <a:cxn ang="0">
                <a:pos x="0" y="2"/>
              </a:cxn>
              <a:cxn ang="0">
                <a:pos x="0" y="8"/>
              </a:cxn>
              <a:cxn ang="0">
                <a:pos x="6" y="12"/>
              </a:cxn>
              <a:cxn ang="0">
                <a:pos x="9" y="4"/>
              </a:cxn>
              <a:cxn ang="0">
                <a:pos x="6" y="0"/>
              </a:cxn>
              <a:cxn ang="0">
                <a:pos x="0" y="2"/>
              </a:cxn>
            </a:cxnLst>
            <a:rect l="0" t="0" r="r" b="b"/>
            <a:pathLst>
              <a:path w="9" h="12">
                <a:moveTo>
                  <a:pt x="0" y="2"/>
                </a:moveTo>
                <a:lnTo>
                  <a:pt x="0" y="8"/>
                </a:lnTo>
                <a:lnTo>
                  <a:pt x="6" y="12"/>
                </a:lnTo>
                <a:lnTo>
                  <a:pt x="9" y="4"/>
                </a:lnTo>
                <a:lnTo>
                  <a:pt x="6" y="0"/>
                </a:lnTo>
                <a:lnTo>
                  <a:pt x="0" y="2"/>
                </a:lnTo>
                <a:close/>
              </a:path>
            </a:pathLst>
          </a:custGeom>
          <a:solidFill>
            <a:srgbClr val="D2D2D2"/>
          </a:solidFill>
          <a:ln w="12700">
            <a:noFill/>
            <a:round/>
            <a:headEnd/>
            <a:tailEnd/>
          </a:ln>
        </p:spPr>
        <p:txBody>
          <a:bodyPr/>
          <a:lstStyle/>
          <a:p>
            <a:endParaRPr lang="en-GB"/>
          </a:p>
        </p:txBody>
      </p:sp>
      <p:sp>
        <p:nvSpPr>
          <p:cNvPr id="1516" name="Freeform 179"/>
          <p:cNvSpPr>
            <a:spLocks/>
          </p:cNvSpPr>
          <p:nvPr/>
        </p:nvSpPr>
        <p:spPr bwMode="auto">
          <a:xfrm>
            <a:off x="8509896" y="1807120"/>
            <a:ext cx="14736" cy="17834"/>
          </a:xfrm>
          <a:custGeom>
            <a:avLst/>
            <a:gdLst/>
            <a:ahLst/>
            <a:cxnLst>
              <a:cxn ang="0">
                <a:pos x="0" y="2"/>
              </a:cxn>
              <a:cxn ang="0">
                <a:pos x="0" y="8"/>
              </a:cxn>
              <a:cxn ang="0">
                <a:pos x="6" y="12"/>
              </a:cxn>
              <a:cxn ang="0">
                <a:pos x="9" y="4"/>
              </a:cxn>
              <a:cxn ang="0">
                <a:pos x="6" y="0"/>
              </a:cxn>
              <a:cxn ang="0">
                <a:pos x="0" y="2"/>
              </a:cxn>
            </a:cxnLst>
            <a:rect l="0" t="0" r="r" b="b"/>
            <a:pathLst>
              <a:path w="9" h="12">
                <a:moveTo>
                  <a:pt x="0" y="2"/>
                </a:moveTo>
                <a:lnTo>
                  <a:pt x="0" y="8"/>
                </a:lnTo>
                <a:lnTo>
                  <a:pt x="6" y="12"/>
                </a:lnTo>
                <a:lnTo>
                  <a:pt x="9" y="4"/>
                </a:lnTo>
                <a:lnTo>
                  <a:pt x="6" y="0"/>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517" name="Freeform 180"/>
          <p:cNvSpPr>
            <a:spLocks/>
          </p:cNvSpPr>
          <p:nvPr/>
        </p:nvSpPr>
        <p:spPr bwMode="auto">
          <a:xfrm>
            <a:off x="8395695" y="1994379"/>
            <a:ext cx="33155" cy="28535"/>
          </a:xfrm>
          <a:custGeom>
            <a:avLst/>
            <a:gdLst/>
            <a:ahLst/>
            <a:cxnLst>
              <a:cxn ang="0">
                <a:pos x="6" y="0"/>
              </a:cxn>
              <a:cxn ang="0">
                <a:pos x="0" y="10"/>
              </a:cxn>
              <a:cxn ang="0">
                <a:pos x="9" y="18"/>
              </a:cxn>
              <a:cxn ang="0">
                <a:pos x="21" y="12"/>
              </a:cxn>
              <a:cxn ang="0">
                <a:pos x="17" y="2"/>
              </a:cxn>
              <a:cxn ang="0">
                <a:pos x="6" y="0"/>
              </a:cxn>
            </a:cxnLst>
            <a:rect l="0" t="0" r="r" b="b"/>
            <a:pathLst>
              <a:path w="21" h="18">
                <a:moveTo>
                  <a:pt x="6" y="0"/>
                </a:moveTo>
                <a:lnTo>
                  <a:pt x="0" y="10"/>
                </a:lnTo>
                <a:lnTo>
                  <a:pt x="9" y="18"/>
                </a:lnTo>
                <a:lnTo>
                  <a:pt x="21" y="12"/>
                </a:lnTo>
                <a:lnTo>
                  <a:pt x="17" y="2"/>
                </a:lnTo>
                <a:lnTo>
                  <a:pt x="6" y="0"/>
                </a:lnTo>
                <a:close/>
              </a:path>
            </a:pathLst>
          </a:custGeom>
          <a:solidFill>
            <a:srgbClr val="D2D2D2"/>
          </a:solidFill>
          <a:ln w="12700">
            <a:noFill/>
            <a:round/>
            <a:headEnd/>
            <a:tailEnd/>
          </a:ln>
        </p:spPr>
        <p:txBody>
          <a:bodyPr/>
          <a:lstStyle/>
          <a:p>
            <a:endParaRPr lang="en-GB"/>
          </a:p>
        </p:txBody>
      </p:sp>
      <p:sp>
        <p:nvSpPr>
          <p:cNvPr id="1518" name="Freeform 181"/>
          <p:cNvSpPr>
            <a:spLocks/>
          </p:cNvSpPr>
          <p:nvPr/>
        </p:nvSpPr>
        <p:spPr bwMode="auto">
          <a:xfrm>
            <a:off x="8395695" y="1994379"/>
            <a:ext cx="33155" cy="28535"/>
          </a:xfrm>
          <a:custGeom>
            <a:avLst/>
            <a:gdLst/>
            <a:ahLst/>
            <a:cxnLst>
              <a:cxn ang="0">
                <a:pos x="6" y="0"/>
              </a:cxn>
              <a:cxn ang="0">
                <a:pos x="0" y="10"/>
              </a:cxn>
              <a:cxn ang="0">
                <a:pos x="9" y="18"/>
              </a:cxn>
              <a:cxn ang="0">
                <a:pos x="21" y="12"/>
              </a:cxn>
              <a:cxn ang="0">
                <a:pos x="17" y="2"/>
              </a:cxn>
              <a:cxn ang="0">
                <a:pos x="6" y="0"/>
              </a:cxn>
            </a:cxnLst>
            <a:rect l="0" t="0" r="r" b="b"/>
            <a:pathLst>
              <a:path w="21" h="18">
                <a:moveTo>
                  <a:pt x="6" y="0"/>
                </a:moveTo>
                <a:lnTo>
                  <a:pt x="0" y="10"/>
                </a:lnTo>
                <a:lnTo>
                  <a:pt x="9" y="18"/>
                </a:lnTo>
                <a:lnTo>
                  <a:pt x="21" y="12"/>
                </a:lnTo>
                <a:lnTo>
                  <a:pt x="17" y="2"/>
                </a:lnTo>
                <a:lnTo>
                  <a:pt x="6" y="0"/>
                </a:lnTo>
                <a:close/>
              </a:path>
            </a:pathLst>
          </a:custGeom>
          <a:solidFill>
            <a:srgbClr val="D2D2D2"/>
          </a:solidFill>
          <a:ln w="12700">
            <a:solidFill>
              <a:srgbClr val="FFFFFF"/>
            </a:solidFill>
            <a:prstDash val="solid"/>
            <a:round/>
            <a:headEnd/>
            <a:tailEnd/>
          </a:ln>
        </p:spPr>
        <p:txBody>
          <a:bodyPr/>
          <a:lstStyle/>
          <a:p>
            <a:endParaRPr lang="en-GB"/>
          </a:p>
        </p:txBody>
      </p:sp>
      <p:sp>
        <p:nvSpPr>
          <p:cNvPr id="1519" name="Freeform 182"/>
          <p:cNvSpPr>
            <a:spLocks/>
          </p:cNvSpPr>
          <p:nvPr/>
        </p:nvSpPr>
        <p:spPr bwMode="auto">
          <a:xfrm>
            <a:off x="8364381" y="1889157"/>
            <a:ext cx="158409" cy="94521"/>
          </a:xfrm>
          <a:custGeom>
            <a:avLst/>
            <a:gdLst/>
            <a:ahLst/>
            <a:cxnLst>
              <a:cxn ang="0">
                <a:pos x="13" y="19"/>
              </a:cxn>
              <a:cxn ang="0">
                <a:pos x="30" y="19"/>
              </a:cxn>
              <a:cxn ang="0">
                <a:pos x="48" y="0"/>
              </a:cxn>
              <a:cxn ang="0">
                <a:pos x="78" y="2"/>
              </a:cxn>
              <a:cxn ang="0">
                <a:pos x="98" y="16"/>
              </a:cxn>
              <a:cxn ang="0">
                <a:pos x="80" y="21"/>
              </a:cxn>
              <a:cxn ang="0">
                <a:pos x="65" y="42"/>
              </a:cxn>
              <a:cxn ang="0">
                <a:pos x="42" y="46"/>
              </a:cxn>
              <a:cxn ang="0">
                <a:pos x="25" y="60"/>
              </a:cxn>
              <a:cxn ang="0">
                <a:pos x="7" y="48"/>
              </a:cxn>
              <a:cxn ang="0">
                <a:pos x="0" y="39"/>
              </a:cxn>
              <a:cxn ang="0">
                <a:pos x="17" y="39"/>
              </a:cxn>
              <a:cxn ang="0">
                <a:pos x="15" y="29"/>
              </a:cxn>
              <a:cxn ang="0">
                <a:pos x="13" y="19"/>
              </a:cxn>
            </a:cxnLst>
            <a:rect l="0" t="0" r="r" b="b"/>
            <a:pathLst>
              <a:path w="98" h="60">
                <a:moveTo>
                  <a:pt x="13" y="19"/>
                </a:moveTo>
                <a:lnTo>
                  <a:pt x="30" y="19"/>
                </a:lnTo>
                <a:lnTo>
                  <a:pt x="48" y="0"/>
                </a:lnTo>
                <a:lnTo>
                  <a:pt x="78" y="2"/>
                </a:lnTo>
                <a:lnTo>
                  <a:pt x="98" y="16"/>
                </a:lnTo>
                <a:lnTo>
                  <a:pt x="80" y="21"/>
                </a:lnTo>
                <a:lnTo>
                  <a:pt x="65" y="42"/>
                </a:lnTo>
                <a:lnTo>
                  <a:pt x="42" y="46"/>
                </a:lnTo>
                <a:lnTo>
                  <a:pt x="25" y="60"/>
                </a:lnTo>
                <a:lnTo>
                  <a:pt x="7" y="48"/>
                </a:lnTo>
                <a:lnTo>
                  <a:pt x="0" y="39"/>
                </a:lnTo>
                <a:lnTo>
                  <a:pt x="17" y="39"/>
                </a:lnTo>
                <a:lnTo>
                  <a:pt x="15" y="29"/>
                </a:lnTo>
                <a:lnTo>
                  <a:pt x="13" y="19"/>
                </a:lnTo>
                <a:close/>
              </a:path>
            </a:pathLst>
          </a:custGeom>
          <a:solidFill>
            <a:srgbClr val="D2D2D2"/>
          </a:solidFill>
          <a:ln w="12700">
            <a:noFill/>
            <a:round/>
            <a:headEnd/>
            <a:tailEnd/>
          </a:ln>
        </p:spPr>
        <p:txBody>
          <a:bodyPr/>
          <a:lstStyle/>
          <a:p>
            <a:endParaRPr lang="en-GB"/>
          </a:p>
        </p:txBody>
      </p:sp>
      <p:sp>
        <p:nvSpPr>
          <p:cNvPr id="1520" name="Freeform 183"/>
          <p:cNvSpPr>
            <a:spLocks/>
          </p:cNvSpPr>
          <p:nvPr/>
        </p:nvSpPr>
        <p:spPr bwMode="auto">
          <a:xfrm>
            <a:off x="8364381" y="1889157"/>
            <a:ext cx="158409" cy="94521"/>
          </a:xfrm>
          <a:custGeom>
            <a:avLst/>
            <a:gdLst/>
            <a:ahLst/>
            <a:cxnLst>
              <a:cxn ang="0">
                <a:pos x="13" y="19"/>
              </a:cxn>
              <a:cxn ang="0">
                <a:pos x="30" y="19"/>
              </a:cxn>
              <a:cxn ang="0">
                <a:pos x="48" y="0"/>
              </a:cxn>
              <a:cxn ang="0">
                <a:pos x="78" y="2"/>
              </a:cxn>
              <a:cxn ang="0">
                <a:pos x="98" y="16"/>
              </a:cxn>
              <a:cxn ang="0">
                <a:pos x="80" y="21"/>
              </a:cxn>
              <a:cxn ang="0">
                <a:pos x="65" y="42"/>
              </a:cxn>
              <a:cxn ang="0">
                <a:pos x="42" y="46"/>
              </a:cxn>
              <a:cxn ang="0">
                <a:pos x="25" y="60"/>
              </a:cxn>
              <a:cxn ang="0">
                <a:pos x="7" y="48"/>
              </a:cxn>
              <a:cxn ang="0">
                <a:pos x="0" y="39"/>
              </a:cxn>
              <a:cxn ang="0">
                <a:pos x="17" y="39"/>
              </a:cxn>
              <a:cxn ang="0">
                <a:pos x="15" y="29"/>
              </a:cxn>
              <a:cxn ang="0">
                <a:pos x="13" y="19"/>
              </a:cxn>
            </a:cxnLst>
            <a:rect l="0" t="0" r="r" b="b"/>
            <a:pathLst>
              <a:path w="98" h="60">
                <a:moveTo>
                  <a:pt x="13" y="19"/>
                </a:moveTo>
                <a:lnTo>
                  <a:pt x="30" y="19"/>
                </a:lnTo>
                <a:lnTo>
                  <a:pt x="48" y="0"/>
                </a:lnTo>
                <a:lnTo>
                  <a:pt x="78" y="2"/>
                </a:lnTo>
                <a:lnTo>
                  <a:pt x="98" y="16"/>
                </a:lnTo>
                <a:lnTo>
                  <a:pt x="80" y="21"/>
                </a:lnTo>
                <a:lnTo>
                  <a:pt x="65" y="42"/>
                </a:lnTo>
                <a:lnTo>
                  <a:pt x="42" y="46"/>
                </a:lnTo>
                <a:lnTo>
                  <a:pt x="25" y="60"/>
                </a:lnTo>
                <a:lnTo>
                  <a:pt x="7" y="48"/>
                </a:lnTo>
                <a:lnTo>
                  <a:pt x="0" y="39"/>
                </a:lnTo>
                <a:lnTo>
                  <a:pt x="17" y="39"/>
                </a:lnTo>
                <a:lnTo>
                  <a:pt x="15" y="29"/>
                </a:lnTo>
                <a:lnTo>
                  <a:pt x="13" y="19"/>
                </a:lnTo>
              </a:path>
            </a:pathLst>
          </a:custGeom>
          <a:solidFill>
            <a:srgbClr val="D2D2D2"/>
          </a:solidFill>
          <a:ln w="12700">
            <a:solidFill>
              <a:srgbClr val="FFFFFF"/>
            </a:solidFill>
            <a:prstDash val="solid"/>
            <a:round/>
            <a:headEnd/>
            <a:tailEnd/>
          </a:ln>
        </p:spPr>
        <p:txBody>
          <a:bodyPr/>
          <a:lstStyle/>
          <a:p>
            <a:endParaRPr lang="en-GB"/>
          </a:p>
        </p:txBody>
      </p:sp>
      <p:sp>
        <p:nvSpPr>
          <p:cNvPr id="1521" name="Freeform 184"/>
          <p:cNvSpPr>
            <a:spLocks/>
          </p:cNvSpPr>
          <p:nvPr/>
        </p:nvSpPr>
        <p:spPr bwMode="auto">
          <a:xfrm>
            <a:off x="8406747" y="1810687"/>
            <a:ext cx="84730" cy="60636"/>
          </a:xfrm>
          <a:custGeom>
            <a:avLst/>
            <a:gdLst/>
            <a:ahLst/>
            <a:cxnLst>
              <a:cxn ang="0">
                <a:pos x="24" y="0"/>
              </a:cxn>
              <a:cxn ang="0">
                <a:pos x="14" y="14"/>
              </a:cxn>
              <a:cxn ang="0">
                <a:pos x="0" y="16"/>
              </a:cxn>
              <a:cxn ang="0">
                <a:pos x="14" y="25"/>
              </a:cxn>
              <a:cxn ang="0">
                <a:pos x="22" y="39"/>
              </a:cxn>
              <a:cxn ang="0">
                <a:pos x="35" y="29"/>
              </a:cxn>
              <a:cxn ang="0">
                <a:pos x="52" y="29"/>
              </a:cxn>
              <a:cxn ang="0">
                <a:pos x="52" y="18"/>
              </a:cxn>
              <a:cxn ang="0">
                <a:pos x="48" y="8"/>
              </a:cxn>
              <a:cxn ang="0">
                <a:pos x="35" y="4"/>
              </a:cxn>
              <a:cxn ang="0">
                <a:pos x="24" y="0"/>
              </a:cxn>
            </a:cxnLst>
            <a:rect l="0" t="0" r="r" b="b"/>
            <a:pathLst>
              <a:path w="52" h="39">
                <a:moveTo>
                  <a:pt x="24" y="0"/>
                </a:moveTo>
                <a:lnTo>
                  <a:pt x="14" y="14"/>
                </a:lnTo>
                <a:lnTo>
                  <a:pt x="0" y="16"/>
                </a:lnTo>
                <a:lnTo>
                  <a:pt x="14" y="25"/>
                </a:lnTo>
                <a:lnTo>
                  <a:pt x="22" y="39"/>
                </a:lnTo>
                <a:lnTo>
                  <a:pt x="35" y="29"/>
                </a:lnTo>
                <a:lnTo>
                  <a:pt x="52" y="29"/>
                </a:lnTo>
                <a:lnTo>
                  <a:pt x="52" y="18"/>
                </a:lnTo>
                <a:lnTo>
                  <a:pt x="48" y="8"/>
                </a:lnTo>
                <a:lnTo>
                  <a:pt x="35" y="4"/>
                </a:lnTo>
                <a:lnTo>
                  <a:pt x="24" y="0"/>
                </a:lnTo>
                <a:close/>
              </a:path>
            </a:pathLst>
          </a:custGeom>
          <a:solidFill>
            <a:srgbClr val="D2D2D2"/>
          </a:solidFill>
          <a:ln w="12700">
            <a:noFill/>
            <a:round/>
            <a:headEnd/>
            <a:tailEnd/>
          </a:ln>
        </p:spPr>
        <p:txBody>
          <a:bodyPr/>
          <a:lstStyle/>
          <a:p>
            <a:endParaRPr lang="en-GB"/>
          </a:p>
        </p:txBody>
      </p:sp>
      <p:sp>
        <p:nvSpPr>
          <p:cNvPr id="1522" name="Freeform 185"/>
          <p:cNvSpPr>
            <a:spLocks/>
          </p:cNvSpPr>
          <p:nvPr/>
        </p:nvSpPr>
        <p:spPr bwMode="auto">
          <a:xfrm>
            <a:off x="8406747" y="1810687"/>
            <a:ext cx="84730" cy="60636"/>
          </a:xfrm>
          <a:custGeom>
            <a:avLst/>
            <a:gdLst/>
            <a:ahLst/>
            <a:cxnLst>
              <a:cxn ang="0">
                <a:pos x="24" y="0"/>
              </a:cxn>
              <a:cxn ang="0">
                <a:pos x="14" y="14"/>
              </a:cxn>
              <a:cxn ang="0">
                <a:pos x="0" y="16"/>
              </a:cxn>
              <a:cxn ang="0">
                <a:pos x="14" y="25"/>
              </a:cxn>
              <a:cxn ang="0">
                <a:pos x="22" y="39"/>
              </a:cxn>
              <a:cxn ang="0">
                <a:pos x="35" y="29"/>
              </a:cxn>
              <a:cxn ang="0">
                <a:pos x="52" y="29"/>
              </a:cxn>
              <a:cxn ang="0">
                <a:pos x="52" y="18"/>
              </a:cxn>
              <a:cxn ang="0">
                <a:pos x="48" y="8"/>
              </a:cxn>
              <a:cxn ang="0">
                <a:pos x="35" y="4"/>
              </a:cxn>
              <a:cxn ang="0">
                <a:pos x="24" y="0"/>
              </a:cxn>
            </a:cxnLst>
            <a:rect l="0" t="0" r="r" b="b"/>
            <a:pathLst>
              <a:path w="52" h="39">
                <a:moveTo>
                  <a:pt x="24" y="0"/>
                </a:moveTo>
                <a:lnTo>
                  <a:pt x="14" y="14"/>
                </a:lnTo>
                <a:lnTo>
                  <a:pt x="0" y="16"/>
                </a:lnTo>
                <a:lnTo>
                  <a:pt x="14" y="25"/>
                </a:lnTo>
                <a:lnTo>
                  <a:pt x="22" y="39"/>
                </a:lnTo>
                <a:lnTo>
                  <a:pt x="35" y="29"/>
                </a:lnTo>
                <a:lnTo>
                  <a:pt x="52" y="29"/>
                </a:lnTo>
                <a:lnTo>
                  <a:pt x="52" y="18"/>
                </a:lnTo>
                <a:lnTo>
                  <a:pt x="48" y="8"/>
                </a:lnTo>
                <a:lnTo>
                  <a:pt x="35" y="4"/>
                </a:lnTo>
                <a:lnTo>
                  <a:pt x="24" y="0"/>
                </a:lnTo>
                <a:close/>
              </a:path>
            </a:pathLst>
          </a:custGeom>
          <a:solidFill>
            <a:srgbClr val="D2D2D2"/>
          </a:solidFill>
          <a:ln w="12700">
            <a:solidFill>
              <a:srgbClr val="FFFFFF"/>
            </a:solidFill>
            <a:prstDash val="solid"/>
            <a:round/>
            <a:headEnd/>
            <a:tailEnd/>
          </a:ln>
        </p:spPr>
        <p:txBody>
          <a:bodyPr/>
          <a:lstStyle/>
          <a:p>
            <a:endParaRPr lang="en-GB"/>
          </a:p>
        </p:txBody>
      </p:sp>
      <p:sp>
        <p:nvSpPr>
          <p:cNvPr id="1523" name="Freeform 186"/>
          <p:cNvSpPr>
            <a:spLocks/>
          </p:cNvSpPr>
          <p:nvPr/>
        </p:nvSpPr>
        <p:spPr bwMode="auto">
          <a:xfrm>
            <a:off x="8415956" y="1589544"/>
            <a:ext cx="51575" cy="46369"/>
          </a:xfrm>
          <a:custGeom>
            <a:avLst/>
            <a:gdLst/>
            <a:ahLst/>
            <a:cxnLst>
              <a:cxn ang="0">
                <a:pos x="4" y="16"/>
              </a:cxn>
              <a:cxn ang="0">
                <a:pos x="0" y="29"/>
              </a:cxn>
              <a:cxn ang="0">
                <a:pos x="16" y="29"/>
              </a:cxn>
              <a:cxn ang="0">
                <a:pos x="31" y="14"/>
              </a:cxn>
              <a:cxn ang="0">
                <a:pos x="29" y="0"/>
              </a:cxn>
              <a:cxn ang="0">
                <a:pos x="14" y="0"/>
              </a:cxn>
              <a:cxn ang="0">
                <a:pos x="4" y="16"/>
              </a:cxn>
            </a:cxnLst>
            <a:rect l="0" t="0" r="r" b="b"/>
            <a:pathLst>
              <a:path w="31" h="29">
                <a:moveTo>
                  <a:pt x="4" y="16"/>
                </a:moveTo>
                <a:lnTo>
                  <a:pt x="0" y="29"/>
                </a:lnTo>
                <a:lnTo>
                  <a:pt x="16" y="29"/>
                </a:lnTo>
                <a:lnTo>
                  <a:pt x="31" y="14"/>
                </a:lnTo>
                <a:lnTo>
                  <a:pt x="29" y="0"/>
                </a:lnTo>
                <a:lnTo>
                  <a:pt x="14" y="0"/>
                </a:lnTo>
                <a:lnTo>
                  <a:pt x="4" y="16"/>
                </a:lnTo>
                <a:close/>
              </a:path>
            </a:pathLst>
          </a:custGeom>
          <a:solidFill>
            <a:srgbClr val="D2D2D2"/>
          </a:solidFill>
          <a:ln w="12700">
            <a:noFill/>
            <a:round/>
            <a:headEnd/>
            <a:tailEnd/>
          </a:ln>
        </p:spPr>
        <p:txBody>
          <a:bodyPr/>
          <a:lstStyle/>
          <a:p>
            <a:endParaRPr lang="en-GB"/>
          </a:p>
        </p:txBody>
      </p:sp>
      <p:sp>
        <p:nvSpPr>
          <p:cNvPr id="1524" name="Freeform 187"/>
          <p:cNvSpPr>
            <a:spLocks/>
          </p:cNvSpPr>
          <p:nvPr/>
        </p:nvSpPr>
        <p:spPr bwMode="auto">
          <a:xfrm>
            <a:off x="8415956" y="1589544"/>
            <a:ext cx="51575" cy="46369"/>
          </a:xfrm>
          <a:custGeom>
            <a:avLst/>
            <a:gdLst/>
            <a:ahLst/>
            <a:cxnLst>
              <a:cxn ang="0">
                <a:pos x="4" y="16"/>
              </a:cxn>
              <a:cxn ang="0">
                <a:pos x="0" y="29"/>
              </a:cxn>
              <a:cxn ang="0">
                <a:pos x="16" y="29"/>
              </a:cxn>
              <a:cxn ang="0">
                <a:pos x="31" y="14"/>
              </a:cxn>
              <a:cxn ang="0">
                <a:pos x="29" y="0"/>
              </a:cxn>
              <a:cxn ang="0">
                <a:pos x="14" y="0"/>
              </a:cxn>
              <a:cxn ang="0">
                <a:pos x="4" y="16"/>
              </a:cxn>
            </a:cxnLst>
            <a:rect l="0" t="0" r="r" b="b"/>
            <a:pathLst>
              <a:path w="31" h="29">
                <a:moveTo>
                  <a:pt x="4" y="16"/>
                </a:moveTo>
                <a:lnTo>
                  <a:pt x="0" y="29"/>
                </a:lnTo>
                <a:lnTo>
                  <a:pt x="16" y="29"/>
                </a:lnTo>
                <a:lnTo>
                  <a:pt x="31" y="14"/>
                </a:lnTo>
                <a:lnTo>
                  <a:pt x="29" y="0"/>
                </a:lnTo>
                <a:lnTo>
                  <a:pt x="14" y="0"/>
                </a:lnTo>
                <a:lnTo>
                  <a:pt x="4" y="16"/>
                </a:lnTo>
                <a:close/>
              </a:path>
            </a:pathLst>
          </a:custGeom>
          <a:solidFill>
            <a:srgbClr val="D2D2D2"/>
          </a:solidFill>
          <a:ln w="12700">
            <a:solidFill>
              <a:srgbClr val="FFFFFF"/>
            </a:solidFill>
            <a:prstDash val="solid"/>
            <a:round/>
            <a:headEnd/>
            <a:tailEnd/>
          </a:ln>
        </p:spPr>
        <p:txBody>
          <a:bodyPr/>
          <a:lstStyle/>
          <a:p>
            <a:endParaRPr lang="en-GB"/>
          </a:p>
        </p:txBody>
      </p:sp>
      <p:sp>
        <p:nvSpPr>
          <p:cNvPr id="1525" name="Freeform 188"/>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close/>
              </a:path>
            </a:pathLst>
          </a:custGeom>
          <a:solidFill>
            <a:srgbClr val="D2D2D2"/>
          </a:solidFill>
          <a:ln w="12700">
            <a:noFill/>
            <a:round/>
            <a:headEnd/>
            <a:tailEnd/>
          </a:ln>
        </p:spPr>
        <p:txBody>
          <a:bodyPr/>
          <a:lstStyle/>
          <a:p>
            <a:endParaRPr lang="en-GB"/>
          </a:p>
        </p:txBody>
      </p:sp>
      <p:sp>
        <p:nvSpPr>
          <p:cNvPr id="1526" name="Freeform 189"/>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close/>
              </a:path>
            </a:pathLst>
          </a:custGeom>
          <a:solidFill>
            <a:srgbClr val="D2D2D2"/>
          </a:solidFill>
          <a:ln w="12700">
            <a:solidFill>
              <a:srgbClr val="FFFFFF"/>
            </a:solidFill>
            <a:prstDash val="solid"/>
            <a:round/>
            <a:headEnd/>
            <a:tailEnd/>
          </a:ln>
        </p:spPr>
        <p:txBody>
          <a:bodyPr/>
          <a:lstStyle/>
          <a:p>
            <a:endParaRPr lang="en-GB"/>
          </a:p>
        </p:txBody>
      </p:sp>
      <p:sp>
        <p:nvSpPr>
          <p:cNvPr id="1527" name="Freeform 190"/>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close/>
              </a:path>
            </a:pathLst>
          </a:custGeom>
          <a:solidFill>
            <a:srgbClr val="D2D2D2"/>
          </a:solidFill>
          <a:ln w="12700">
            <a:noFill/>
            <a:round/>
            <a:headEnd/>
            <a:tailEnd/>
          </a:ln>
        </p:spPr>
        <p:txBody>
          <a:bodyPr/>
          <a:lstStyle/>
          <a:p>
            <a:endParaRPr lang="en-GB"/>
          </a:p>
        </p:txBody>
      </p:sp>
      <p:sp>
        <p:nvSpPr>
          <p:cNvPr id="1528" name="Freeform 191"/>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close/>
              </a:path>
            </a:pathLst>
          </a:custGeom>
          <a:solidFill>
            <a:srgbClr val="D2D2D2"/>
          </a:solidFill>
          <a:ln w="12700">
            <a:solidFill>
              <a:srgbClr val="FFFFFF"/>
            </a:solidFill>
            <a:prstDash val="solid"/>
            <a:round/>
            <a:headEnd/>
            <a:tailEnd/>
          </a:ln>
        </p:spPr>
        <p:txBody>
          <a:bodyPr/>
          <a:lstStyle/>
          <a:p>
            <a:endParaRPr lang="en-GB"/>
          </a:p>
        </p:txBody>
      </p:sp>
      <p:sp>
        <p:nvSpPr>
          <p:cNvPr id="1529" name="Freeform 192"/>
          <p:cNvSpPr>
            <a:spLocks/>
          </p:cNvSpPr>
          <p:nvPr/>
        </p:nvSpPr>
        <p:spPr bwMode="auto">
          <a:xfrm>
            <a:off x="8119401" y="1566360"/>
            <a:ext cx="88414" cy="69553"/>
          </a:xfrm>
          <a:custGeom>
            <a:avLst/>
            <a:gdLst/>
            <a:ahLst/>
            <a:cxnLst>
              <a:cxn ang="0">
                <a:pos x="0" y="19"/>
              </a:cxn>
              <a:cxn ang="0">
                <a:pos x="0" y="31"/>
              </a:cxn>
              <a:cxn ang="0">
                <a:pos x="10" y="40"/>
              </a:cxn>
              <a:cxn ang="0">
                <a:pos x="29" y="36"/>
              </a:cxn>
              <a:cxn ang="0">
                <a:pos x="36" y="42"/>
              </a:cxn>
              <a:cxn ang="0">
                <a:pos x="50" y="44"/>
              </a:cxn>
              <a:cxn ang="0">
                <a:pos x="48" y="34"/>
              </a:cxn>
              <a:cxn ang="0">
                <a:pos x="38" y="27"/>
              </a:cxn>
              <a:cxn ang="0">
                <a:pos x="38" y="17"/>
              </a:cxn>
              <a:cxn ang="0">
                <a:pos x="54" y="23"/>
              </a:cxn>
              <a:cxn ang="0">
                <a:pos x="52" y="11"/>
              </a:cxn>
              <a:cxn ang="0">
                <a:pos x="38" y="0"/>
              </a:cxn>
              <a:cxn ang="0">
                <a:pos x="21" y="2"/>
              </a:cxn>
              <a:cxn ang="0">
                <a:pos x="21" y="23"/>
              </a:cxn>
              <a:cxn ang="0">
                <a:pos x="11" y="23"/>
              </a:cxn>
              <a:cxn ang="0">
                <a:pos x="8" y="17"/>
              </a:cxn>
              <a:cxn ang="0">
                <a:pos x="0" y="19"/>
              </a:cxn>
            </a:cxnLst>
            <a:rect l="0" t="0" r="r" b="b"/>
            <a:pathLst>
              <a:path w="54" h="44">
                <a:moveTo>
                  <a:pt x="0" y="19"/>
                </a:moveTo>
                <a:lnTo>
                  <a:pt x="0" y="31"/>
                </a:lnTo>
                <a:lnTo>
                  <a:pt x="10" y="40"/>
                </a:lnTo>
                <a:lnTo>
                  <a:pt x="29" y="36"/>
                </a:lnTo>
                <a:lnTo>
                  <a:pt x="36" y="42"/>
                </a:lnTo>
                <a:lnTo>
                  <a:pt x="50" y="44"/>
                </a:lnTo>
                <a:lnTo>
                  <a:pt x="48" y="34"/>
                </a:lnTo>
                <a:lnTo>
                  <a:pt x="38" y="27"/>
                </a:lnTo>
                <a:lnTo>
                  <a:pt x="38" y="17"/>
                </a:lnTo>
                <a:lnTo>
                  <a:pt x="54" y="23"/>
                </a:lnTo>
                <a:lnTo>
                  <a:pt x="52" y="11"/>
                </a:lnTo>
                <a:lnTo>
                  <a:pt x="38" y="0"/>
                </a:lnTo>
                <a:lnTo>
                  <a:pt x="21" y="2"/>
                </a:lnTo>
                <a:lnTo>
                  <a:pt x="21" y="23"/>
                </a:lnTo>
                <a:lnTo>
                  <a:pt x="11" y="23"/>
                </a:lnTo>
                <a:lnTo>
                  <a:pt x="8" y="17"/>
                </a:lnTo>
                <a:lnTo>
                  <a:pt x="0" y="19"/>
                </a:lnTo>
                <a:close/>
              </a:path>
            </a:pathLst>
          </a:custGeom>
          <a:solidFill>
            <a:srgbClr val="D2D2D2"/>
          </a:solidFill>
          <a:ln w="12700">
            <a:noFill/>
            <a:round/>
            <a:headEnd/>
            <a:tailEnd/>
          </a:ln>
        </p:spPr>
        <p:txBody>
          <a:bodyPr/>
          <a:lstStyle/>
          <a:p>
            <a:endParaRPr lang="en-GB"/>
          </a:p>
        </p:txBody>
      </p:sp>
      <p:sp>
        <p:nvSpPr>
          <p:cNvPr id="1530" name="Freeform 193"/>
          <p:cNvSpPr>
            <a:spLocks/>
          </p:cNvSpPr>
          <p:nvPr/>
        </p:nvSpPr>
        <p:spPr bwMode="auto">
          <a:xfrm>
            <a:off x="8119401" y="1566360"/>
            <a:ext cx="88414" cy="69553"/>
          </a:xfrm>
          <a:custGeom>
            <a:avLst/>
            <a:gdLst/>
            <a:ahLst/>
            <a:cxnLst>
              <a:cxn ang="0">
                <a:pos x="0" y="19"/>
              </a:cxn>
              <a:cxn ang="0">
                <a:pos x="0" y="31"/>
              </a:cxn>
              <a:cxn ang="0">
                <a:pos x="10" y="40"/>
              </a:cxn>
              <a:cxn ang="0">
                <a:pos x="29" y="36"/>
              </a:cxn>
              <a:cxn ang="0">
                <a:pos x="36" y="42"/>
              </a:cxn>
              <a:cxn ang="0">
                <a:pos x="50" y="44"/>
              </a:cxn>
              <a:cxn ang="0">
                <a:pos x="48" y="34"/>
              </a:cxn>
              <a:cxn ang="0">
                <a:pos x="38" y="27"/>
              </a:cxn>
              <a:cxn ang="0">
                <a:pos x="38" y="17"/>
              </a:cxn>
              <a:cxn ang="0">
                <a:pos x="54" y="23"/>
              </a:cxn>
              <a:cxn ang="0">
                <a:pos x="52" y="11"/>
              </a:cxn>
              <a:cxn ang="0">
                <a:pos x="38" y="0"/>
              </a:cxn>
              <a:cxn ang="0">
                <a:pos x="21" y="2"/>
              </a:cxn>
              <a:cxn ang="0">
                <a:pos x="21" y="23"/>
              </a:cxn>
              <a:cxn ang="0">
                <a:pos x="11" y="23"/>
              </a:cxn>
              <a:cxn ang="0">
                <a:pos x="8" y="17"/>
              </a:cxn>
              <a:cxn ang="0">
                <a:pos x="0" y="19"/>
              </a:cxn>
            </a:cxnLst>
            <a:rect l="0" t="0" r="r" b="b"/>
            <a:pathLst>
              <a:path w="54" h="44">
                <a:moveTo>
                  <a:pt x="0" y="19"/>
                </a:moveTo>
                <a:lnTo>
                  <a:pt x="0" y="31"/>
                </a:lnTo>
                <a:lnTo>
                  <a:pt x="10" y="40"/>
                </a:lnTo>
                <a:lnTo>
                  <a:pt x="29" y="36"/>
                </a:lnTo>
                <a:lnTo>
                  <a:pt x="36" y="42"/>
                </a:lnTo>
                <a:lnTo>
                  <a:pt x="50" y="44"/>
                </a:lnTo>
                <a:lnTo>
                  <a:pt x="48" y="34"/>
                </a:lnTo>
                <a:lnTo>
                  <a:pt x="38" y="27"/>
                </a:lnTo>
                <a:lnTo>
                  <a:pt x="38" y="17"/>
                </a:lnTo>
                <a:lnTo>
                  <a:pt x="54" y="23"/>
                </a:lnTo>
                <a:lnTo>
                  <a:pt x="52" y="11"/>
                </a:lnTo>
                <a:lnTo>
                  <a:pt x="38" y="0"/>
                </a:lnTo>
                <a:lnTo>
                  <a:pt x="21" y="2"/>
                </a:lnTo>
                <a:lnTo>
                  <a:pt x="21" y="23"/>
                </a:lnTo>
                <a:lnTo>
                  <a:pt x="11" y="23"/>
                </a:lnTo>
                <a:lnTo>
                  <a:pt x="8" y="17"/>
                </a:lnTo>
                <a:lnTo>
                  <a:pt x="0" y="19"/>
                </a:lnTo>
                <a:close/>
              </a:path>
            </a:pathLst>
          </a:custGeom>
          <a:solidFill>
            <a:srgbClr val="D2D2D2"/>
          </a:solidFill>
          <a:ln w="12700">
            <a:solidFill>
              <a:srgbClr val="FFFFFF"/>
            </a:solidFill>
            <a:prstDash val="solid"/>
            <a:round/>
            <a:headEnd/>
            <a:tailEnd/>
          </a:ln>
        </p:spPr>
        <p:txBody>
          <a:bodyPr/>
          <a:lstStyle/>
          <a:p>
            <a:endParaRPr lang="en-GB"/>
          </a:p>
        </p:txBody>
      </p:sp>
      <p:sp>
        <p:nvSpPr>
          <p:cNvPr id="1531" name="Freeform 194"/>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close/>
              </a:path>
            </a:pathLst>
          </a:custGeom>
          <a:solidFill>
            <a:srgbClr val="D2D2D2"/>
          </a:solidFill>
          <a:ln w="12700">
            <a:noFill/>
            <a:round/>
            <a:headEnd/>
            <a:tailEnd/>
          </a:ln>
        </p:spPr>
        <p:txBody>
          <a:bodyPr/>
          <a:lstStyle/>
          <a:p>
            <a:endParaRPr lang="en-GB"/>
          </a:p>
        </p:txBody>
      </p:sp>
      <p:sp>
        <p:nvSpPr>
          <p:cNvPr id="1532" name="Freeform 195"/>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path>
            </a:pathLst>
          </a:custGeom>
          <a:solidFill>
            <a:srgbClr val="D2D2D2"/>
          </a:solidFill>
          <a:ln w="12700">
            <a:solidFill>
              <a:srgbClr val="FFFFFF"/>
            </a:solidFill>
            <a:prstDash val="solid"/>
            <a:round/>
            <a:headEnd/>
            <a:tailEnd/>
          </a:ln>
        </p:spPr>
        <p:txBody>
          <a:bodyPr/>
          <a:lstStyle/>
          <a:p>
            <a:endParaRPr lang="en-GB"/>
          </a:p>
        </p:txBody>
      </p:sp>
      <p:sp>
        <p:nvSpPr>
          <p:cNvPr id="1533" name="Freeform 196"/>
          <p:cNvSpPr>
            <a:spLocks/>
          </p:cNvSpPr>
          <p:nvPr/>
        </p:nvSpPr>
        <p:spPr bwMode="auto">
          <a:xfrm>
            <a:off x="6765559" y="2700611"/>
            <a:ext cx="7368" cy="5350"/>
          </a:xfrm>
          <a:custGeom>
            <a:avLst/>
            <a:gdLst/>
            <a:ahLst/>
            <a:cxnLst>
              <a:cxn ang="0">
                <a:pos x="0" y="0"/>
              </a:cxn>
              <a:cxn ang="0">
                <a:pos x="4" y="3"/>
              </a:cxn>
              <a:cxn ang="0">
                <a:pos x="0" y="0"/>
              </a:cxn>
            </a:cxnLst>
            <a:rect l="0" t="0" r="r" b="b"/>
            <a:pathLst>
              <a:path w="4" h="3">
                <a:moveTo>
                  <a:pt x="0" y="0"/>
                </a:moveTo>
                <a:lnTo>
                  <a:pt x="4" y="3"/>
                </a:lnTo>
                <a:lnTo>
                  <a:pt x="0" y="0"/>
                </a:lnTo>
                <a:close/>
              </a:path>
            </a:pathLst>
          </a:custGeom>
          <a:solidFill>
            <a:schemeClr val="bg2"/>
          </a:solidFill>
          <a:ln w="12700">
            <a:noFill/>
            <a:round/>
            <a:headEnd/>
            <a:tailEnd/>
          </a:ln>
        </p:spPr>
        <p:txBody>
          <a:bodyPr/>
          <a:lstStyle/>
          <a:p>
            <a:endParaRPr lang="en-GB"/>
          </a:p>
        </p:txBody>
      </p:sp>
      <p:sp>
        <p:nvSpPr>
          <p:cNvPr id="1534" name="Freeform 197"/>
          <p:cNvSpPr>
            <a:spLocks/>
          </p:cNvSpPr>
          <p:nvPr/>
        </p:nvSpPr>
        <p:spPr bwMode="auto">
          <a:xfrm>
            <a:off x="6765559" y="2700611"/>
            <a:ext cx="7368" cy="5350"/>
          </a:xfrm>
          <a:custGeom>
            <a:avLst/>
            <a:gdLst/>
            <a:ahLst/>
            <a:cxnLst>
              <a:cxn ang="0">
                <a:pos x="0" y="0"/>
              </a:cxn>
              <a:cxn ang="0">
                <a:pos x="4" y="3"/>
              </a:cxn>
              <a:cxn ang="0">
                <a:pos x="0" y="0"/>
              </a:cxn>
            </a:cxnLst>
            <a:rect l="0" t="0" r="r" b="b"/>
            <a:pathLst>
              <a:path w="4" h="3">
                <a:moveTo>
                  <a:pt x="0" y="0"/>
                </a:moveTo>
                <a:lnTo>
                  <a:pt x="4" y="3"/>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35" name="Freeform 198"/>
          <p:cNvSpPr>
            <a:spLocks/>
          </p:cNvSpPr>
          <p:nvPr/>
        </p:nvSpPr>
        <p:spPr bwMode="auto">
          <a:xfrm>
            <a:off x="6736088" y="2695261"/>
            <a:ext cx="16578" cy="5351"/>
          </a:xfrm>
          <a:custGeom>
            <a:avLst/>
            <a:gdLst/>
            <a:ahLst/>
            <a:cxnLst>
              <a:cxn ang="0">
                <a:pos x="0" y="0"/>
              </a:cxn>
              <a:cxn ang="0">
                <a:pos x="11" y="0"/>
              </a:cxn>
              <a:cxn ang="0">
                <a:pos x="8" y="4"/>
              </a:cxn>
              <a:cxn ang="0">
                <a:pos x="0" y="0"/>
              </a:cxn>
            </a:cxnLst>
            <a:rect l="0" t="0" r="r" b="b"/>
            <a:pathLst>
              <a:path w="11" h="4">
                <a:moveTo>
                  <a:pt x="0" y="0"/>
                </a:moveTo>
                <a:lnTo>
                  <a:pt x="11" y="0"/>
                </a:lnTo>
                <a:lnTo>
                  <a:pt x="8" y="4"/>
                </a:lnTo>
                <a:lnTo>
                  <a:pt x="0" y="0"/>
                </a:lnTo>
                <a:close/>
              </a:path>
            </a:pathLst>
          </a:custGeom>
          <a:solidFill>
            <a:schemeClr val="bg2"/>
          </a:solidFill>
          <a:ln w="12700">
            <a:noFill/>
            <a:round/>
            <a:headEnd/>
            <a:tailEnd/>
          </a:ln>
        </p:spPr>
        <p:txBody>
          <a:bodyPr/>
          <a:lstStyle/>
          <a:p>
            <a:endParaRPr lang="en-GB"/>
          </a:p>
        </p:txBody>
      </p:sp>
      <p:sp>
        <p:nvSpPr>
          <p:cNvPr id="1536" name="Freeform 199"/>
          <p:cNvSpPr>
            <a:spLocks/>
          </p:cNvSpPr>
          <p:nvPr/>
        </p:nvSpPr>
        <p:spPr bwMode="auto">
          <a:xfrm>
            <a:off x="6736088" y="2695261"/>
            <a:ext cx="16578" cy="5351"/>
          </a:xfrm>
          <a:custGeom>
            <a:avLst/>
            <a:gdLst/>
            <a:ahLst/>
            <a:cxnLst>
              <a:cxn ang="0">
                <a:pos x="0" y="0"/>
              </a:cxn>
              <a:cxn ang="0">
                <a:pos x="11" y="0"/>
              </a:cxn>
              <a:cxn ang="0">
                <a:pos x="8" y="4"/>
              </a:cxn>
              <a:cxn ang="0">
                <a:pos x="0" y="0"/>
              </a:cxn>
            </a:cxnLst>
            <a:rect l="0" t="0" r="r" b="b"/>
            <a:pathLst>
              <a:path w="11" h="4">
                <a:moveTo>
                  <a:pt x="0" y="0"/>
                </a:moveTo>
                <a:lnTo>
                  <a:pt x="11" y="0"/>
                </a:lnTo>
                <a:lnTo>
                  <a:pt x="8" y="4"/>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37" name="Freeform 200"/>
          <p:cNvSpPr>
            <a:spLocks/>
          </p:cNvSpPr>
          <p:nvPr/>
        </p:nvSpPr>
        <p:spPr bwMode="auto">
          <a:xfrm>
            <a:off x="6708459" y="2698827"/>
            <a:ext cx="14736" cy="3567"/>
          </a:xfrm>
          <a:custGeom>
            <a:avLst/>
            <a:gdLst/>
            <a:ahLst/>
            <a:cxnLst>
              <a:cxn ang="0">
                <a:pos x="0" y="0"/>
              </a:cxn>
              <a:cxn ang="0">
                <a:pos x="9" y="0"/>
              </a:cxn>
              <a:cxn ang="0">
                <a:pos x="7" y="3"/>
              </a:cxn>
              <a:cxn ang="0">
                <a:pos x="3" y="3"/>
              </a:cxn>
              <a:cxn ang="0">
                <a:pos x="0" y="0"/>
              </a:cxn>
            </a:cxnLst>
            <a:rect l="0" t="0" r="r" b="b"/>
            <a:pathLst>
              <a:path w="9" h="3">
                <a:moveTo>
                  <a:pt x="0" y="0"/>
                </a:moveTo>
                <a:lnTo>
                  <a:pt x="9" y="0"/>
                </a:lnTo>
                <a:lnTo>
                  <a:pt x="7" y="3"/>
                </a:lnTo>
                <a:lnTo>
                  <a:pt x="3" y="3"/>
                </a:lnTo>
                <a:lnTo>
                  <a:pt x="0" y="0"/>
                </a:lnTo>
                <a:close/>
              </a:path>
            </a:pathLst>
          </a:custGeom>
          <a:solidFill>
            <a:schemeClr val="bg2"/>
          </a:solidFill>
          <a:ln w="12700">
            <a:noFill/>
            <a:round/>
            <a:headEnd/>
            <a:tailEnd/>
          </a:ln>
        </p:spPr>
        <p:txBody>
          <a:bodyPr/>
          <a:lstStyle/>
          <a:p>
            <a:endParaRPr lang="en-GB"/>
          </a:p>
        </p:txBody>
      </p:sp>
      <p:sp>
        <p:nvSpPr>
          <p:cNvPr id="1538" name="Freeform 201"/>
          <p:cNvSpPr>
            <a:spLocks/>
          </p:cNvSpPr>
          <p:nvPr/>
        </p:nvSpPr>
        <p:spPr bwMode="auto">
          <a:xfrm>
            <a:off x="6708459" y="2698827"/>
            <a:ext cx="14736" cy="3567"/>
          </a:xfrm>
          <a:custGeom>
            <a:avLst/>
            <a:gdLst/>
            <a:ahLst/>
            <a:cxnLst>
              <a:cxn ang="0">
                <a:pos x="0" y="0"/>
              </a:cxn>
              <a:cxn ang="0">
                <a:pos x="9" y="0"/>
              </a:cxn>
              <a:cxn ang="0">
                <a:pos x="7" y="3"/>
              </a:cxn>
              <a:cxn ang="0">
                <a:pos x="3" y="3"/>
              </a:cxn>
              <a:cxn ang="0">
                <a:pos x="0" y="0"/>
              </a:cxn>
            </a:cxnLst>
            <a:rect l="0" t="0" r="r" b="b"/>
            <a:pathLst>
              <a:path w="9" h="3">
                <a:moveTo>
                  <a:pt x="0" y="0"/>
                </a:moveTo>
                <a:lnTo>
                  <a:pt x="9" y="0"/>
                </a:lnTo>
                <a:lnTo>
                  <a:pt x="7" y="3"/>
                </a:lnTo>
                <a:lnTo>
                  <a:pt x="3" y="3"/>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39" name="Freeform 202"/>
          <p:cNvSpPr>
            <a:spLocks/>
          </p:cNvSpPr>
          <p:nvPr/>
        </p:nvSpPr>
        <p:spPr bwMode="auto">
          <a:xfrm>
            <a:off x="6671619" y="2695261"/>
            <a:ext cx="16577" cy="5351"/>
          </a:xfrm>
          <a:custGeom>
            <a:avLst/>
            <a:gdLst/>
            <a:ahLst/>
            <a:cxnLst>
              <a:cxn ang="0">
                <a:pos x="0" y="0"/>
              </a:cxn>
              <a:cxn ang="0">
                <a:pos x="11" y="2"/>
              </a:cxn>
              <a:cxn ang="0">
                <a:pos x="7" y="4"/>
              </a:cxn>
              <a:cxn ang="0">
                <a:pos x="0" y="0"/>
              </a:cxn>
            </a:cxnLst>
            <a:rect l="0" t="0" r="r" b="b"/>
            <a:pathLst>
              <a:path w="11" h="4">
                <a:moveTo>
                  <a:pt x="0" y="0"/>
                </a:moveTo>
                <a:lnTo>
                  <a:pt x="11" y="2"/>
                </a:lnTo>
                <a:lnTo>
                  <a:pt x="7" y="4"/>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40" name="Freeform 203"/>
          <p:cNvSpPr>
            <a:spLocks/>
          </p:cNvSpPr>
          <p:nvPr/>
        </p:nvSpPr>
        <p:spPr bwMode="auto">
          <a:xfrm>
            <a:off x="6642148" y="2702394"/>
            <a:ext cx="7368" cy="3567"/>
          </a:xfrm>
          <a:custGeom>
            <a:avLst/>
            <a:gdLst/>
            <a:ahLst/>
            <a:cxnLst>
              <a:cxn ang="0">
                <a:pos x="0" y="0"/>
              </a:cxn>
              <a:cxn ang="0">
                <a:pos x="4" y="2"/>
              </a:cxn>
              <a:cxn ang="0">
                <a:pos x="0" y="0"/>
              </a:cxn>
            </a:cxnLst>
            <a:rect l="0" t="0" r="r" b="b"/>
            <a:pathLst>
              <a:path w="4" h="2">
                <a:moveTo>
                  <a:pt x="0" y="0"/>
                </a:moveTo>
                <a:lnTo>
                  <a:pt x="4" y="2"/>
                </a:lnTo>
                <a:lnTo>
                  <a:pt x="0" y="0"/>
                </a:lnTo>
                <a:close/>
              </a:path>
            </a:pathLst>
          </a:custGeom>
          <a:solidFill>
            <a:schemeClr val="bg2"/>
          </a:solidFill>
          <a:ln w="12700">
            <a:noFill/>
            <a:round/>
            <a:headEnd/>
            <a:tailEnd/>
          </a:ln>
        </p:spPr>
        <p:txBody>
          <a:bodyPr/>
          <a:lstStyle/>
          <a:p>
            <a:endParaRPr lang="en-GB"/>
          </a:p>
        </p:txBody>
      </p:sp>
      <p:sp>
        <p:nvSpPr>
          <p:cNvPr id="1541" name="Freeform 204"/>
          <p:cNvSpPr>
            <a:spLocks/>
          </p:cNvSpPr>
          <p:nvPr/>
        </p:nvSpPr>
        <p:spPr bwMode="auto">
          <a:xfrm>
            <a:off x="6642148" y="2702394"/>
            <a:ext cx="7368" cy="3567"/>
          </a:xfrm>
          <a:custGeom>
            <a:avLst/>
            <a:gdLst/>
            <a:ahLst/>
            <a:cxnLst>
              <a:cxn ang="0">
                <a:pos x="0" y="0"/>
              </a:cxn>
              <a:cxn ang="0">
                <a:pos x="4" y="2"/>
              </a:cxn>
              <a:cxn ang="0">
                <a:pos x="0" y="0"/>
              </a:cxn>
            </a:cxnLst>
            <a:rect l="0" t="0" r="r" b="b"/>
            <a:pathLst>
              <a:path w="4" h="2">
                <a:moveTo>
                  <a:pt x="0" y="0"/>
                </a:moveTo>
                <a:lnTo>
                  <a:pt x="4"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42" name="Freeform 205"/>
          <p:cNvSpPr>
            <a:spLocks/>
          </p:cNvSpPr>
          <p:nvPr/>
        </p:nvSpPr>
        <p:spPr bwMode="auto">
          <a:xfrm>
            <a:off x="6610834" y="2709528"/>
            <a:ext cx="12894" cy="8918"/>
          </a:xfrm>
          <a:custGeom>
            <a:avLst/>
            <a:gdLst/>
            <a:ahLst/>
            <a:cxnLst>
              <a:cxn ang="0">
                <a:pos x="0" y="0"/>
              </a:cxn>
              <a:cxn ang="0">
                <a:pos x="2" y="6"/>
              </a:cxn>
              <a:cxn ang="0">
                <a:pos x="8" y="0"/>
              </a:cxn>
              <a:cxn ang="0">
                <a:pos x="0" y="0"/>
              </a:cxn>
            </a:cxnLst>
            <a:rect l="0" t="0" r="r" b="b"/>
            <a:pathLst>
              <a:path w="8" h="6">
                <a:moveTo>
                  <a:pt x="0" y="0"/>
                </a:moveTo>
                <a:lnTo>
                  <a:pt x="2" y="6"/>
                </a:lnTo>
                <a:lnTo>
                  <a:pt x="8" y="0"/>
                </a:lnTo>
                <a:lnTo>
                  <a:pt x="0" y="0"/>
                </a:lnTo>
                <a:close/>
              </a:path>
            </a:pathLst>
          </a:custGeom>
          <a:solidFill>
            <a:schemeClr val="bg2"/>
          </a:solidFill>
          <a:ln w="12700">
            <a:noFill/>
            <a:round/>
            <a:headEnd/>
            <a:tailEnd/>
          </a:ln>
        </p:spPr>
        <p:txBody>
          <a:bodyPr/>
          <a:lstStyle/>
          <a:p>
            <a:endParaRPr lang="en-GB"/>
          </a:p>
        </p:txBody>
      </p:sp>
      <p:sp>
        <p:nvSpPr>
          <p:cNvPr id="1543" name="Freeform 206"/>
          <p:cNvSpPr>
            <a:spLocks/>
          </p:cNvSpPr>
          <p:nvPr/>
        </p:nvSpPr>
        <p:spPr bwMode="auto">
          <a:xfrm>
            <a:off x="6610834" y="2709528"/>
            <a:ext cx="12894" cy="8918"/>
          </a:xfrm>
          <a:custGeom>
            <a:avLst/>
            <a:gdLst/>
            <a:ahLst/>
            <a:cxnLst>
              <a:cxn ang="0">
                <a:pos x="0" y="0"/>
              </a:cxn>
              <a:cxn ang="0">
                <a:pos x="2" y="6"/>
              </a:cxn>
              <a:cxn ang="0">
                <a:pos x="8" y="0"/>
              </a:cxn>
              <a:cxn ang="0">
                <a:pos x="0" y="0"/>
              </a:cxn>
            </a:cxnLst>
            <a:rect l="0" t="0" r="r" b="b"/>
            <a:pathLst>
              <a:path w="8" h="6">
                <a:moveTo>
                  <a:pt x="0" y="0"/>
                </a:moveTo>
                <a:lnTo>
                  <a:pt x="2" y="6"/>
                </a:lnTo>
                <a:lnTo>
                  <a:pt x="8"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44" name="Freeform 207"/>
          <p:cNvSpPr>
            <a:spLocks/>
          </p:cNvSpPr>
          <p:nvPr/>
        </p:nvSpPr>
        <p:spPr bwMode="auto">
          <a:xfrm>
            <a:off x="6544524" y="2709528"/>
            <a:ext cx="16578" cy="12484"/>
          </a:xfrm>
          <a:custGeom>
            <a:avLst/>
            <a:gdLst/>
            <a:ahLst/>
            <a:cxnLst>
              <a:cxn ang="0">
                <a:pos x="0" y="0"/>
              </a:cxn>
              <a:cxn ang="0">
                <a:pos x="11" y="2"/>
              </a:cxn>
              <a:cxn ang="0">
                <a:pos x="9" y="8"/>
              </a:cxn>
              <a:cxn ang="0">
                <a:pos x="0" y="0"/>
              </a:cxn>
            </a:cxnLst>
            <a:rect l="0" t="0" r="r" b="b"/>
            <a:pathLst>
              <a:path w="11" h="8">
                <a:moveTo>
                  <a:pt x="0" y="0"/>
                </a:moveTo>
                <a:lnTo>
                  <a:pt x="11" y="2"/>
                </a:lnTo>
                <a:lnTo>
                  <a:pt x="9" y="8"/>
                </a:lnTo>
                <a:lnTo>
                  <a:pt x="0" y="0"/>
                </a:lnTo>
                <a:close/>
              </a:path>
            </a:pathLst>
          </a:custGeom>
          <a:solidFill>
            <a:schemeClr val="bg2"/>
          </a:solidFill>
          <a:ln w="12700">
            <a:noFill/>
            <a:round/>
            <a:headEnd/>
            <a:tailEnd/>
          </a:ln>
        </p:spPr>
        <p:txBody>
          <a:bodyPr/>
          <a:lstStyle/>
          <a:p>
            <a:endParaRPr lang="en-GB"/>
          </a:p>
        </p:txBody>
      </p:sp>
      <p:sp>
        <p:nvSpPr>
          <p:cNvPr id="1545" name="Freeform 208"/>
          <p:cNvSpPr>
            <a:spLocks/>
          </p:cNvSpPr>
          <p:nvPr/>
        </p:nvSpPr>
        <p:spPr bwMode="auto">
          <a:xfrm>
            <a:off x="6544524" y="2709528"/>
            <a:ext cx="16578" cy="12484"/>
          </a:xfrm>
          <a:custGeom>
            <a:avLst/>
            <a:gdLst/>
            <a:ahLst/>
            <a:cxnLst>
              <a:cxn ang="0">
                <a:pos x="0" y="0"/>
              </a:cxn>
              <a:cxn ang="0">
                <a:pos x="11" y="2"/>
              </a:cxn>
              <a:cxn ang="0">
                <a:pos x="9" y="8"/>
              </a:cxn>
              <a:cxn ang="0">
                <a:pos x="0" y="0"/>
              </a:cxn>
            </a:cxnLst>
            <a:rect l="0" t="0" r="r" b="b"/>
            <a:pathLst>
              <a:path w="11" h="8">
                <a:moveTo>
                  <a:pt x="0" y="0"/>
                </a:moveTo>
                <a:lnTo>
                  <a:pt x="11" y="2"/>
                </a:lnTo>
                <a:lnTo>
                  <a:pt x="9"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546" name="Freeform 209"/>
          <p:cNvSpPr>
            <a:spLocks/>
          </p:cNvSpPr>
          <p:nvPr/>
        </p:nvSpPr>
        <p:spPr bwMode="auto">
          <a:xfrm>
            <a:off x="6491107" y="2714879"/>
            <a:ext cx="29471" cy="10700"/>
          </a:xfrm>
          <a:custGeom>
            <a:avLst/>
            <a:gdLst/>
            <a:ahLst/>
            <a:cxnLst>
              <a:cxn ang="0">
                <a:pos x="0" y="0"/>
              </a:cxn>
              <a:cxn ang="0">
                <a:pos x="19" y="0"/>
              </a:cxn>
              <a:cxn ang="0">
                <a:pos x="16" y="6"/>
              </a:cxn>
              <a:cxn ang="0">
                <a:pos x="8" y="4"/>
              </a:cxn>
              <a:cxn ang="0">
                <a:pos x="0" y="0"/>
              </a:cxn>
            </a:cxnLst>
            <a:rect l="0" t="0" r="r" b="b"/>
            <a:pathLst>
              <a:path w="19" h="6">
                <a:moveTo>
                  <a:pt x="0" y="0"/>
                </a:moveTo>
                <a:lnTo>
                  <a:pt x="19" y="0"/>
                </a:lnTo>
                <a:lnTo>
                  <a:pt x="16" y="6"/>
                </a:lnTo>
                <a:lnTo>
                  <a:pt x="8" y="4"/>
                </a:lnTo>
                <a:lnTo>
                  <a:pt x="0" y="0"/>
                </a:lnTo>
                <a:close/>
              </a:path>
            </a:pathLst>
          </a:custGeom>
          <a:solidFill>
            <a:schemeClr val="bg2"/>
          </a:solidFill>
          <a:ln w="12700">
            <a:noFill/>
            <a:round/>
            <a:headEnd/>
            <a:tailEnd/>
          </a:ln>
        </p:spPr>
        <p:txBody>
          <a:bodyPr/>
          <a:lstStyle/>
          <a:p>
            <a:endParaRPr lang="en-GB"/>
          </a:p>
        </p:txBody>
      </p:sp>
      <p:sp>
        <p:nvSpPr>
          <p:cNvPr id="1547" name="Freeform 210"/>
          <p:cNvSpPr>
            <a:spLocks/>
          </p:cNvSpPr>
          <p:nvPr/>
        </p:nvSpPr>
        <p:spPr bwMode="auto">
          <a:xfrm>
            <a:off x="6491107" y="2714879"/>
            <a:ext cx="29471" cy="10700"/>
          </a:xfrm>
          <a:custGeom>
            <a:avLst/>
            <a:gdLst/>
            <a:ahLst/>
            <a:cxnLst>
              <a:cxn ang="0">
                <a:pos x="0" y="0"/>
              </a:cxn>
              <a:cxn ang="0">
                <a:pos x="19" y="0"/>
              </a:cxn>
              <a:cxn ang="0">
                <a:pos x="16" y="6"/>
              </a:cxn>
              <a:cxn ang="0">
                <a:pos x="8" y="4"/>
              </a:cxn>
              <a:cxn ang="0">
                <a:pos x="0" y="0"/>
              </a:cxn>
            </a:cxnLst>
            <a:rect l="0" t="0" r="r" b="b"/>
            <a:pathLst>
              <a:path w="19" h="6">
                <a:moveTo>
                  <a:pt x="0" y="0"/>
                </a:moveTo>
                <a:lnTo>
                  <a:pt x="19" y="0"/>
                </a:lnTo>
                <a:lnTo>
                  <a:pt x="16" y="6"/>
                </a:lnTo>
                <a:lnTo>
                  <a:pt x="8" y="4"/>
                </a:lnTo>
                <a:lnTo>
                  <a:pt x="0" y="0"/>
                </a:lnTo>
              </a:path>
            </a:pathLst>
          </a:custGeom>
          <a:solidFill>
            <a:schemeClr val="bg2"/>
          </a:solidFill>
          <a:ln w="12700">
            <a:solidFill>
              <a:srgbClr val="FFFFFF"/>
            </a:solidFill>
            <a:prstDash val="solid"/>
            <a:round/>
            <a:headEnd/>
            <a:tailEnd/>
          </a:ln>
        </p:spPr>
        <p:txBody>
          <a:bodyPr/>
          <a:lstStyle/>
          <a:p>
            <a:endParaRPr lang="en-GB"/>
          </a:p>
        </p:txBody>
      </p:sp>
      <p:sp>
        <p:nvSpPr>
          <p:cNvPr id="1548" name="Freeform 211"/>
          <p:cNvSpPr>
            <a:spLocks/>
          </p:cNvSpPr>
          <p:nvPr/>
        </p:nvSpPr>
        <p:spPr bwMode="auto">
          <a:xfrm>
            <a:off x="6435849" y="2711312"/>
            <a:ext cx="36839" cy="14267"/>
          </a:xfrm>
          <a:custGeom>
            <a:avLst/>
            <a:gdLst/>
            <a:ahLst/>
            <a:cxnLst>
              <a:cxn ang="0">
                <a:pos x="0" y="6"/>
              </a:cxn>
              <a:cxn ang="0">
                <a:pos x="5" y="2"/>
              </a:cxn>
              <a:cxn ang="0">
                <a:pos x="23" y="0"/>
              </a:cxn>
              <a:cxn ang="0">
                <a:pos x="15" y="4"/>
              </a:cxn>
              <a:cxn ang="0">
                <a:pos x="5" y="8"/>
              </a:cxn>
              <a:cxn ang="0">
                <a:pos x="0" y="6"/>
              </a:cxn>
            </a:cxnLst>
            <a:rect l="0" t="0" r="r" b="b"/>
            <a:pathLst>
              <a:path w="23" h="8">
                <a:moveTo>
                  <a:pt x="0" y="6"/>
                </a:moveTo>
                <a:lnTo>
                  <a:pt x="5" y="2"/>
                </a:lnTo>
                <a:lnTo>
                  <a:pt x="23" y="0"/>
                </a:lnTo>
                <a:lnTo>
                  <a:pt x="15" y="4"/>
                </a:lnTo>
                <a:lnTo>
                  <a:pt x="5" y="8"/>
                </a:lnTo>
                <a:lnTo>
                  <a:pt x="0" y="6"/>
                </a:lnTo>
                <a:close/>
              </a:path>
            </a:pathLst>
          </a:custGeom>
          <a:solidFill>
            <a:schemeClr val="bg2"/>
          </a:solidFill>
          <a:ln w="12700">
            <a:noFill/>
            <a:round/>
            <a:headEnd/>
            <a:tailEnd/>
          </a:ln>
        </p:spPr>
        <p:txBody>
          <a:bodyPr/>
          <a:lstStyle/>
          <a:p>
            <a:endParaRPr lang="en-GB"/>
          </a:p>
        </p:txBody>
      </p:sp>
      <p:sp>
        <p:nvSpPr>
          <p:cNvPr id="1549" name="Freeform 212"/>
          <p:cNvSpPr>
            <a:spLocks/>
          </p:cNvSpPr>
          <p:nvPr/>
        </p:nvSpPr>
        <p:spPr bwMode="auto">
          <a:xfrm>
            <a:off x="6435849" y="2711312"/>
            <a:ext cx="36839" cy="14267"/>
          </a:xfrm>
          <a:custGeom>
            <a:avLst/>
            <a:gdLst/>
            <a:ahLst/>
            <a:cxnLst>
              <a:cxn ang="0">
                <a:pos x="0" y="6"/>
              </a:cxn>
              <a:cxn ang="0">
                <a:pos x="5" y="2"/>
              </a:cxn>
              <a:cxn ang="0">
                <a:pos x="23" y="0"/>
              </a:cxn>
              <a:cxn ang="0">
                <a:pos x="15" y="4"/>
              </a:cxn>
              <a:cxn ang="0">
                <a:pos x="5" y="8"/>
              </a:cxn>
              <a:cxn ang="0">
                <a:pos x="0" y="6"/>
              </a:cxn>
            </a:cxnLst>
            <a:rect l="0" t="0" r="r" b="b"/>
            <a:pathLst>
              <a:path w="23" h="8">
                <a:moveTo>
                  <a:pt x="0" y="6"/>
                </a:moveTo>
                <a:lnTo>
                  <a:pt x="5" y="2"/>
                </a:lnTo>
                <a:lnTo>
                  <a:pt x="23" y="0"/>
                </a:lnTo>
                <a:lnTo>
                  <a:pt x="15" y="4"/>
                </a:lnTo>
                <a:lnTo>
                  <a:pt x="5" y="8"/>
                </a:lnTo>
                <a:lnTo>
                  <a:pt x="0" y="6"/>
                </a:lnTo>
                <a:close/>
              </a:path>
            </a:pathLst>
          </a:custGeom>
          <a:solidFill>
            <a:schemeClr val="bg2"/>
          </a:solidFill>
          <a:ln w="12700">
            <a:solidFill>
              <a:srgbClr val="FFFFFF"/>
            </a:solidFill>
            <a:prstDash val="solid"/>
            <a:round/>
            <a:headEnd/>
            <a:tailEnd/>
          </a:ln>
        </p:spPr>
        <p:txBody>
          <a:bodyPr/>
          <a:lstStyle/>
          <a:p>
            <a:endParaRPr lang="en-GB"/>
          </a:p>
        </p:txBody>
      </p:sp>
      <p:sp>
        <p:nvSpPr>
          <p:cNvPr id="1550" name="Freeform 213"/>
          <p:cNvSpPr>
            <a:spLocks/>
          </p:cNvSpPr>
          <p:nvPr/>
        </p:nvSpPr>
        <p:spPr bwMode="auto">
          <a:xfrm>
            <a:off x="6399009" y="2725579"/>
            <a:ext cx="14736" cy="12483"/>
          </a:xfrm>
          <a:custGeom>
            <a:avLst/>
            <a:gdLst/>
            <a:ahLst/>
            <a:cxnLst>
              <a:cxn ang="0">
                <a:pos x="0" y="9"/>
              </a:cxn>
              <a:cxn ang="0">
                <a:pos x="9" y="0"/>
              </a:cxn>
              <a:cxn ang="0">
                <a:pos x="5" y="9"/>
              </a:cxn>
              <a:cxn ang="0">
                <a:pos x="0" y="9"/>
              </a:cxn>
            </a:cxnLst>
            <a:rect l="0" t="0" r="r" b="b"/>
            <a:pathLst>
              <a:path w="9" h="9">
                <a:moveTo>
                  <a:pt x="0" y="9"/>
                </a:moveTo>
                <a:lnTo>
                  <a:pt x="9" y="0"/>
                </a:lnTo>
                <a:lnTo>
                  <a:pt x="5" y="9"/>
                </a:lnTo>
                <a:lnTo>
                  <a:pt x="0" y="9"/>
                </a:lnTo>
                <a:close/>
              </a:path>
            </a:pathLst>
          </a:custGeom>
          <a:solidFill>
            <a:schemeClr val="bg2"/>
          </a:solidFill>
          <a:ln w="12700">
            <a:noFill/>
            <a:round/>
            <a:headEnd/>
            <a:tailEnd/>
          </a:ln>
        </p:spPr>
        <p:txBody>
          <a:bodyPr/>
          <a:lstStyle/>
          <a:p>
            <a:endParaRPr lang="en-GB"/>
          </a:p>
        </p:txBody>
      </p:sp>
      <p:sp>
        <p:nvSpPr>
          <p:cNvPr id="1551" name="Freeform 214"/>
          <p:cNvSpPr>
            <a:spLocks/>
          </p:cNvSpPr>
          <p:nvPr/>
        </p:nvSpPr>
        <p:spPr bwMode="auto">
          <a:xfrm>
            <a:off x="6399009" y="2725579"/>
            <a:ext cx="14736" cy="12483"/>
          </a:xfrm>
          <a:custGeom>
            <a:avLst/>
            <a:gdLst/>
            <a:ahLst/>
            <a:cxnLst>
              <a:cxn ang="0">
                <a:pos x="0" y="9"/>
              </a:cxn>
              <a:cxn ang="0">
                <a:pos x="9" y="0"/>
              </a:cxn>
              <a:cxn ang="0">
                <a:pos x="5" y="9"/>
              </a:cxn>
              <a:cxn ang="0">
                <a:pos x="0" y="9"/>
              </a:cxn>
            </a:cxnLst>
            <a:rect l="0" t="0" r="r" b="b"/>
            <a:pathLst>
              <a:path w="9" h="9">
                <a:moveTo>
                  <a:pt x="0" y="9"/>
                </a:moveTo>
                <a:lnTo>
                  <a:pt x="9" y="0"/>
                </a:lnTo>
                <a:lnTo>
                  <a:pt x="5" y="9"/>
                </a:lnTo>
                <a:lnTo>
                  <a:pt x="0" y="9"/>
                </a:lnTo>
                <a:close/>
              </a:path>
            </a:pathLst>
          </a:custGeom>
          <a:solidFill>
            <a:schemeClr val="bg2"/>
          </a:solidFill>
          <a:ln w="12700">
            <a:solidFill>
              <a:srgbClr val="FFFFFF"/>
            </a:solidFill>
            <a:prstDash val="solid"/>
            <a:round/>
            <a:headEnd/>
            <a:tailEnd/>
          </a:ln>
        </p:spPr>
        <p:txBody>
          <a:bodyPr/>
          <a:lstStyle/>
          <a:p>
            <a:endParaRPr lang="en-GB"/>
          </a:p>
        </p:txBody>
      </p:sp>
      <p:sp>
        <p:nvSpPr>
          <p:cNvPr id="1552" name="Freeform 215"/>
          <p:cNvSpPr>
            <a:spLocks/>
          </p:cNvSpPr>
          <p:nvPr/>
        </p:nvSpPr>
        <p:spPr bwMode="auto">
          <a:xfrm>
            <a:off x="6376906" y="2752330"/>
            <a:ext cx="14736" cy="24968"/>
          </a:xfrm>
          <a:custGeom>
            <a:avLst/>
            <a:gdLst/>
            <a:ahLst/>
            <a:cxnLst>
              <a:cxn ang="0">
                <a:pos x="0" y="8"/>
              </a:cxn>
              <a:cxn ang="0">
                <a:pos x="2" y="17"/>
              </a:cxn>
              <a:cxn ang="0">
                <a:pos x="10" y="10"/>
              </a:cxn>
              <a:cxn ang="0">
                <a:pos x="8" y="0"/>
              </a:cxn>
              <a:cxn ang="0">
                <a:pos x="0" y="8"/>
              </a:cxn>
            </a:cxnLst>
            <a:rect l="0" t="0" r="r" b="b"/>
            <a:pathLst>
              <a:path w="10" h="17">
                <a:moveTo>
                  <a:pt x="0" y="8"/>
                </a:moveTo>
                <a:lnTo>
                  <a:pt x="2" y="17"/>
                </a:lnTo>
                <a:lnTo>
                  <a:pt x="10" y="10"/>
                </a:lnTo>
                <a:lnTo>
                  <a:pt x="8" y="0"/>
                </a:lnTo>
                <a:lnTo>
                  <a:pt x="0" y="8"/>
                </a:lnTo>
                <a:close/>
              </a:path>
            </a:pathLst>
          </a:custGeom>
          <a:solidFill>
            <a:schemeClr val="bg2"/>
          </a:solidFill>
          <a:ln w="12700">
            <a:noFill/>
            <a:round/>
            <a:headEnd/>
            <a:tailEnd/>
          </a:ln>
        </p:spPr>
        <p:txBody>
          <a:bodyPr/>
          <a:lstStyle/>
          <a:p>
            <a:endParaRPr lang="en-GB"/>
          </a:p>
        </p:txBody>
      </p:sp>
      <p:sp>
        <p:nvSpPr>
          <p:cNvPr id="1553" name="Freeform 216"/>
          <p:cNvSpPr>
            <a:spLocks/>
          </p:cNvSpPr>
          <p:nvPr/>
        </p:nvSpPr>
        <p:spPr bwMode="auto">
          <a:xfrm>
            <a:off x="6376906" y="2752330"/>
            <a:ext cx="14736" cy="24968"/>
          </a:xfrm>
          <a:custGeom>
            <a:avLst/>
            <a:gdLst/>
            <a:ahLst/>
            <a:cxnLst>
              <a:cxn ang="0">
                <a:pos x="0" y="8"/>
              </a:cxn>
              <a:cxn ang="0">
                <a:pos x="2" y="17"/>
              </a:cxn>
              <a:cxn ang="0">
                <a:pos x="10" y="10"/>
              </a:cxn>
              <a:cxn ang="0">
                <a:pos x="8" y="0"/>
              </a:cxn>
              <a:cxn ang="0">
                <a:pos x="0" y="8"/>
              </a:cxn>
            </a:cxnLst>
            <a:rect l="0" t="0" r="r" b="b"/>
            <a:pathLst>
              <a:path w="10" h="17">
                <a:moveTo>
                  <a:pt x="0" y="8"/>
                </a:moveTo>
                <a:lnTo>
                  <a:pt x="2" y="17"/>
                </a:lnTo>
                <a:lnTo>
                  <a:pt x="10" y="10"/>
                </a:lnTo>
                <a:lnTo>
                  <a:pt x="8" y="0"/>
                </a:lnTo>
                <a:lnTo>
                  <a:pt x="0" y="8"/>
                </a:lnTo>
                <a:close/>
              </a:path>
            </a:pathLst>
          </a:custGeom>
          <a:solidFill>
            <a:schemeClr val="bg2"/>
          </a:solidFill>
          <a:ln w="12700">
            <a:solidFill>
              <a:srgbClr val="FFFFFF"/>
            </a:solidFill>
            <a:prstDash val="solid"/>
            <a:round/>
            <a:headEnd/>
            <a:tailEnd/>
          </a:ln>
        </p:spPr>
        <p:txBody>
          <a:bodyPr/>
          <a:lstStyle/>
          <a:p>
            <a:endParaRPr lang="en-GB"/>
          </a:p>
        </p:txBody>
      </p:sp>
      <p:sp>
        <p:nvSpPr>
          <p:cNvPr id="1554" name="Freeform 217"/>
          <p:cNvSpPr>
            <a:spLocks/>
          </p:cNvSpPr>
          <p:nvPr/>
        </p:nvSpPr>
        <p:spPr bwMode="auto">
          <a:xfrm>
            <a:off x="6177974" y="1190059"/>
            <a:ext cx="12893" cy="19618"/>
          </a:xfrm>
          <a:custGeom>
            <a:avLst/>
            <a:gdLst/>
            <a:ahLst/>
            <a:cxnLst>
              <a:cxn ang="0">
                <a:pos x="0" y="6"/>
              </a:cxn>
              <a:cxn ang="0">
                <a:pos x="2" y="13"/>
              </a:cxn>
              <a:cxn ang="0">
                <a:pos x="8" y="10"/>
              </a:cxn>
              <a:cxn ang="0">
                <a:pos x="6" y="0"/>
              </a:cxn>
              <a:cxn ang="0">
                <a:pos x="0" y="6"/>
              </a:cxn>
            </a:cxnLst>
            <a:rect l="0" t="0" r="r" b="b"/>
            <a:pathLst>
              <a:path w="8" h="13">
                <a:moveTo>
                  <a:pt x="0" y="6"/>
                </a:moveTo>
                <a:lnTo>
                  <a:pt x="2" y="13"/>
                </a:lnTo>
                <a:lnTo>
                  <a:pt x="8" y="10"/>
                </a:lnTo>
                <a:lnTo>
                  <a:pt x="6" y="0"/>
                </a:lnTo>
                <a:lnTo>
                  <a:pt x="0" y="6"/>
                </a:lnTo>
                <a:close/>
              </a:path>
            </a:pathLst>
          </a:custGeom>
          <a:solidFill>
            <a:srgbClr val="D2D2D2"/>
          </a:solidFill>
          <a:ln w="12700">
            <a:noFill/>
            <a:round/>
            <a:headEnd/>
            <a:tailEnd/>
          </a:ln>
        </p:spPr>
        <p:txBody>
          <a:bodyPr/>
          <a:lstStyle/>
          <a:p>
            <a:endParaRPr lang="en-GB"/>
          </a:p>
        </p:txBody>
      </p:sp>
      <p:sp>
        <p:nvSpPr>
          <p:cNvPr id="1555" name="Freeform 218"/>
          <p:cNvSpPr>
            <a:spLocks/>
          </p:cNvSpPr>
          <p:nvPr/>
        </p:nvSpPr>
        <p:spPr bwMode="auto">
          <a:xfrm>
            <a:off x="6177974" y="1190059"/>
            <a:ext cx="12893" cy="19618"/>
          </a:xfrm>
          <a:custGeom>
            <a:avLst/>
            <a:gdLst/>
            <a:ahLst/>
            <a:cxnLst>
              <a:cxn ang="0">
                <a:pos x="0" y="6"/>
              </a:cxn>
              <a:cxn ang="0">
                <a:pos x="2" y="13"/>
              </a:cxn>
              <a:cxn ang="0">
                <a:pos x="8" y="10"/>
              </a:cxn>
              <a:cxn ang="0">
                <a:pos x="6" y="0"/>
              </a:cxn>
              <a:cxn ang="0">
                <a:pos x="0" y="6"/>
              </a:cxn>
            </a:cxnLst>
            <a:rect l="0" t="0" r="r" b="b"/>
            <a:pathLst>
              <a:path w="8" h="13">
                <a:moveTo>
                  <a:pt x="0" y="6"/>
                </a:moveTo>
                <a:lnTo>
                  <a:pt x="2" y="13"/>
                </a:lnTo>
                <a:lnTo>
                  <a:pt x="8" y="10"/>
                </a:lnTo>
                <a:lnTo>
                  <a:pt x="6" y="0"/>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556" name="Freeform 219"/>
          <p:cNvSpPr>
            <a:spLocks/>
          </p:cNvSpPr>
          <p:nvPr/>
        </p:nvSpPr>
        <p:spPr bwMode="auto">
          <a:xfrm>
            <a:off x="6142976" y="1206110"/>
            <a:ext cx="16578" cy="35668"/>
          </a:xfrm>
          <a:custGeom>
            <a:avLst/>
            <a:gdLst/>
            <a:ahLst/>
            <a:cxnLst>
              <a:cxn ang="0">
                <a:pos x="0" y="10"/>
              </a:cxn>
              <a:cxn ang="0">
                <a:pos x="4" y="23"/>
              </a:cxn>
              <a:cxn ang="0">
                <a:pos x="10" y="10"/>
              </a:cxn>
              <a:cxn ang="0">
                <a:pos x="10" y="0"/>
              </a:cxn>
              <a:cxn ang="0">
                <a:pos x="0" y="10"/>
              </a:cxn>
            </a:cxnLst>
            <a:rect l="0" t="0" r="r" b="b"/>
            <a:pathLst>
              <a:path w="10" h="23">
                <a:moveTo>
                  <a:pt x="0" y="10"/>
                </a:moveTo>
                <a:lnTo>
                  <a:pt x="4" y="23"/>
                </a:lnTo>
                <a:lnTo>
                  <a:pt x="10" y="10"/>
                </a:lnTo>
                <a:lnTo>
                  <a:pt x="10" y="0"/>
                </a:lnTo>
                <a:lnTo>
                  <a:pt x="0" y="10"/>
                </a:lnTo>
                <a:close/>
              </a:path>
            </a:pathLst>
          </a:custGeom>
          <a:solidFill>
            <a:srgbClr val="D2D2D2"/>
          </a:solidFill>
          <a:ln w="12700">
            <a:noFill/>
            <a:round/>
            <a:headEnd/>
            <a:tailEnd/>
          </a:ln>
        </p:spPr>
        <p:txBody>
          <a:bodyPr/>
          <a:lstStyle/>
          <a:p>
            <a:endParaRPr lang="en-GB"/>
          </a:p>
        </p:txBody>
      </p:sp>
      <p:sp>
        <p:nvSpPr>
          <p:cNvPr id="1557" name="Freeform 220"/>
          <p:cNvSpPr>
            <a:spLocks/>
          </p:cNvSpPr>
          <p:nvPr/>
        </p:nvSpPr>
        <p:spPr bwMode="auto">
          <a:xfrm>
            <a:off x="6142976" y="1206110"/>
            <a:ext cx="16578" cy="35668"/>
          </a:xfrm>
          <a:custGeom>
            <a:avLst/>
            <a:gdLst/>
            <a:ahLst/>
            <a:cxnLst>
              <a:cxn ang="0">
                <a:pos x="0" y="10"/>
              </a:cxn>
              <a:cxn ang="0">
                <a:pos x="4" y="23"/>
              </a:cxn>
              <a:cxn ang="0">
                <a:pos x="10" y="10"/>
              </a:cxn>
              <a:cxn ang="0">
                <a:pos x="10" y="0"/>
              </a:cxn>
              <a:cxn ang="0">
                <a:pos x="0" y="10"/>
              </a:cxn>
            </a:cxnLst>
            <a:rect l="0" t="0" r="r" b="b"/>
            <a:pathLst>
              <a:path w="10" h="23">
                <a:moveTo>
                  <a:pt x="0" y="10"/>
                </a:moveTo>
                <a:lnTo>
                  <a:pt x="4" y="23"/>
                </a:lnTo>
                <a:lnTo>
                  <a:pt x="10" y="10"/>
                </a:lnTo>
                <a:lnTo>
                  <a:pt x="10" y="0"/>
                </a:lnTo>
                <a:lnTo>
                  <a:pt x="0" y="10"/>
                </a:lnTo>
                <a:close/>
              </a:path>
            </a:pathLst>
          </a:custGeom>
          <a:solidFill>
            <a:srgbClr val="D2D2D2"/>
          </a:solidFill>
          <a:ln w="12700">
            <a:solidFill>
              <a:srgbClr val="FFFFFF"/>
            </a:solidFill>
            <a:prstDash val="solid"/>
            <a:round/>
            <a:headEnd/>
            <a:tailEnd/>
          </a:ln>
        </p:spPr>
        <p:txBody>
          <a:bodyPr/>
          <a:lstStyle/>
          <a:p>
            <a:endParaRPr lang="en-GB"/>
          </a:p>
        </p:txBody>
      </p:sp>
      <p:sp>
        <p:nvSpPr>
          <p:cNvPr id="1558" name="Freeform 221"/>
          <p:cNvSpPr>
            <a:spLocks/>
          </p:cNvSpPr>
          <p:nvPr/>
        </p:nvSpPr>
        <p:spPr bwMode="auto">
          <a:xfrm>
            <a:off x="6106137" y="1216811"/>
            <a:ext cx="25787" cy="24968"/>
          </a:xfrm>
          <a:custGeom>
            <a:avLst/>
            <a:gdLst/>
            <a:ahLst/>
            <a:cxnLst>
              <a:cxn ang="0">
                <a:pos x="0" y="8"/>
              </a:cxn>
              <a:cxn ang="0">
                <a:pos x="0" y="16"/>
              </a:cxn>
              <a:cxn ang="0">
                <a:pos x="10" y="16"/>
              </a:cxn>
              <a:cxn ang="0">
                <a:pos x="16" y="0"/>
              </a:cxn>
              <a:cxn ang="0">
                <a:pos x="6" y="2"/>
              </a:cxn>
              <a:cxn ang="0">
                <a:pos x="0" y="8"/>
              </a:cxn>
            </a:cxnLst>
            <a:rect l="0" t="0" r="r" b="b"/>
            <a:pathLst>
              <a:path w="16" h="16">
                <a:moveTo>
                  <a:pt x="0" y="8"/>
                </a:moveTo>
                <a:lnTo>
                  <a:pt x="0" y="16"/>
                </a:lnTo>
                <a:lnTo>
                  <a:pt x="10" y="16"/>
                </a:lnTo>
                <a:lnTo>
                  <a:pt x="16" y="0"/>
                </a:lnTo>
                <a:lnTo>
                  <a:pt x="6" y="2"/>
                </a:lnTo>
                <a:lnTo>
                  <a:pt x="0" y="8"/>
                </a:lnTo>
                <a:close/>
              </a:path>
            </a:pathLst>
          </a:custGeom>
          <a:solidFill>
            <a:srgbClr val="D2D2D2"/>
          </a:solidFill>
          <a:ln w="12700">
            <a:noFill/>
            <a:round/>
            <a:headEnd/>
            <a:tailEnd/>
          </a:ln>
        </p:spPr>
        <p:txBody>
          <a:bodyPr/>
          <a:lstStyle/>
          <a:p>
            <a:endParaRPr lang="en-GB"/>
          </a:p>
        </p:txBody>
      </p:sp>
      <p:sp>
        <p:nvSpPr>
          <p:cNvPr id="1559" name="Freeform 222"/>
          <p:cNvSpPr>
            <a:spLocks/>
          </p:cNvSpPr>
          <p:nvPr/>
        </p:nvSpPr>
        <p:spPr bwMode="auto">
          <a:xfrm>
            <a:off x="6106137" y="1216811"/>
            <a:ext cx="25787" cy="24968"/>
          </a:xfrm>
          <a:custGeom>
            <a:avLst/>
            <a:gdLst/>
            <a:ahLst/>
            <a:cxnLst>
              <a:cxn ang="0">
                <a:pos x="0" y="8"/>
              </a:cxn>
              <a:cxn ang="0">
                <a:pos x="0" y="16"/>
              </a:cxn>
              <a:cxn ang="0">
                <a:pos x="10" y="16"/>
              </a:cxn>
              <a:cxn ang="0">
                <a:pos x="16" y="0"/>
              </a:cxn>
              <a:cxn ang="0">
                <a:pos x="6" y="2"/>
              </a:cxn>
              <a:cxn ang="0">
                <a:pos x="0" y="8"/>
              </a:cxn>
            </a:cxnLst>
            <a:rect l="0" t="0" r="r" b="b"/>
            <a:pathLst>
              <a:path w="16" h="16">
                <a:moveTo>
                  <a:pt x="0" y="8"/>
                </a:moveTo>
                <a:lnTo>
                  <a:pt x="0" y="16"/>
                </a:lnTo>
                <a:lnTo>
                  <a:pt x="10" y="16"/>
                </a:lnTo>
                <a:lnTo>
                  <a:pt x="16" y="0"/>
                </a:lnTo>
                <a:lnTo>
                  <a:pt x="6" y="2"/>
                </a:lnTo>
                <a:lnTo>
                  <a:pt x="0" y="8"/>
                </a:lnTo>
                <a:close/>
              </a:path>
            </a:pathLst>
          </a:custGeom>
          <a:solidFill>
            <a:srgbClr val="D2D2D2"/>
          </a:solidFill>
          <a:ln w="12700">
            <a:solidFill>
              <a:srgbClr val="FFFFFF"/>
            </a:solidFill>
            <a:prstDash val="solid"/>
            <a:round/>
            <a:headEnd/>
            <a:tailEnd/>
          </a:ln>
        </p:spPr>
        <p:txBody>
          <a:bodyPr/>
          <a:lstStyle/>
          <a:p>
            <a:endParaRPr lang="en-GB"/>
          </a:p>
        </p:txBody>
      </p:sp>
      <p:sp>
        <p:nvSpPr>
          <p:cNvPr id="1560" name="Freeform 223"/>
          <p:cNvSpPr>
            <a:spLocks/>
          </p:cNvSpPr>
          <p:nvPr/>
        </p:nvSpPr>
        <p:spPr bwMode="auto">
          <a:xfrm>
            <a:off x="6096928" y="1334516"/>
            <a:ext cx="9209" cy="12483"/>
          </a:xfrm>
          <a:custGeom>
            <a:avLst/>
            <a:gdLst/>
            <a:ahLst/>
            <a:cxnLst>
              <a:cxn ang="0">
                <a:pos x="0" y="0"/>
              </a:cxn>
              <a:cxn ang="0">
                <a:pos x="6" y="0"/>
              </a:cxn>
              <a:cxn ang="0">
                <a:pos x="6" y="8"/>
              </a:cxn>
              <a:cxn ang="0">
                <a:pos x="0" y="6"/>
              </a:cxn>
              <a:cxn ang="0">
                <a:pos x="0" y="0"/>
              </a:cxn>
            </a:cxnLst>
            <a:rect l="0" t="0" r="r" b="b"/>
            <a:pathLst>
              <a:path w="6" h="8">
                <a:moveTo>
                  <a:pt x="0" y="0"/>
                </a:moveTo>
                <a:lnTo>
                  <a:pt x="6" y="0"/>
                </a:lnTo>
                <a:lnTo>
                  <a:pt x="6" y="8"/>
                </a:lnTo>
                <a:lnTo>
                  <a:pt x="0" y="6"/>
                </a:lnTo>
                <a:lnTo>
                  <a:pt x="0" y="0"/>
                </a:lnTo>
                <a:close/>
              </a:path>
            </a:pathLst>
          </a:custGeom>
          <a:solidFill>
            <a:srgbClr val="D2D2D2"/>
          </a:solidFill>
          <a:ln w="12700">
            <a:noFill/>
            <a:round/>
            <a:headEnd/>
            <a:tailEnd/>
          </a:ln>
        </p:spPr>
        <p:txBody>
          <a:bodyPr/>
          <a:lstStyle/>
          <a:p>
            <a:endParaRPr lang="en-GB"/>
          </a:p>
        </p:txBody>
      </p:sp>
      <p:sp>
        <p:nvSpPr>
          <p:cNvPr id="1561" name="Freeform 224"/>
          <p:cNvSpPr>
            <a:spLocks/>
          </p:cNvSpPr>
          <p:nvPr/>
        </p:nvSpPr>
        <p:spPr bwMode="auto">
          <a:xfrm>
            <a:off x="6096928" y="1334516"/>
            <a:ext cx="9209" cy="12483"/>
          </a:xfrm>
          <a:custGeom>
            <a:avLst/>
            <a:gdLst/>
            <a:ahLst/>
            <a:cxnLst>
              <a:cxn ang="0">
                <a:pos x="0" y="0"/>
              </a:cxn>
              <a:cxn ang="0">
                <a:pos x="6" y="0"/>
              </a:cxn>
              <a:cxn ang="0">
                <a:pos x="6" y="8"/>
              </a:cxn>
              <a:cxn ang="0">
                <a:pos x="0" y="6"/>
              </a:cxn>
              <a:cxn ang="0">
                <a:pos x="0" y="0"/>
              </a:cxn>
            </a:cxnLst>
            <a:rect l="0" t="0" r="r" b="b"/>
            <a:pathLst>
              <a:path w="6" h="8">
                <a:moveTo>
                  <a:pt x="0" y="0"/>
                </a:moveTo>
                <a:lnTo>
                  <a:pt x="6" y="0"/>
                </a:lnTo>
                <a:lnTo>
                  <a:pt x="6" y="8"/>
                </a:lnTo>
                <a:lnTo>
                  <a:pt x="0" y="6"/>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62" name="Freeform 225"/>
          <p:cNvSpPr>
            <a:spLocks/>
          </p:cNvSpPr>
          <p:nvPr/>
        </p:nvSpPr>
        <p:spPr bwMode="auto">
          <a:xfrm>
            <a:off x="6082192" y="1252479"/>
            <a:ext cx="58943" cy="64203"/>
          </a:xfrm>
          <a:custGeom>
            <a:avLst/>
            <a:gdLst/>
            <a:ahLst/>
            <a:cxnLst>
              <a:cxn ang="0">
                <a:pos x="4" y="8"/>
              </a:cxn>
              <a:cxn ang="0">
                <a:pos x="0" y="19"/>
              </a:cxn>
              <a:cxn ang="0">
                <a:pos x="15" y="35"/>
              </a:cxn>
              <a:cxn ang="0">
                <a:pos x="25" y="41"/>
              </a:cxn>
              <a:cxn ang="0">
                <a:pos x="23" y="23"/>
              </a:cxn>
              <a:cxn ang="0">
                <a:pos x="36" y="14"/>
              </a:cxn>
              <a:cxn ang="0">
                <a:pos x="32" y="0"/>
              </a:cxn>
              <a:cxn ang="0">
                <a:pos x="21" y="0"/>
              </a:cxn>
              <a:cxn ang="0">
                <a:pos x="21" y="6"/>
              </a:cxn>
              <a:cxn ang="0">
                <a:pos x="4" y="8"/>
              </a:cxn>
            </a:cxnLst>
            <a:rect l="0" t="0" r="r" b="b"/>
            <a:pathLst>
              <a:path w="36" h="41">
                <a:moveTo>
                  <a:pt x="4" y="8"/>
                </a:moveTo>
                <a:lnTo>
                  <a:pt x="0" y="19"/>
                </a:lnTo>
                <a:lnTo>
                  <a:pt x="15" y="35"/>
                </a:lnTo>
                <a:lnTo>
                  <a:pt x="25" y="41"/>
                </a:lnTo>
                <a:lnTo>
                  <a:pt x="23" y="23"/>
                </a:lnTo>
                <a:lnTo>
                  <a:pt x="36" y="14"/>
                </a:lnTo>
                <a:lnTo>
                  <a:pt x="32" y="0"/>
                </a:lnTo>
                <a:lnTo>
                  <a:pt x="21" y="0"/>
                </a:lnTo>
                <a:lnTo>
                  <a:pt x="21" y="6"/>
                </a:lnTo>
                <a:lnTo>
                  <a:pt x="4" y="8"/>
                </a:lnTo>
                <a:close/>
              </a:path>
            </a:pathLst>
          </a:custGeom>
          <a:solidFill>
            <a:srgbClr val="D2D2D2"/>
          </a:solidFill>
          <a:ln w="12700">
            <a:noFill/>
            <a:round/>
            <a:headEnd/>
            <a:tailEnd/>
          </a:ln>
        </p:spPr>
        <p:txBody>
          <a:bodyPr/>
          <a:lstStyle/>
          <a:p>
            <a:endParaRPr lang="en-GB"/>
          </a:p>
        </p:txBody>
      </p:sp>
      <p:sp>
        <p:nvSpPr>
          <p:cNvPr id="1563" name="Freeform 226"/>
          <p:cNvSpPr>
            <a:spLocks/>
          </p:cNvSpPr>
          <p:nvPr/>
        </p:nvSpPr>
        <p:spPr bwMode="auto">
          <a:xfrm>
            <a:off x="6082192" y="1252479"/>
            <a:ext cx="58943" cy="64203"/>
          </a:xfrm>
          <a:custGeom>
            <a:avLst/>
            <a:gdLst/>
            <a:ahLst/>
            <a:cxnLst>
              <a:cxn ang="0">
                <a:pos x="4" y="8"/>
              </a:cxn>
              <a:cxn ang="0">
                <a:pos x="0" y="19"/>
              </a:cxn>
              <a:cxn ang="0">
                <a:pos x="15" y="35"/>
              </a:cxn>
              <a:cxn ang="0">
                <a:pos x="25" y="41"/>
              </a:cxn>
              <a:cxn ang="0">
                <a:pos x="23" y="23"/>
              </a:cxn>
              <a:cxn ang="0">
                <a:pos x="36" y="14"/>
              </a:cxn>
              <a:cxn ang="0">
                <a:pos x="32" y="0"/>
              </a:cxn>
              <a:cxn ang="0">
                <a:pos x="21" y="0"/>
              </a:cxn>
              <a:cxn ang="0">
                <a:pos x="21" y="6"/>
              </a:cxn>
              <a:cxn ang="0">
                <a:pos x="4" y="8"/>
              </a:cxn>
            </a:cxnLst>
            <a:rect l="0" t="0" r="r" b="b"/>
            <a:pathLst>
              <a:path w="36" h="41">
                <a:moveTo>
                  <a:pt x="4" y="8"/>
                </a:moveTo>
                <a:lnTo>
                  <a:pt x="0" y="19"/>
                </a:lnTo>
                <a:lnTo>
                  <a:pt x="15" y="35"/>
                </a:lnTo>
                <a:lnTo>
                  <a:pt x="25" y="41"/>
                </a:lnTo>
                <a:lnTo>
                  <a:pt x="23" y="23"/>
                </a:lnTo>
                <a:lnTo>
                  <a:pt x="36" y="14"/>
                </a:lnTo>
                <a:lnTo>
                  <a:pt x="32" y="0"/>
                </a:lnTo>
                <a:lnTo>
                  <a:pt x="21" y="0"/>
                </a:lnTo>
                <a:lnTo>
                  <a:pt x="21" y="6"/>
                </a:lnTo>
                <a:lnTo>
                  <a:pt x="4" y="8"/>
                </a:lnTo>
                <a:close/>
              </a:path>
            </a:pathLst>
          </a:custGeom>
          <a:solidFill>
            <a:srgbClr val="D2D2D2"/>
          </a:solidFill>
          <a:ln w="12700">
            <a:solidFill>
              <a:srgbClr val="FFFFFF"/>
            </a:solidFill>
            <a:prstDash val="solid"/>
            <a:round/>
            <a:headEnd/>
            <a:tailEnd/>
          </a:ln>
        </p:spPr>
        <p:txBody>
          <a:bodyPr/>
          <a:lstStyle/>
          <a:p>
            <a:endParaRPr lang="en-GB"/>
          </a:p>
        </p:txBody>
      </p:sp>
      <p:sp>
        <p:nvSpPr>
          <p:cNvPr id="1564" name="Freeform 227"/>
          <p:cNvSpPr>
            <a:spLocks/>
          </p:cNvSpPr>
          <p:nvPr/>
        </p:nvSpPr>
        <p:spPr bwMode="auto">
          <a:xfrm>
            <a:off x="5881418" y="1427254"/>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12700">
            <a:noFill/>
            <a:round/>
            <a:headEnd/>
            <a:tailEnd/>
          </a:ln>
        </p:spPr>
        <p:txBody>
          <a:bodyPr/>
          <a:lstStyle/>
          <a:p>
            <a:endParaRPr lang="en-GB"/>
          </a:p>
        </p:txBody>
      </p:sp>
      <p:sp>
        <p:nvSpPr>
          <p:cNvPr id="1565" name="Freeform 228"/>
          <p:cNvSpPr>
            <a:spLocks/>
          </p:cNvSpPr>
          <p:nvPr/>
        </p:nvSpPr>
        <p:spPr bwMode="auto">
          <a:xfrm>
            <a:off x="5881418" y="1427254"/>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66" name="Freeform 229"/>
          <p:cNvSpPr>
            <a:spLocks/>
          </p:cNvSpPr>
          <p:nvPr/>
        </p:nvSpPr>
        <p:spPr bwMode="auto">
          <a:xfrm>
            <a:off x="5914573" y="1432603"/>
            <a:ext cx="16578" cy="12484"/>
          </a:xfrm>
          <a:custGeom>
            <a:avLst/>
            <a:gdLst/>
            <a:ahLst/>
            <a:cxnLst>
              <a:cxn ang="0">
                <a:pos x="0" y="0"/>
              </a:cxn>
              <a:cxn ang="0">
                <a:pos x="0" y="8"/>
              </a:cxn>
              <a:cxn ang="0">
                <a:pos x="10" y="6"/>
              </a:cxn>
              <a:cxn ang="0">
                <a:pos x="6" y="0"/>
              </a:cxn>
              <a:cxn ang="0">
                <a:pos x="0" y="0"/>
              </a:cxn>
            </a:cxnLst>
            <a:rect l="0" t="0" r="r" b="b"/>
            <a:pathLst>
              <a:path w="10" h="8">
                <a:moveTo>
                  <a:pt x="0" y="0"/>
                </a:moveTo>
                <a:lnTo>
                  <a:pt x="0" y="8"/>
                </a:lnTo>
                <a:lnTo>
                  <a:pt x="10" y="6"/>
                </a:lnTo>
                <a:lnTo>
                  <a:pt x="6" y="0"/>
                </a:lnTo>
                <a:lnTo>
                  <a:pt x="0" y="0"/>
                </a:lnTo>
                <a:close/>
              </a:path>
            </a:pathLst>
          </a:custGeom>
          <a:solidFill>
            <a:srgbClr val="D2D2D2"/>
          </a:solidFill>
          <a:ln w="12700">
            <a:noFill/>
            <a:round/>
            <a:headEnd/>
            <a:tailEnd/>
          </a:ln>
        </p:spPr>
        <p:txBody>
          <a:bodyPr/>
          <a:lstStyle/>
          <a:p>
            <a:endParaRPr lang="en-GB"/>
          </a:p>
        </p:txBody>
      </p:sp>
      <p:sp>
        <p:nvSpPr>
          <p:cNvPr id="1567" name="Freeform 230"/>
          <p:cNvSpPr>
            <a:spLocks/>
          </p:cNvSpPr>
          <p:nvPr/>
        </p:nvSpPr>
        <p:spPr bwMode="auto">
          <a:xfrm>
            <a:off x="5914573" y="1432603"/>
            <a:ext cx="16578" cy="12484"/>
          </a:xfrm>
          <a:custGeom>
            <a:avLst/>
            <a:gdLst/>
            <a:ahLst/>
            <a:cxnLst>
              <a:cxn ang="0">
                <a:pos x="0" y="0"/>
              </a:cxn>
              <a:cxn ang="0">
                <a:pos x="0" y="8"/>
              </a:cxn>
              <a:cxn ang="0">
                <a:pos x="10" y="6"/>
              </a:cxn>
              <a:cxn ang="0">
                <a:pos x="6" y="0"/>
              </a:cxn>
              <a:cxn ang="0">
                <a:pos x="0" y="0"/>
              </a:cxn>
            </a:cxnLst>
            <a:rect l="0" t="0" r="r" b="b"/>
            <a:pathLst>
              <a:path w="10" h="8">
                <a:moveTo>
                  <a:pt x="0" y="0"/>
                </a:moveTo>
                <a:lnTo>
                  <a:pt x="0" y="8"/>
                </a:lnTo>
                <a:lnTo>
                  <a:pt x="10" y="6"/>
                </a:lnTo>
                <a:lnTo>
                  <a:pt x="6"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68" name="Freeform 231"/>
          <p:cNvSpPr>
            <a:spLocks/>
          </p:cNvSpPr>
          <p:nvPr/>
        </p:nvSpPr>
        <p:spPr bwMode="auto">
          <a:xfrm>
            <a:off x="5896153" y="1405853"/>
            <a:ext cx="12894" cy="16050"/>
          </a:xfrm>
          <a:custGeom>
            <a:avLst/>
            <a:gdLst/>
            <a:ahLst/>
            <a:cxnLst>
              <a:cxn ang="0">
                <a:pos x="0" y="0"/>
              </a:cxn>
              <a:cxn ang="0">
                <a:pos x="2" y="10"/>
              </a:cxn>
              <a:cxn ang="0">
                <a:pos x="7" y="10"/>
              </a:cxn>
              <a:cxn ang="0">
                <a:pos x="5" y="0"/>
              </a:cxn>
              <a:cxn ang="0">
                <a:pos x="0" y="0"/>
              </a:cxn>
            </a:cxnLst>
            <a:rect l="0" t="0" r="r" b="b"/>
            <a:pathLst>
              <a:path w="7" h="10">
                <a:moveTo>
                  <a:pt x="0" y="0"/>
                </a:moveTo>
                <a:lnTo>
                  <a:pt x="2" y="10"/>
                </a:lnTo>
                <a:lnTo>
                  <a:pt x="7" y="10"/>
                </a:lnTo>
                <a:lnTo>
                  <a:pt x="5" y="0"/>
                </a:lnTo>
                <a:lnTo>
                  <a:pt x="0" y="0"/>
                </a:lnTo>
                <a:close/>
              </a:path>
            </a:pathLst>
          </a:custGeom>
          <a:solidFill>
            <a:srgbClr val="D2D2D2"/>
          </a:solidFill>
          <a:ln w="12700">
            <a:noFill/>
            <a:round/>
            <a:headEnd/>
            <a:tailEnd/>
          </a:ln>
        </p:spPr>
        <p:txBody>
          <a:bodyPr/>
          <a:lstStyle/>
          <a:p>
            <a:endParaRPr lang="en-GB"/>
          </a:p>
        </p:txBody>
      </p:sp>
      <p:sp>
        <p:nvSpPr>
          <p:cNvPr id="1569" name="Freeform 232"/>
          <p:cNvSpPr>
            <a:spLocks/>
          </p:cNvSpPr>
          <p:nvPr/>
        </p:nvSpPr>
        <p:spPr bwMode="auto">
          <a:xfrm>
            <a:off x="5896153" y="1405853"/>
            <a:ext cx="12894" cy="16050"/>
          </a:xfrm>
          <a:custGeom>
            <a:avLst/>
            <a:gdLst/>
            <a:ahLst/>
            <a:cxnLst>
              <a:cxn ang="0">
                <a:pos x="0" y="0"/>
              </a:cxn>
              <a:cxn ang="0">
                <a:pos x="2" y="10"/>
              </a:cxn>
              <a:cxn ang="0">
                <a:pos x="7" y="10"/>
              </a:cxn>
              <a:cxn ang="0">
                <a:pos x="5" y="0"/>
              </a:cxn>
              <a:cxn ang="0">
                <a:pos x="0" y="0"/>
              </a:cxn>
            </a:cxnLst>
            <a:rect l="0" t="0" r="r" b="b"/>
            <a:pathLst>
              <a:path w="7" h="10">
                <a:moveTo>
                  <a:pt x="0" y="0"/>
                </a:moveTo>
                <a:lnTo>
                  <a:pt x="2" y="10"/>
                </a:lnTo>
                <a:lnTo>
                  <a:pt x="7" y="10"/>
                </a:lnTo>
                <a:lnTo>
                  <a:pt x="5"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570" name="Freeform 233"/>
          <p:cNvSpPr>
            <a:spLocks/>
          </p:cNvSpPr>
          <p:nvPr/>
        </p:nvSpPr>
        <p:spPr bwMode="auto">
          <a:xfrm>
            <a:off x="5840895" y="1436170"/>
            <a:ext cx="53417" cy="55286"/>
          </a:xfrm>
          <a:custGeom>
            <a:avLst/>
            <a:gdLst/>
            <a:ahLst/>
            <a:cxnLst>
              <a:cxn ang="0">
                <a:pos x="12" y="27"/>
              </a:cxn>
              <a:cxn ang="0">
                <a:pos x="19" y="33"/>
              </a:cxn>
              <a:cxn ang="0">
                <a:pos x="33" y="35"/>
              </a:cxn>
              <a:cxn ang="0">
                <a:pos x="27" y="25"/>
              </a:cxn>
              <a:cxn ang="0">
                <a:pos x="19" y="2"/>
              </a:cxn>
              <a:cxn ang="0">
                <a:pos x="4" y="0"/>
              </a:cxn>
              <a:cxn ang="0">
                <a:pos x="0" y="18"/>
              </a:cxn>
              <a:cxn ang="0">
                <a:pos x="12" y="27"/>
              </a:cxn>
            </a:cxnLst>
            <a:rect l="0" t="0" r="r" b="b"/>
            <a:pathLst>
              <a:path w="33" h="35">
                <a:moveTo>
                  <a:pt x="12" y="27"/>
                </a:moveTo>
                <a:lnTo>
                  <a:pt x="19" y="33"/>
                </a:lnTo>
                <a:lnTo>
                  <a:pt x="33" y="35"/>
                </a:lnTo>
                <a:lnTo>
                  <a:pt x="27" y="25"/>
                </a:lnTo>
                <a:lnTo>
                  <a:pt x="19" y="2"/>
                </a:lnTo>
                <a:lnTo>
                  <a:pt x="4" y="0"/>
                </a:lnTo>
                <a:lnTo>
                  <a:pt x="0" y="18"/>
                </a:lnTo>
                <a:lnTo>
                  <a:pt x="12" y="27"/>
                </a:lnTo>
                <a:close/>
              </a:path>
            </a:pathLst>
          </a:custGeom>
          <a:solidFill>
            <a:srgbClr val="D2D2D2"/>
          </a:solidFill>
          <a:ln w="12700">
            <a:noFill/>
            <a:round/>
            <a:headEnd/>
            <a:tailEnd/>
          </a:ln>
        </p:spPr>
        <p:txBody>
          <a:bodyPr/>
          <a:lstStyle/>
          <a:p>
            <a:endParaRPr lang="en-GB"/>
          </a:p>
        </p:txBody>
      </p:sp>
      <p:sp>
        <p:nvSpPr>
          <p:cNvPr id="1571" name="Freeform 234"/>
          <p:cNvSpPr>
            <a:spLocks/>
          </p:cNvSpPr>
          <p:nvPr/>
        </p:nvSpPr>
        <p:spPr bwMode="auto">
          <a:xfrm>
            <a:off x="5840895" y="1436170"/>
            <a:ext cx="53417" cy="55286"/>
          </a:xfrm>
          <a:custGeom>
            <a:avLst/>
            <a:gdLst/>
            <a:ahLst/>
            <a:cxnLst>
              <a:cxn ang="0">
                <a:pos x="12" y="27"/>
              </a:cxn>
              <a:cxn ang="0">
                <a:pos x="19" y="33"/>
              </a:cxn>
              <a:cxn ang="0">
                <a:pos x="33" y="35"/>
              </a:cxn>
              <a:cxn ang="0">
                <a:pos x="27" y="25"/>
              </a:cxn>
              <a:cxn ang="0">
                <a:pos x="19" y="2"/>
              </a:cxn>
              <a:cxn ang="0">
                <a:pos x="4" y="0"/>
              </a:cxn>
              <a:cxn ang="0">
                <a:pos x="0" y="18"/>
              </a:cxn>
              <a:cxn ang="0">
                <a:pos x="12" y="27"/>
              </a:cxn>
            </a:cxnLst>
            <a:rect l="0" t="0" r="r" b="b"/>
            <a:pathLst>
              <a:path w="33" h="35">
                <a:moveTo>
                  <a:pt x="12" y="27"/>
                </a:moveTo>
                <a:lnTo>
                  <a:pt x="19" y="33"/>
                </a:lnTo>
                <a:lnTo>
                  <a:pt x="33" y="35"/>
                </a:lnTo>
                <a:lnTo>
                  <a:pt x="27" y="25"/>
                </a:lnTo>
                <a:lnTo>
                  <a:pt x="19" y="2"/>
                </a:lnTo>
                <a:lnTo>
                  <a:pt x="4" y="0"/>
                </a:lnTo>
                <a:lnTo>
                  <a:pt x="0" y="18"/>
                </a:lnTo>
                <a:lnTo>
                  <a:pt x="12" y="27"/>
                </a:lnTo>
                <a:close/>
              </a:path>
            </a:pathLst>
          </a:custGeom>
          <a:solidFill>
            <a:srgbClr val="D2D2D2"/>
          </a:solidFill>
          <a:ln w="12700">
            <a:solidFill>
              <a:srgbClr val="FFFFFF"/>
            </a:solidFill>
            <a:prstDash val="solid"/>
            <a:round/>
            <a:headEnd/>
            <a:tailEnd/>
          </a:ln>
        </p:spPr>
        <p:txBody>
          <a:bodyPr/>
          <a:lstStyle/>
          <a:p>
            <a:endParaRPr lang="en-GB"/>
          </a:p>
        </p:txBody>
      </p:sp>
      <p:sp>
        <p:nvSpPr>
          <p:cNvPr id="1572" name="Freeform 235"/>
          <p:cNvSpPr>
            <a:spLocks/>
          </p:cNvSpPr>
          <p:nvPr/>
        </p:nvSpPr>
        <p:spPr bwMode="auto">
          <a:xfrm>
            <a:off x="5864841" y="1500373"/>
            <a:ext cx="12893" cy="17834"/>
          </a:xfrm>
          <a:custGeom>
            <a:avLst/>
            <a:gdLst/>
            <a:ahLst/>
            <a:cxnLst>
              <a:cxn ang="0">
                <a:pos x="0" y="5"/>
              </a:cxn>
              <a:cxn ang="0">
                <a:pos x="8" y="11"/>
              </a:cxn>
              <a:cxn ang="0">
                <a:pos x="4" y="0"/>
              </a:cxn>
              <a:cxn ang="0">
                <a:pos x="0" y="5"/>
              </a:cxn>
            </a:cxnLst>
            <a:rect l="0" t="0" r="r" b="b"/>
            <a:pathLst>
              <a:path w="8" h="11">
                <a:moveTo>
                  <a:pt x="0" y="5"/>
                </a:moveTo>
                <a:lnTo>
                  <a:pt x="8" y="11"/>
                </a:lnTo>
                <a:lnTo>
                  <a:pt x="4" y="0"/>
                </a:lnTo>
                <a:lnTo>
                  <a:pt x="0" y="5"/>
                </a:lnTo>
                <a:close/>
              </a:path>
            </a:pathLst>
          </a:custGeom>
          <a:solidFill>
            <a:srgbClr val="D2D2D2"/>
          </a:solidFill>
          <a:ln w="12700">
            <a:noFill/>
            <a:round/>
            <a:headEnd/>
            <a:tailEnd/>
          </a:ln>
        </p:spPr>
        <p:txBody>
          <a:bodyPr/>
          <a:lstStyle/>
          <a:p>
            <a:endParaRPr lang="en-GB"/>
          </a:p>
        </p:txBody>
      </p:sp>
      <p:sp>
        <p:nvSpPr>
          <p:cNvPr id="1573" name="Freeform 236"/>
          <p:cNvSpPr>
            <a:spLocks/>
          </p:cNvSpPr>
          <p:nvPr/>
        </p:nvSpPr>
        <p:spPr bwMode="auto">
          <a:xfrm>
            <a:off x="5864841" y="1500373"/>
            <a:ext cx="12893" cy="17834"/>
          </a:xfrm>
          <a:custGeom>
            <a:avLst/>
            <a:gdLst/>
            <a:ahLst/>
            <a:cxnLst>
              <a:cxn ang="0">
                <a:pos x="0" y="5"/>
              </a:cxn>
              <a:cxn ang="0">
                <a:pos x="8" y="11"/>
              </a:cxn>
              <a:cxn ang="0">
                <a:pos x="4" y="0"/>
              </a:cxn>
              <a:cxn ang="0">
                <a:pos x="0" y="5"/>
              </a:cxn>
            </a:cxnLst>
            <a:rect l="0" t="0" r="r" b="b"/>
            <a:pathLst>
              <a:path w="8" h="11">
                <a:moveTo>
                  <a:pt x="0" y="5"/>
                </a:moveTo>
                <a:lnTo>
                  <a:pt x="8" y="11"/>
                </a:lnTo>
                <a:lnTo>
                  <a:pt x="4" y="0"/>
                </a:lnTo>
                <a:lnTo>
                  <a:pt x="0" y="5"/>
                </a:lnTo>
                <a:close/>
              </a:path>
            </a:pathLst>
          </a:custGeom>
          <a:solidFill>
            <a:srgbClr val="D2D2D2"/>
          </a:solidFill>
          <a:ln w="12700">
            <a:solidFill>
              <a:srgbClr val="FFFFFF"/>
            </a:solidFill>
            <a:prstDash val="solid"/>
            <a:round/>
            <a:headEnd/>
            <a:tailEnd/>
          </a:ln>
        </p:spPr>
        <p:txBody>
          <a:bodyPr/>
          <a:lstStyle/>
          <a:p>
            <a:endParaRPr lang="en-GB"/>
          </a:p>
        </p:txBody>
      </p:sp>
      <p:sp>
        <p:nvSpPr>
          <p:cNvPr id="1574" name="Freeform 237"/>
          <p:cNvSpPr>
            <a:spLocks/>
          </p:cNvSpPr>
          <p:nvPr/>
        </p:nvSpPr>
        <p:spPr bwMode="auto">
          <a:xfrm>
            <a:off x="5826159" y="1480756"/>
            <a:ext cx="14736" cy="24968"/>
          </a:xfrm>
          <a:custGeom>
            <a:avLst/>
            <a:gdLst/>
            <a:ahLst/>
            <a:cxnLst>
              <a:cxn ang="0">
                <a:pos x="0" y="0"/>
              </a:cxn>
              <a:cxn ang="0">
                <a:pos x="7" y="2"/>
              </a:cxn>
              <a:cxn ang="0">
                <a:pos x="9" y="15"/>
              </a:cxn>
              <a:cxn ang="0">
                <a:pos x="5" y="8"/>
              </a:cxn>
              <a:cxn ang="0">
                <a:pos x="0" y="0"/>
              </a:cxn>
            </a:cxnLst>
            <a:rect l="0" t="0" r="r" b="b"/>
            <a:pathLst>
              <a:path w="9" h="15">
                <a:moveTo>
                  <a:pt x="0" y="0"/>
                </a:moveTo>
                <a:lnTo>
                  <a:pt x="7" y="2"/>
                </a:lnTo>
                <a:lnTo>
                  <a:pt x="9" y="15"/>
                </a:lnTo>
                <a:lnTo>
                  <a:pt x="5" y="8"/>
                </a:lnTo>
                <a:lnTo>
                  <a:pt x="0" y="0"/>
                </a:lnTo>
                <a:close/>
              </a:path>
            </a:pathLst>
          </a:custGeom>
          <a:solidFill>
            <a:srgbClr val="D2D2D2"/>
          </a:solidFill>
          <a:ln w="12700">
            <a:noFill/>
            <a:round/>
            <a:headEnd/>
            <a:tailEnd/>
          </a:ln>
        </p:spPr>
        <p:txBody>
          <a:bodyPr/>
          <a:lstStyle/>
          <a:p>
            <a:endParaRPr lang="en-GB"/>
          </a:p>
        </p:txBody>
      </p:sp>
      <p:sp>
        <p:nvSpPr>
          <p:cNvPr id="1575" name="Freeform 238"/>
          <p:cNvSpPr>
            <a:spLocks/>
          </p:cNvSpPr>
          <p:nvPr/>
        </p:nvSpPr>
        <p:spPr bwMode="auto">
          <a:xfrm>
            <a:off x="5826159" y="1480756"/>
            <a:ext cx="14736" cy="24968"/>
          </a:xfrm>
          <a:custGeom>
            <a:avLst/>
            <a:gdLst/>
            <a:ahLst/>
            <a:cxnLst>
              <a:cxn ang="0">
                <a:pos x="0" y="0"/>
              </a:cxn>
              <a:cxn ang="0">
                <a:pos x="7" y="2"/>
              </a:cxn>
              <a:cxn ang="0">
                <a:pos x="9" y="15"/>
              </a:cxn>
              <a:cxn ang="0">
                <a:pos x="5" y="8"/>
              </a:cxn>
              <a:cxn ang="0">
                <a:pos x="0" y="0"/>
              </a:cxn>
            </a:cxnLst>
            <a:rect l="0" t="0" r="r" b="b"/>
            <a:pathLst>
              <a:path w="9" h="15">
                <a:moveTo>
                  <a:pt x="0" y="0"/>
                </a:moveTo>
                <a:lnTo>
                  <a:pt x="7" y="2"/>
                </a:lnTo>
                <a:lnTo>
                  <a:pt x="9" y="15"/>
                </a:lnTo>
                <a:lnTo>
                  <a:pt x="5" y="8"/>
                </a:lnTo>
                <a:lnTo>
                  <a:pt x="0" y="0"/>
                </a:lnTo>
              </a:path>
            </a:pathLst>
          </a:custGeom>
          <a:solidFill>
            <a:srgbClr val="D2D2D2"/>
          </a:solidFill>
          <a:ln w="12700">
            <a:solidFill>
              <a:srgbClr val="FFFFFF"/>
            </a:solidFill>
            <a:prstDash val="solid"/>
            <a:round/>
            <a:headEnd/>
            <a:tailEnd/>
          </a:ln>
        </p:spPr>
        <p:txBody>
          <a:bodyPr/>
          <a:lstStyle/>
          <a:p>
            <a:endParaRPr lang="en-GB"/>
          </a:p>
        </p:txBody>
      </p:sp>
      <p:sp>
        <p:nvSpPr>
          <p:cNvPr id="1576" name="Freeform 239"/>
          <p:cNvSpPr>
            <a:spLocks/>
          </p:cNvSpPr>
          <p:nvPr/>
        </p:nvSpPr>
        <p:spPr bwMode="auto">
          <a:xfrm>
            <a:off x="5402508" y="1585977"/>
            <a:ext cx="77362" cy="140890"/>
          </a:xfrm>
          <a:custGeom>
            <a:avLst/>
            <a:gdLst/>
            <a:ahLst/>
            <a:cxnLst>
              <a:cxn ang="0">
                <a:pos x="6" y="12"/>
              </a:cxn>
              <a:cxn ang="0">
                <a:pos x="0" y="23"/>
              </a:cxn>
              <a:cxn ang="0">
                <a:pos x="10" y="41"/>
              </a:cxn>
              <a:cxn ang="0">
                <a:pos x="12" y="54"/>
              </a:cxn>
              <a:cxn ang="0">
                <a:pos x="27" y="64"/>
              </a:cxn>
              <a:cxn ang="0">
                <a:pos x="23" y="79"/>
              </a:cxn>
              <a:cxn ang="0">
                <a:pos x="25" y="89"/>
              </a:cxn>
              <a:cxn ang="0">
                <a:pos x="35" y="83"/>
              </a:cxn>
              <a:cxn ang="0">
                <a:pos x="48" y="66"/>
              </a:cxn>
              <a:cxn ang="0">
                <a:pos x="33" y="46"/>
              </a:cxn>
              <a:cxn ang="0">
                <a:pos x="37" y="31"/>
              </a:cxn>
              <a:cxn ang="0">
                <a:pos x="41" y="14"/>
              </a:cxn>
              <a:cxn ang="0">
                <a:pos x="31" y="0"/>
              </a:cxn>
              <a:cxn ang="0">
                <a:pos x="25" y="12"/>
              </a:cxn>
              <a:cxn ang="0">
                <a:pos x="6" y="12"/>
              </a:cxn>
            </a:cxnLst>
            <a:rect l="0" t="0" r="r" b="b"/>
            <a:pathLst>
              <a:path w="48" h="89">
                <a:moveTo>
                  <a:pt x="6" y="12"/>
                </a:moveTo>
                <a:lnTo>
                  <a:pt x="0" y="23"/>
                </a:lnTo>
                <a:lnTo>
                  <a:pt x="10" y="41"/>
                </a:lnTo>
                <a:lnTo>
                  <a:pt x="12" y="54"/>
                </a:lnTo>
                <a:lnTo>
                  <a:pt x="27" y="64"/>
                </a:lnTo>
                <a:lnTo>
                  <a:pt x="23" y="79"/>
                </a:lnTo>
                <a:lnTo>
                  <a:pt x="25" y="89"/>
                </a:lnTo>
                <a:lnTo>
                  <a:pt x="35" y="83"/>
                </a:lnTo>
                <a:lnTo>
                  <a:pt x="48" y="66"/>
                </a:lnTo>
                <a:lnTo>
                  <a:pt x="33" y="46"/>
                </a:lnTo>
                <a:lnTo>
                  <a:pt x="37" y="31"/>
                </a:lnTo>
                <a:lnTo>
                  <a:pt x="41" y="14"/>
                </a:lnTo>
                <a:lnTo>
                  <a:pt x="31" y="0"/>
                </a:lnTo>
                <a:lnTo>
                  <a:pt x="25" y="12"/>
                </a:lnTo>
                <a:lnTo>
                  <a:pt x="6" y="12"/>
                </a:lnTo>
                <a:close/>
              </a:path>
            </a:pathLst>
          </a:custGeom>
          <a:solidFill>
            <a:srgbClr val="D2D2D2"/>
          </a:solidFill>
          <a:ln w="12700">
            <a:noFill/>
            <a:round/>
            <a:headEnd/>
            <a:tailEnd/>
          </a:ln>
        </p:spPr>
        <p:txBody>
          <a:bodyPr/>
          <a:lstStyle/>
          <a:p>
            <a:endParaRPr lang="en-GB"/>
          </a:p>
        </p:txBody>
      </p:sp>
      <p:sp>
        <p:nvSpPr>
          <p:cNvPr id="1577" name="Freeform 240"/>
          <p:cNvSpPr>
            <a:spLocks/>
          </p:cNvSpPr>
          <p:nvPr/>
        </p:nvSpPr>
        <p:spPr bwMode="auto">
          <a:xfrm>
            <a:off x="5402508" y="1585977"/>
            <a:ext cx="77362" cy="140890"/>
          </a:xfrm>
          <a:custGeom>
            <a:avLst/>
            <a:gdLst/>
            <a:ahLst/>
            <a:cxnLst>
              <a:cxn ang="0">
                <a:pos x="6" y="12"/>
              </a:cxn>
              <a:cxn ang="0">
                <a:pos x="0" y="23"/>
              </a:cxn>
              <a:cxn ang="0">
                <a:pos x="10" y="41"/>
              </a:cxn>
              <a:cxn ang="0">
                <a:pos x="12" y="54"/>
              </a:cxn>
              <a:cxn ang="0">
                <a:pos x="27" y="64"/>
              </a:cxn>
              <a:cxn ang="0">
                <a:pos x="23" y="79"/>
              </a:cxn>
              <a:cxn ang="0">
                <a:pos x="25" y="89"/>
              </a:cxn>
              <a:cxn ang="0">
                <a:pos x="35" y="83"/>
              </a:cxn>
              <a:cxn ang="0">
                <a:pos x="48" y="66"/>
              </a:cxn>
              <a:cxn ang="0">
                <a:pos x="33" y="46"/>
              </a:cxn>
              <a:cxn ang="0">
                <a:pos x="37" y="31"/>
              </a:cxn>
              <a:cxn ang="0">
                <a:pos x="41" y="14"/>
              </a:cxn>
              <a:cxn ang="0">
                <a:pos x="31" y="0"/>
              </a:cxn>
              <a:cxn ang="0">
                <a:pos x="25" y="12"/>
              </a:cxn>
              <a:cxn ang="0">
                <a:pos x="6" y="12"/>
              </a:cxn>
            </a:cxnLst>
            <a:rect l="0" t="0" r="r" b="b"/>
            <a:pathLst>
              <a:path w="48" h="89">
                <a:moveTo>
                  <a:pt x="6" y="12"/>
                </a:moveTo>
                <a:lnTo>
                  <a:pt x="0" y="23"/>
                </a:lnTo>
                <a:lnTo>
                  <a:pt x="10" y="41"/>
                </a:lnTo>
                <a:lnTo>
                  <a:pt x="12" y="54"/>
                </a:lnTo>
                <a:lnTo>
                  <a:pt x="27" y="64"/>
                </a:lnTo>
                <a:lnTo>
                  <a:pt x="23" y="79"/>
                </a:lnTo>
                <a:lnTo>
                  <a:pt x="25" y="89"/>
                </a:lnTo>
                <a:lnTo>
                  <a:pt x="35" y="83"/>
                </a:lnTo>
                <a:lnTo>
                  <a:pt x="48" y="66"/>
                </a:lnTo>
                <a:lnTo>
                  <a:pt x="33" y="46"/>
                </a:lnTo>
                <a:lnTo>
                  <a:pt x="37" y="31"/>
                </a:lnTo>
                <a:lnTo>
                  <a:pt x="41" y="14"/>
                </a:lnTo>
                <a:lnTo>
                  <a:pt x="31" y="0"/>
                </a:lnTo>
                <a:lnTo>
                  <a:pt x="25" y="12"/>
                </a:lnTo>
                <a:lnTo>
                  <a:pt x="6" y="12"/>
                </a:lnTo>
                <a:close/>
              </a:path>
            </a:pathLst>
          </a:custGeom>
          <a:solidFill>
            <a:srgbClr val="D2D2D2"/>
          </a:solidFill>
          <a:ln w="12700">
            <a:solidFill>
              <a:srgbClr val="FFFFFF"/>
            </a:solidFill>
            <a:prstDash val="solid"/>
            <a:round/>
            <a:headEnd/>
            <a:tailEnd/>
          </a:ln>
        </p:spPr>
        <p:txBody>
          <a:bodyPr/>
          <a:lstStyle/>
          <a:p>
            <a:endParaRPr lang="en-GB"/>
          </a:p>
        </p:txBody>
      </p:sp>
      <p:sp>
        <p:nvSpPr>
          <p:cNvPr id="1578" name="Freeform 241"/>
          <p:cNvSpPr>
            <a:spLocks/>
          </p:cNvSpPr>
          <p:nvPr/>
        </p:nvSpPr>
        <p:spPr bwMode="auto">
          <a:xfrm>
            <a:off x="5413560" y="1441521"/>
            <a:ext cx="117885" cy="92738"/>
          </a:xfrm>
          <a:custGeom>
            <a:avLst/>
            <a:gdLst/>
            <a:ahLst/>
            <a:cxnLst>
              <a:cxn ang="0">
                <a:pos x="12" y="17"/>
              </a:cxn>
              <a:cxn ang="0">
                <a:pos x="0" y="40"/>
              </a:cxn>
              <a:cxn ang="0">
                <a:pos x="16" y="58"/>
              </a:cxn>
              <a:cxn ang="0">
                <a:pos x="29" y="56"/>
              </a:cxn>
              <a:cxn ang="0">
                <a:pos x="42" y="58"/>
              </a:cxn>
              <a:cxn ang="0">
                <a:pos x="42" y="37"/>
              </a:cxn>
              <a:cxn ang="0">
                <a:pos x="56" y="35"/>
              </a:cxn>
              <a:cxn ang="0">
                <a:pos x="62" y="25"/>
              </a:cxn>
              <a:cxn ang="0">
                <a:pos x="73" y="16"/>
              </a:cxn>
              <a:cxn ang="0">
                <a:pos x="71" y="0"/>
              </a:cxn>
              <a:cxn ang="0">
                <a:pos x="60" y="0"/>
              </a:cxn>
              <a:cxn ang="0">
                <a:pos x="31" y="19"/>
              </a:cxn>
              <a:cxn ang="0">
                <a:pos x="12" y="17"/>
              </a:cxn>
            </a:cxnLst>
            <a:rect l="0" t="0" r="r" b="b"/>
            <a:pathLst>
              <a:path w="73" h="58">
                <a:moveTo>
                  <a:pt x="12" y="17"/>
                </a:moveTo>
                <a:lnTo>
                  <a:pt x="0" y="40"/>
                </a:lnTo>
                <a:lnTo>
                  <a:pt x="16" y="58"/>
                </a:lnTo>
                <a:lnTo>
                  <a:pt x="29" y="56"/>
                </a:lnTo>
                <a:lnTo>
                  <a:pt x="42" y="58"/>
                </a:lnTo>
                <a:lnTo>
                  <a:pt x="42" y="37"/>
                </a:lnTo>
                <a:lnTo>
                  <a:pt x="56" y="35"/>
                </a:lnTo>
                <a:lnTo>
                  <a:pt x="62" y="25"/>
                </a:lnTo>
                <a:lnTo>
                  <a:pt x="73" y="16"/>
                </a:lnTo>
                <a:lnTo>
                  <a:pt x="71" y="0"/>
                </a:lnTo>
                <a:lnTo>
                  <a:pt x="60" y="0"/>
                </a:lnTo>
                <a:lnTo>
                  <a:pt x="31" y="19"/>
                </a:lnTo>
                <a:lnTo>
                  <a:pt x="12" y="17"/>
                </a:lnTo>
                <a:close/>
              </a:path>
            </a:pathLst>
          </a:custGeom>
          <a:solidFill>
            <a:srgbClr val="D2D2D2"/>
          </a:solidFill>
          <a:ln w="12700">
            <a:noFill/>
            <a:round/>
            <a:headEnd/>
            <a:tailEnd/>
          </a:ln>
        </p:spPr>
        <p:txBody>
          <a:bodyPr/>
          <a:lstStyle/>
          <a:p>
            <a:endParaRPr lang="en-GB"/>
          </a:p>
        </p:txBody>
      </p:sp>
      <p:sp>
        <p:nvSpPr>
          <p:cNvPr id="1579" name="Freeform 242"/>
          <p:cNvSpPr>
            <a:spLocks/>
          </p:cNvSpPr>
          <p:nvPr/>
        </p:nvSpPr>
        <p:spPr bwMode="auto">
          <a:xfrm>
            <a:off x="5413560" y="1441521"/>
            <a:ext cx="117885" cy="92738"/>
          </a:xfrm>
          <a:custGeom>
            <a:avLst/>
            <a:gdLst/>
            <a:ahLst/>
            <a:cxnLst>
              <a:cxn ang="0">
                <a:pos x="12" y="17"/>
              </a:cxn>
              <a:cxn ang="0">
                <a:pos x="0" y="40"/>
              </a:cxn>
              <a:cxn ang="0">
                <a:pos x="16" y="58"/>
              </a:cxn>
              <a:cxn ang="0">
                <a:pos x="29" y="56"/>
              </a:cxn>
              <a:cxn ang="0">
                <a:pos x="42" y="58"/>
              </a:cxn>
              <a:cxn ang="0">
                <a:pos x="42" y="37"/>
              </a:cxn>
              <a:cxn ang="0">
                <a:pos x="56" y="35"/>
              </a:cxn>
              <a:cxn ang="0">
                <a:pos x="62" y="25"/>
              </a:cxn>
              <a:cxn ang="0">
                <a:pos x="73" y="16"/>
              </a:cxn>
              <a:cxn ang="0">
                <a:pos x="71" y="0"/>
              </a:cxn>
              <a:cxn ang="0">
                <a:pos x="60" y="0"/>
              </a:cxn>
              <a:cxn ang="0">
                <a:pos x="31" y="19"/>
              </a:cxn>
              <a:cxn ang="0">
                <a:pos x="12" y="17"/>
              </a:cxn>
            </a:cxnLst>
            <a:rect l="0" t="0" r="r" b="b"/>
            <a:pathLst>
              <a:path w="73" h="58">
                <a:moveTo>
                  <a:pt x="12" y="17"/>
                </a:moveTo>
                <a:lnTo>
                  <a:pt x="0" y="40"/>
                </a:lnTo>
                <a:lnTo>
                  <a:pt x="16" y="58"/>
                </a:lnTo>
                <a:lnTo>
                  <a:pt x="29" y="56"/>
                </a:lnTo>
                <a:lnTo>
                  <a:pt x="42" y="58"/>
                </a:lnTo>
                <a:lnTo>
                  <a:pt x="42" y="37"/>
                </a:lnTo>
                <a:lnTo>
                  <a:pt x="56" y="35"/>
                </a:lnTo>
                <a:lnTo>
                  <a:pt x="62" y="25"/>
                </a:lnTo>
                <a:lnTo>
                  <a:pt x="73" y="16"/>
                </a:lnTo>
                <a:lnTo>
                  <a:pt x="71" y="0"/>
                </a:lnTo>
                <a:lnTo>
                  <a:pt x="60" y="0"/>
                </a:lnTo>
                <a:lnTo>
                  <a:pt x="31" y="19"/>
                </a:lnTo>
                <a:lnTo>
                  <a:pt x="12" y="17"/>
                </a:lnTo>
                <a:close/>
              </a:path>
            </a:pathLst>
          </a:custGeom>
          <a:solidFill>
            <a:srgbClr val="D2D2D2"/>
          </a:solidFill>
          <a:ln w="12700">
            <a:solidFill>
              <a:srgbClr val="FFFFFF"/>
            </a:solidFill>
            <a:prstDash val="solid"/>
            <a:round/>
            <a:headEnd/>
            <a:tailEnd/>
          </a:ln>
        </p:spPr>
        <p:txBody>
          <a:bodyPr/>
          <a:lstStyle/>
          <a:p>
            <a:endParaRPr lang="en-GB"/>
          </a:p>
        </p:txBody>
      </p:sp>
      <p:sp>
        <p:nvSpPr>
          <p:cNvPr id="1580" name="Freeform 243"/>
          <p:cNvSpPr>
            <a:spLocks/>
          </p:cNvSpPr>
          <p:nvPr/>
        </p:nvSpPr>
        <p:spPr bwMode="auto">
          <a:xfrm>
            <a:off x="5398824" y="1530692"/>
            <a:ext cx="23946" cy="23184"/>
          </a:xfrm>
          <a:custGeom>
            <a:avLst/>
            <a:gdLst/>
            <a:ahLst/>
            <a:cxnLst>
              <a:cxn ang="0">
                <a:pos x="2" y="0"/>
              </a:cxn>
              <a:cxn ang="0">
                <a:pos x="0" y="11"/>
              </a:cxn>
              <a:cxn ang="0">
                <a:pos x="11" y="15"/>
              </a:cxn>
              <a:cxn ang="0">
                <a:pos x="15" y="11"/>
              </a:cxn>
              <a:cxn ang="0">
                <a:pos x="13" y="2"/>
              </a:cxn>
              <a:cxn ang="0">
                <a:pos x="2" y="0"/>
              </a:cxn>
            </a:cxnLst>
            <a:rect l="0" t="0" r="r" b="b"/>
            <a:pathLst>
              <a:path w="15" h="15">
                <a:moveTo>
                  <a:pt x="2" y="0"/>
                </a:moveTo>
                <a:lnTo>
                  <a:pt x="0" y="11"/>
                </a:lnTo>
                <a:lnTo>
                  <a:pt x="11" y="15"/>
                </a:lnTo>
                <a:lnTo>
                  <a:pt x="15" y="11"/>
                </a:lnTo>
                <a:lnTo>
                  <a:pt x="13" y="2"/>
                </a:lnTo>
                <a:lnTo>
                  <a:pt x="2" y="0"/>
                </a:lnTo>
                <a:close/>
              </a:path>
            </a:pathLst>
          </a:custGeom>
          <a:solidFill>
            <a:srgbClr val="D2D2D2"/>
          </a:solidFill>
          <a:ln w="12700">
            <a:noFill/>
            <a:round/>
            <a:headEnd/>
            <a:tailEnd/>
          </a:ln>
        </p:spPr>
        <p:txBody>
          <a:bodyPr/>
          <a:lstStyle/>
          <a:p>
            <a:endParaRPr lang="en-GB"/>
          </a:p>
        </p:txBody>
      </p:sp>
      <p:sp>
        <p:nvSpPr>
          <p:cNvPr id="1581" name="Freeform 244"/>
          <p:cNvSpPr>
            <a:spLocks/>
          </p:cNvSpPr>
          <p:nvPr/>
        </p:nvSpPr>
        <p:spPr bwMode="auto">
          <a:xfrm>
            <a:off x="5398824" y="1530692"/>
            <a:ext cx="23946" cy="23184"/>
          </a:xfrm>
          <a:custGeom>
            <a:avLst/>
            <a:gdLst/>
            <a:ahLst/>
            <a:cxnLst>
              <a:cxn ang="0">
                <a:pos x="2" y="0"/>
              </a:cxn>
              <a:cxn ang="0">
                <a:pos x="0" y="11"/>
              </a:cxn>
              <a:cxn ang="0">
                <a:pos x="11" y="15"/>
              </a:cxn>
              <a:cxn ang="0">
                <a:pos x="15" y="11"/>
              </a:cxn>
              <a:cxn ang="0">
                <a:pos x="13" y="2"/>
              </a:cxn>
              <a:cxn ang="0">
                <a:pos x="2" y="0"/>
              </a:cxn>
            </a:cxnLst>
            <a:rect l="0" t="0" r="r" b="b"/>
            <a:pathLst>
              <a:path w="15" h="15">
                <a:moveTo>
                  <a:pt x="2" y="0"/>
                </a:moveTo>
                <a:lnTo>
                  <a:pt x="0" y="11"/>
                </a:lnTo>
                <a:lnTo>
                  <a:pt x="11" y="15"/>
                </a:lnTo>
                <a:lnTo>
                  <a:pt x="15" y="11"/>
                </a:lnTo>
                <a:lnTo>
                  <a:pt x="13" y="2"/>
                </a:lnTo>
                <a:lnTo>
                  <a:pt x="2" y="0"/>
                </a:lnTo>
                <a:close/>
              </a:path>
            </a:pathLst>
          </a:custGeom>
          <a:solidFill>
            <a:srgbClr val="D2D2D2"/>
          </a:solidFill>
          <a:ln w="12700">
            <a:solidFill>
              <a:srgbClr val="FFFFFF"/>
            </a:solidFill>
            <a:prstDash val="solid"/>
            <a:round/>
            <a:headEnd/>
            <a:tailEnd/>
          </a:ln>
        </p:spPr>
        <p:txBody>
          <a:bodyPr/>
          <a:lstStyle/>
          <a:p>
            <a:endParaRPr lang="en-GB"/>
          </a:p>
        </p:txBody>
      </p:sp>
      <p:sp>
        <p:nvSpPr>
          <p:cNvPr id="1582" name="Freeform 245"/>
          <p:cNvSpPr>
            <a:spLocks/>
          </p:cNvSpPr>
          <p:nvPr/>
        </p:nvSpPr>
        <p:spPr bwMode="auto">
          <a:xfrm>
            <a:off x="5341724" y="1544959"/>
            <a:ext cx="36839" cy="39235"/>
          </a:xfrm>
          <a:custGeom>
            <a:avLst/>
            <a:gdLst/>
            <a:ahLst/>
            <a:cxnLst>
              <a:cxn ang="0">
                <a:pos x="4" y="0"/>
              </a:cxn>
              <a:cxn ang="0">
                <a:pos x="0" y="14"/>
              </a:cxn>
              <a:cxn ang="0">
                <a:pos x="12" y="25"/>
              </a:cxn>
              <a:cxn ang="0">
                <a:pos x="23" y="16"/>
              </a:cxn>
              <a:cxn ang="0">
                <a:pos x="19" y="4"/>
              </a:cxn>
              <a:cxn ang="0">
                <a:pos x="4" y="0"/>
              </a:cxn>
            </a:cxnLst>
            <a:rect l="0" t="0" r="r" b="b"/>
            <a:pathLst>
              <a:path w="23" h="25">
                <a:moveTo>
                  <a:pt x="4" y="0"/>
                </a:moveTo>
                <a:lnTo>
                  <a:pt x="0" y="14"/>
                </a:lnTo>
                <a:lnTo>
                  <a:pt x="12" y="25"/>
                </a:lnTo>
                <a:lnTo>
                  <a:pt x="23" y="16"/>
                </a:lnTo>
                <a:lnTo>
                  <a:pt x="19" y="4"/>
                </a:lnTo>
                <a:lnTo>
                  <a:pt x="4" y="0"/>
                </a:lnTo>
                <a:close/>
              </a:path>
            </a:pathLst>
          </a:custGeom>
          <a:solidFill>
            <a:srgbClr val="D2D2D2"/>
          </a:solidFill>
          <a:ln w="12700">
            <a:noFill/>
            <a:round/>
            <a:headEnd/>
            <a:tailEnd/>
          </a:ln>
        </p:spPr>
        <p:txBody>
          <a:bodyPr/>
          <a:lstStyle/>
          <a:p>
            <a:endParaRPr lang="en-GB"/>
          </a:p>
        </p:txBody>
      </p:sp>
      <p:sp>
        <p:nvSpPr>
          <p:cNvPr id="1583" name="Freeform 246"/>
          <p:cNvSpPr>
            <a:spLocks/>
          </p:cNvSpPr>
          <p:nvPr/>
        </p:nvSpPr>
        <p:spPr bwMode="auto">
          <a:xfrm>
            <a:off x="5341724" y="1544959"/>
            <a:ext cx="36839" cy="39235"/>
          </a:xfrm>
          <a:custGeom>
            <a:avLst/>
            <a:gdLst/>
            <a:ahLst/>
            <a:cxnLst>
              <a:cxn ang="0">
                <a:pos x="4" y="0"/>
              </a:cxn>
              <a:cxn ang="0">
                <a:pos x="0" y="14"/>
              </a:cxn>
              <a:cxn ang="0">
                <a:pos x="12" y="25"/>
              </a:cxn>
              <a:cxn ang="0">
                <a:pos x="23" y="16"/>
              </a:cxn>
              <a:cxn ang="0">
                <a:pos x="19" y="4"/>
              </a:cxn>
              <a:cxn ang="0">
                <a:pos x="4" y="0"/>
              </a:cxn>
            </a:cxnLst>
            <a:rect l="0" t="0" r="r" b="b"/>
            <a:pathLst>
              <a:path w="23" h="25">
                <a:moveTo>
                  <a:pt x="4" y="0"/>
                </a:moveTo>
                <a:lnTo>
                  <a:pt x="0" y="14"/>
                </a:lnTo>
                <a:lnTo>
                  <a:pt x="12" y="25"/>
                </a:lnTo>
                <a:lnTo>
                  <a:pt x="23" y="16"/>
                </a:lnTo>
                <a:lnTo>
                  <a:pt x="19" y="4"/>
                </a:lnTo>
                <a:lnTo>
                  <a:pt x="4" y="0"/>
                </a:lnTo>
                <a:close/>
              </a:path>
            </a:pathLst>
          </a:custGeom>
          <a:solidFill>
            <a:srgbClr val="D2D2D2"/>
          </a:solidFill>
          <a:ln w="12700">
            <a:solidFill>
              <a:srgbClr val="FFFFFF"/>
            </a:solidFill>
            <a:prstDash val="solid"/>
            <a:round/>
            <a:headEnd/>
            <a:tailEnd/>
          </a:ln>
        </p:spPr>
        <p:txBody>
          <a:bodyPr/>
          <a:lstStyle/>
          <a:p>
            <a:endParaRPr lang="en-GB"/>
          </a:p>
        </p:txBody>
      </p:sp>
      <p:sp>
        <p:nvSpPr>
          <p:cNvPr id="1584" name="Freeform 247"/>
          <p:cNvSpPr>
            <a:spLocks/>
          </p:cNvSpPr>
          <p:nvPr/>
        </p:nvSpPr>
        <p:spPr bwMode="auto">
          <a:xfrm>
            <a:off x="5321462" y="1609162"/>
            <a:ext cx="27630" cy="42802"/>
          </a:xfrm>
          <a:custGeom>
            <a:avLst/>
            <a:gdLst/>
            <a:ahLst/>
            <a:cxnLst>
              <a:cxn ang="0">
                <a:pos x="0" y="15"/>
              </a:cxn>
              <a:cxn ang="0">
                <a:pos x="0" y="23"/>
              </a:cxn>
              <a:cxn ang="0">
                <a:pos x="5" y="27"/>
              </a:cxn>
              <a:cxn ang="0">
                <a:pos x="11" y="13"/>
              </a:cxn>
              <a:cxn ang="0">
                <a:pos x="17" y="5"/>
              </a:cxn>
              <a:cxn ang="0">
                <a:pos x="11" y="0"/>
              </a:cxn>
              <a:cxn ang="0">
                <a:pos x="0" y="15"/>
              </a:cxn>
            </a:cxnLst>
            <a:rect l="0" t="0" r="r" b="b"/>
            <a:pathLst>
              <a:path w="17" h="27">
                <a:moveTo>
                  <a:pt x="0" y="15"/>
                </a:moveTo>
                <a:lnTo>
                  <a:pt x="0" y="23"/>
                </a:lnTo>
                <a:lnTo>
                  <a:pt x="5" y="27"/>
                </a:lnTo>
                <a:lnTo>
                  <a:pt x="11" y="13"/>
                </a:lnTo>
                <a:lnTo>
                  <a:pt x="17" y="5"/>
                </a:lnTo>
                <a:lnTo>
                  <a:pt x="11" y="0"/>
                </a:lnTo>
                <a:lnTo>
                  <a:pt x="0" y="15"/>
                </a:lnTo>
                <a:close/>
              </a:path>
            </a:pathLst>
          </a:custGeom>
          <a:solidFill>
            <a:srgbClr val="D2D2D2"/>
          </a:solidFill>
          <a:ln w="12700">
            <a:noFill/>
            <a:round/>
            <a:headEnd/>
            <a:tailEnd/>
          </a:ln>
        </p:spPr>
        <p:txBody>
          <a:bodyPr/>
          <a:lstStyle/>
          <a:p>
            <a:endParaRPr lang="en-GB"/>
          </a:p>
        </p:txBody>
      </p:sp>
      <p:sp>
        <p:nvSpPr>
          <p:cNvPr id="1585" name="Freeform 248"/>
          <p:cNvSpPr>
            <a:spLocks/>
          </p:cNvSpPr>
          <p:nvPr/>
        </p:nvSpPr>
        <p:spPr bwMode="auto">
          <a:xfrm>
            <a:off x="5321462" y="1609162"/>
            <a:ext cx="27630" cy="42802"/>
          </a:xfrm>
          <a:custGeom>
            <a:avLst/>
            <a:gdLst/>
            <a:ahLst/>
            <a:cxnLst>
              <a:cxn ang="0">
                <a:pos x="0" y="15"/>
              </a:cxn>
              <a:cxn ang="0">
                <a:pos x="0" y="23"/>
              </a:cxn>
              <a:cxn ang="0">
                <a:pos x="5" y="27"/>
              </a:cxn>
              <a:cxn ang="0">
                <a:pos x="11" y="13"/>
              </a:cxn>
              <a:cxn ang="0">
                <a:pos x="17" y="5"/>
              </a:cxn>
              <a:cxn ang="0">
                <a:pos x="11" y="0"/>
              </a:cxn>
              <a:cxn ang="0">
                <a:pos x="0" y="15"/>
              </a:cxn>
            </a:cxnLst>
            <a:rect l="0" t="0" r="r" b="b"/>
            <a:pathLst>
              <a:path w="17" h="27">
                <a:moveTo>
                  <a:pt x="0" y="15"/>
                </a:moveTo>
                <a:lnTo>
                  <a:pt x="0" y="23"/>
                </a:lnTo>
                <a:lnTo>
                  <a:pt x="5" y="27"/>
                </a:lnTo>
                <a:lnTo>
                  <a:pt x="11" y="13"/>
                </a:lnTo>
                <a:lnTo>
                  <a:pt x="17" y="5"/>
                </a:lnTo>
                <a:lnTo>
                  <a:pt x="11" y="0"/>
                </a:lnTo>
                <a:lnTo>
                  <a:pt x="0" y="15"/>
                </a:lnTo>
                <a:close/>
              </a:path>
            </a:pathLst>
          </a:custGeom>
          <a:solidFill>
            <a:srgbClr val="D2D2D2"/>
          </a:solidFill>
          <a:ln w="12700">
            <a:solidFill>
              <a:srgbClr val="FFFFFF"/>
            </a:solidFill>
            <a:prstDash val="solid"/>
            <a:round/>
            <a:headEnd/>
            <a:tailEnd/>
          </a:ln>
        </p:spPr>
        <p:txBody>
          <a:bodyPr/>
          <a:lstStyle/>
          <a:p>
            <a:endParaRPr lang="en-GB"/>
          </a:p>
        </p:txBody>
      </p:sp>
      <p:sp>
        <p:nvSpPr>
          <p:cNvPr id="1586" name="Freeform 249"/>
          <p:cNvSpPr>
            <a:spLocks/>
          </p:cNvSpPr>
          <p:nvPr/>
        </p:nvSpPr>
        <p:spPr bwMode="auto">
          <a:xfrm>
            <a:off x="5288306" y="1666231"/>
            <a:ext cx="20262" cy="8917"/>
          </a:xfrm>
          <a:custGeom>
            <a:avLst/>
            <a:gdLst/>
            <a:ahLst/>
            <a:cxnLst>
              <a:cxn ang="0">
                <a:pos x="4" y="2"/>
              </a:cxn>
              <a:cxn ang="0">
                <a:pos x="0" y="6"/>
              </a:cxn>
              <a:cxn ang="0">
                <a:pos x="10" y="6"/>
              </a:cxn>
              <a:cxn ang="0">
                <a:pos x="12" y="0"/>
              </a:cxn>
              <a:cxn ang="0">
                <a:pos x="4" y="2"/>
              </a:cxn>
            </a:cxnLst>
            <a:rect l="0" t="0" r="r" b="b"/>
            <a:pathLst>
              <a:path w="12" h="6">
                <a:moveTo>
                  <a:pt x="4" y="2"/>
                </a:moveTo>
                <a:lnTo>
                  <a:pt x="0" y="6"/>
                </a:lnTo>
                <a:lnTo>
                  <a:pt x="10" y="6"/>
                </a:lnTo>
                <a:lnTo>
                  <a:pt x="12" y="0"/>
                </a:lnTo>
                <a:lnTo>
                  <a:pt x="4" y="2"/>
                </a:lnTo>
                <a:close/>
              </a:path>
            </a:pathLst>
          </a:custGeom>
          <a:solidFill>
            <a:srgbClr val="D2D2D2"/>
          </a:solidFill>
          <a:ln w="12700">
            <a:noFill/>
            <a:round/>
            <a:headEnd/>
            <a:tailEnd/>
          </a:ln>
        </p:spPr>
        <p:txBody>
          <a:bodyPr/>
          <a:lstStyle/>
          <a:p>
            <a:endParaRPr lang="en-GB"/>
          </a:p>
        </p:txBody>
      </p:sp>
      <p:sp>
        <p:nvSpPr>
          <p:cNvPr id="1587" name="Freeform 250"/>
          <p:cNvSpPr>
            <a:spLocks/>
          </p:cNvSpPr>
          <p:nvPr/>
        </p:nvSpPr>
        <p:spPr bwMode="auto">
          <a:xfrm>
            <a:off x="5288306" y="1666231"/>
            <a:ext cx="20262" cy="8917"/>
          </a:xfrm>
          <a:custGeom>
            <a:avLst/>
            <a:gdLst/>
            <a:ahLst/>
            <a:cxnLst>
              <a:cxn ang="0">
                <a:pos x="4" y="2"/>
              </a:cxn>
              <a:cxn ang="0">
                <a:pos x="0" y="6"/>
              </a:cxn>
              <a:cxn ang="0">
                <a:pos x="10" y="6"/>
              </a:cxn>
              <a:cxn ang="0">
                <a:pos x="12" y="0"/>
              </a:cxn>
              <a:cxn ang="0">
                <a:pos x="4" y="2"/>
              </a:cxn>
            </a:cxnLst>
            <a:rect l="0" t="0" r="r" b="b"/>
            <a:pathLst>
              <a:path w="12" h="6">
                <a:moveTo>
                  <a:pt x="4" y="2"/>
                </a:moveTo>
                <a:lnTo>
                  <a:pt x="0" y="6"/>
                </a:lnTo>
                <a:lnTo>
                  <a:pt x="10" y="6"/>
                </a:lnTo>
                <a:lnTo>
                  <a:pt x="12" y="0"/>
                </a:lnTo>
                <a:lnTo>
                  <a:pt x="4" y="2"/>
                </a:lnTo>
                <a:close/>
              </a:path>
            </a:pathLst>
          </a:custGeom>
          <a:solidFill>
            <a:srgbClr val="D2D2D2"/>
          </a:solidFill>
          <a:ln w="12700">
            <a:solidFill>
              <a:srgbClr val="FFFFFF"/>
            </a:solidFill>
            <a:prstDash val="solid"/>
            <a:round/>
            <a:headEnd/>
            <a:tailEnd/>
          </a:ln>
        </p:spPr>
        <p:txBody>
          <a:bodyPr/>
          <a:lstStyle/>
          <a:p>
            <a:endParaRPr lang="en-GB"/>
          </a:p>
        </p:txBody>
      </p:sp>
      <p:sp>
        <p:nvSpPr>
          <p:cNvPr id="1588" name="Freeform 251"/>
          <p:cNvSpPr>
            <a:spLocks/>
          </p:cNvSpPr>
          <p:nvPr/>
        </p:nvSpPr>
        <p:spPr bwMode="auto">
          <a:xfrm>
            <a:off x="5402508" y="1705466"/>
            <a:ext cx="16578" cy="21401"/>
          </a:xfrm>
          <a:custGeom>
            <a:avLst/>
            <a:gdLst/>
            <a:ahLst/>
            <a:cxnLst>
              <a:cxn ang="0">
                <a:pos x="0" y="6"/>
              </a:cxn>
              <a:cxn ang="0">
                <a:pos x="0" y="14"/>
              </a:cxn>
              <a:cxn ang="0">
                <a:pos x="6" y="14"/>
              </a:cxn>
              <a:cxn ang="0">
                <a:pos x="10" y="4"/>
              </a:cxn>
              <a:cxn ang="0">
                <a:pos x="6" y="0"/>
              </a:cxn>
              <a:cxn ang="0">
                <a:pos x="0" y="6"/>
              </a:cxn>
            </a:cxnLst>
            <a:rect l="0" t="0" r="r" b="b"/>
            <a:pathLst>
              <a:path w="10" h="14">
                <a:moveTo>
                  <a:pt x="0" y="6"/>
                </a:moveTo>
                <a:lnTo>
                  <a:pt x="0" y="14"/>
                </a:lnTo>
                <a:lnTo>
                  <a:pt x="6" y="14"/>
                </a:lnTo>
                <a:lnTo>
                  <a:pt x="10" y="4"/>
                </a:lnTo>
                <a:lnTo>
                  <a:pt x="6" y="0"/>
                </a:lnTo>
                <a:lnTo>
                  <a:pt x="0" y="6"/>
                </a:lnTo>
                <a:close/>
              </a:path>
            </a:pathLst>
          </a:custGeom>
          <a:solidFill>
            <a:srgbClr val="D2D2D2"/>
          </a:solidFill>
          <a:ln w="12700">
            <a:noFill/>
            <a:round/>
            <a:headEnd/>
            <a:tailEnd/>
          </a:ln>
        </p:spPr>
        <p:txBody>
          <a:bodyPr/>
          <a:lstStyle/>
          <a:p>
            <a:endParaRPr lang="en-GB"/>
          </a:p>
        </p:txBody>
      </p:sp>
      <p:sp>
        <p:nvSpPr>
          <p:cNvPr id="1589" name="Freeform 252"/>
          <p:cNvSpPr>
            <a:spLocks/>
          </p:cNvSpPr>
          <p:nvPr/>
        </p:nvSpPr>
        <p:spPr bwMode="auto">
          <a:xfrm>
            <a:off x="5402508" y="1705466"/>
            <a:ext cx="16578" cy="21401"/>
          </a:xfrm>
          <a:custGeom>
            <a:avLst/>
            <a:gdLst/>
            <a:ahLst/>
            <a:cxnLst>
              <a:cxn ang="0">
                <a:pos x="0" y="6"/>
              </a:cxn>
              <a:cxn ang="0">
                <a:pos x="0" y="14"/>
              </a:cxn>
              <a:cxn ang="0">
                <a:pos x="6" y="14"/>
              </a:cxn>
              <a:cxn ang="0">
                <a:pos x="10" y="4"/>
              </a:cxn>
              <a:cxn ang="0">
                <a:pos x="6" y="0"/>
              </a:cxn>
              <a:cxn ang="0">
                <a:pos x="0" y="6"/>
              </a:cxn>
            </a:cxnLst>
            <a:rect l="0" t="0" r="r" b="b"/>
            <a:pathLst>
              <a:path w="10" h="14">
                <a:moveTo>
                  <a:pt x="0" y="6"/>
                </a:moveTo>
                <a:lnTo>
                  <a:pt x="0" y="14"/>
                </a:lnTo>
                <a:lnTo>
                  <a:pt x="6" y="14"/>
                </a:lnTo>
                <a:lnTo>
                  <a:pt x="10" y="4"/>
                </a:lnTo>
                <a:lnTo>
                  <a:pt x="6" y="0"/>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590" name="Freeform 253"/>
          <p:cNvSpPr>
            <a:spLocks/>
          </p:cNvSpPr>
          <p:nvPr/>
        </p:nvSpPr>
        <p:spPr bwMode="auto">
          <a:xfrm>
            <a:off x="5358301" y="1762536"/>
            <a:ext cx="14736" cy="8917"/>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12700">
            <a:noFill/>
            <a:round/>
            <a:headEnd/>
            <a:tailEnd/>
          </a:ln>
        </p:spPr>
        <p:txBody>
          <a:bodyPr/>
          <a:lstStyle/>
          <a:p>
            <a:endParaRPr lang="en-GB"/>
          </a:p>
        </p:txBody>
      </p:sp>
      <p:sp>
        <p:nvSpPr>
          <p:cNvPr id="1591" name="Freeform 254"/>
          <p:cNvSpPr>
            <a:spLocks/>
          </p:cNvSpPr>
          <p:nvPr/>
        </p:nvSpPr>
        <p:spPr bwMode="auto">
          <a:xfrm>
            <a:off x="5358301" y="1762536"/>
            <a:ext cx="14736" cy="8917"/>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12700">
            <a:solidFill>
              <a:srgbClr val="FFFFFF"/>
            </a:solidFill>
            <a:prstDash val="solid"/>
            <a:round/>
            <a:headEnd/>
            <a:tailEnd/>
          </a:ln>
        </p:spPr>
        <p:txBody>
          <a:bodyPr/>
          <a:lstStyle/>
          <a:p>
            <a:endParaRPr lang="en-GB"/>
          </a:p>
        </p:txBody>
      </p:sp>
      <p:sp>
        <p:nvSpPr>
          <p:cNvPr id="1592" name="Freeform 255"/>
          <p:cNvSpPr>
            <a:spLocks/>
          </p:cNvSpPr>
          <p:nvPr/>
        </p:nvSpPr>
        <p:spPr bwMode="auto">
          <a:xfrm>
            <a:off x="5317778" y="1771452"/>
            <a:ext cx="20262" cy="14267"/>
          </a:xfrm>
          <a:custGeom>
            <a:avLst/>
            <a:gdLst/>
            <a:ahLst/>
            <a:cxnLst>
              <a:cxn ang="0">
                <a:pos x="0" y="4"/>
              </a:cxn>
              <a:cxn ang="0">
                <a:pos x="7" y="0"/>
              </a:cxn>
              <a:cxn ang="0">
                <a:pos x="13" y="4"/>
              </a:cxn>
              <a:cxn ang="0">
                <a:pos x="9" y="10"/>
              </a:cxn>
              <a:cxn ang="0">
                <a:pos x="0" y="4"/>
              </a:cxn>
            </a:cxnLst>
            <a:rect l="0" t="0" r="r" b="b"/>
            <a:pathLst>
              <a:path w="13" h="10">
                <a:moveTo>
                  <a:pt x="0" y="4"/>
                </a:moveTo>
                <a:lnTo>
                  <a:pt x="7" y="0"/>
                </a:lnTo>
                <a:lnTo>
                  <a:pt x="13" y="4"/>
                </a:lnTo>
                <a:lnTo>
                  <a:pt x="9" y="10"/>
                </a:lnTo>
                <a:lnTo>
                  <a:pt x="0" y="4"/>
                </a:lnTo>
                <a:close/>
              </a:path>
            </a:pathLst>
          </a:custGeom>
          <a:solidFill>
            <a:srgbClr val="D2D2D2"/>
          </a:solidFill>
          <a:ln w="12700">
            <a:noFill/>
            <a:round/>
            <a:headEnd/>
            <a:tailEnd/>
          </a:ln>
        </p:spPr>
        <p:txBody>
          <a:bodyPr/>
          <a:lstStyle/>
          <a:p>
            <a:endParaRPr lang="en-GB"/>
          </a:p>
        </p:txBody>
      </p:sp>
      <p:sp>
        <p:nvSpPr>
          <p:cNvPr id="1593" name="Freeform 256"/>
          <p:cNvSpPr>
            <a:spLocks/>
          </p:cNvSpPr>
          <p:nvPr/>
        </p:nvSpPr>
        <p:spPr bwMode="auto">
          <a:xfrm>
            <a:off x="5317778" y="1771452"/>
            <a:ext cx="20262" cy="14267"/>
          </a:xfrm>
          <a:custGeom>
            <a:avLst/>
            <a:gdLst/>
            <a:ahLst/>
            <a:cxnLst>
              <a:cxn ang="0">
                <a:pos x="0" y="4"/>
              </a:cxn>
              <a:cxn ang="0">
                <a:pos x="7" y="0"/>
              </a:cxn>
              <a:cxn ang="0">
                <a:pos x="13" y="4"/>
              </a:cxn>
              <a:cxn ang="0">
                <a:pos x="9" y="10"/>
              </a:cxn>
              <a:cxn ang="0">
                <a:pos x="0" y="4"/>
              </a:cxn>
            </a:cxnLst>
            <a:rect l="0" t="0" r="r" b="b"/>
            <a:pathLst>
              <a:path w="13" h="10">
                <a:moveTo>
                  <a:pt x="0" y="4"/>
                </a:moveTo>
                <a:lnTo>
                  <a:pt x="7" y="0"/>
                </a:lnTo>
                <a:lnTo>
                  <a:pt x="13" y="4"/>
                </a:lnTo>
                <a:lnTo>
                  <a:pt x="9" y="10"/>
                </a:lnTo>
                <a:lnTo>
                  <a:pt x="0" y="4"/>
                </a:lnTo>
                <a:close/>
              </a:path>
            </a:pathLst>
          </a:custGeom>
          <a:solidFill>
            <a:srgbClr val="D2D2D2"/>
          </a:solidFill>
          <a:ln w="12700">
            <a:solidFill>
              <a:srgbClr val="FFFFFF"/>
            </a:solidFill>
            <a:prstDash val="solid"/>
            <a:round/>
            <a:headEnd/>
            <a:tailEnd/>
          </a:ln>
        </p:spPr>
        <p:txBody>
          <a:bodyPr/>
          <a:lstStyle/>
          <a:p>
            <a:endParaRPr lang="en-GB"/>
          </a:p>
        </p:txBody>
      </p:sp>
      <p:sp>
        <p:nvSpPr>
          <p:cNvPr id="1594" name="Freeform 257"/>
          <p:cNvSpPr>
            <a:spLocks/>
          </p:cNvSpPr>
          <p:nvPr/>
        </p:nvSpPr>
        <p:spPr bwMode="auto">
          <a:xfrm>
            <a:off x="4805713" y="2046098"/>
            <a:ext cx="12894" cy="19618"/>
          </a:xfrm>
          <a:custGeom>
            <a:avLst/>
            <a:gdLst/>
            <a:ahLst/>
            <a:cxnLst>
              <a:cxn ang="0">
                <a:pos x="0" y="13"/>
              </a:cxn>
              <a:cxn ang="0">
                <a:pos x="2" y="0"/>
              </a:cxn>
              <a:cxn ang="0">
                <a:pos x="8" y="4"/>
              </a:cxn>
              <a:cxn ang="0">
                <a:pos x="8" y="12"/>
              </a:cxn>
              <a:cxn ang="0">
                <a:pos x="4" y="13"/>
              </a:cxn>
              <a:cxn ang="0">
                <a:pos x="0" y="13"/>
              </a:cxn>
            </a:cxnLst>
            <a:rect l="0" t="0" r="r" b="b"/>
            <a:pathLst>
              <a:path w="8" h="13">
                <a:moveTo>
                  <a:pt x="0" y="13"/>
                </a:moveTo>
                <a:lnTo>
                  <a:pt x="2" y="0"/>
                </a:lnTo>
                <a:lnTo>
                  <a:pt x="8" y="4"/>
                </a:lnTo>
                <a:lnTo>
                  <a:pt x="8" y="12"/>
                </a:lnTo>
                <a:lnTo>
                  <a:pt x="4" y="13"/>
                </a:lnTo>
                <a:lnTo>
                  <a:pt x="0" y="13"/>
                </a:lnTo>
                <a:close/>
              </a:path>
            </a:pathLst>
          </a:custGeom>
          <a:solidFill>
            <a:srgbClr val="D2D2D2"/>
          </a:solidFill>
          <a:ln w="12700">
            <a:noFill/>
            <a:round/>
            <a:headEnd/>
            <a:tailEnd/>
          </a:ln>
        </p:spPr>
        <p:txBody>
          <a:bodyPr/>
          <a:lstStyle/>
          <a:p>
            <a:endParaRPr lang="en-GB"/>
          </a:p>
        </p:txBody>
      </p:sp>
      <p:sp>
        <p:nvSpPr>
          <p:cNvPr id="1595" name="Freeform 258"/>
          <p:cNvSpPr>
            <a:spLocks/>
          </p:cNvSpPr>
          <p:nvPr/>
        </p:nvSpPr>
        <p:spPr bwMode="auto">
          <a:xfrm>
            <a:off x="4805713" y="2046098"/>
            <a:ext cx="12894" cy="19618"/>
          </a:xfrm>
          <a:custGeom>
            <a:avLst/>
            <a:gdLst/>
            <a:ahLst/>
            <a:cxnLst>
              <a:cxn ang="0">
                <a:pos x="0" y="13"/>
              </a:cxn>
              <a:cxn ang="0">
                <a:pos x="2" y="0"/>
              </a:cxn>
              <a:cxn ang="0">
                <a:pos x="8" y="4"/>
              </a:cxn>
              <a:cxn ang="0">
                <a:pos x="8" y="12"/>
              </a:cxn>
              <a:cxn ang="0">
                <a:pos x="4" y="13"/>
              </a:cxn>
              <a:cxn ang="0">
                <a:pos x="0" y="13"/>
              </a:cxn>
            </a:cxnLst>
            <a:rect l="0" t="0" r="r" b="b"/>
            <a:pathLst>
              <a:path w="8" h="13">
                <a:moveTo>
                  <a:pt x="0" y="13"/>
                </a:moveTo>
                <a:lnTo>
                  <a:pt x="2" y="0"/>
                </a:lnTo>
                <a:lnTo>
                  <a:pt x="8" y="4"/>
                </a:lnTo>
                <a:lnTo>
                  <a:pt x="8" y="12"/>
                </a:lnTo>
                <a:lnTo>
                  <a:pt x="4" y="13"/>
                </a:lnTo>
                <a:lnTo>
                  <a:pt x="0" y="13"/>
                </a:lnTo>
              </a:path>
            </a:pathLst>
          </a:custGeom>
          <a:solidFill>
            <a:srgbClr val="D2D2D2"/>
          </a:solidFill>
          <a:ln w="12700">
            <a:solidFill>
              <a:srgbClr val="FFFFFF"/>
            </a:solidFill>
            <a:prstDash val="solid"/>
            <a:round/>
            <a:headEnd/>
            <a:tailEnd/>
          </a:ln>
        </p:spPr>
        <p:txBody>
          <a:bodyPr/>
          <a:lstStyle/>
          <a:p>
            <a:endParaRPr lang="en-GB"/>
          </a:p>
        </p:txBody>
      </p:sp>
      <p:sp>
        <p:nvSpPr>
          <p:cNvPr id="1596" name="Freeform 259"/>
          <p:cNvSpPr>
            <a:spLocks/>
          </p:cNvSpPr>
          <p:nvPr/>
        </p:nvSpPr>
        <p:spPr bwMode="auto">
          <a:xfrm>
            <a:off x="4785452" y="2088900"/>
            <a:ext cx="14736" cy="16051"/>
          </a:xfrm>
          <a:custGeom>
            <a:avLst/>
            <a:gdLst/>
            <a:ahLst/>
            <a:cxnLst>
              <a:cxn ang="0">
                <a:pos x="0" y="2"/>
              </a:cxn>
              <a:cxn ang="0">
                <a:pos x="5" y="11"/>
              </a:cxn>
              <a:cxn ang="0">
                <a:pos x="9" y="4"/>
              </a:cxn>
              <a:cxn ang="0">
                <a:pos x="5" y="0"/>
              </a:cxn>
              <a:cxn ang="0">
                <a:pos x="0" y="2"/>
              </a:cxn>
            </a:cxnLst>
            <a:rect l="0" t="0" r="r" b="b"/>
            <a:pathLst>
              <a:path w="9" h="11">
                <a:moveTo>
                  <a:pt x="0" y="2"/>
                </a:moveTo>
                <a:lnTo>
                  <a:pt x="5" y="11"/>
                </a:lnTo>
                <a:lnTo>
                  <a:pt x="9" y="4"/>
                </a:lnTo>
                <a:lnTo>
                  <a:pt x="5" y="0"/>
                </a:lnTo>
                <a:lnTo>
                  <a:pt x="0" y="2"/>
                </a:lnTo>
                <a:close/>
              </a:path>
            </a:pathLst>
          </a:custGeom>
          <a:solidFill>
            <a:srgbClr val="D2D2D2"/>
          </a:solidFill>
          <a:ln w="12700">
            <a:noFill/>
            <a:round/>
            <a:headEnd/>
            <a:tailEnd/>
          </a:ln>
        </p:spPr>
        <p:txBody>
          <a:bodyPr/>
          <a:lstStyle/>
          <a:p>
            <a:endParaRPr lang="en-GB"/>
          </a:p>
        </p:txBody>
      </p:sp>
      <p:sp>
        <p:nvSpPr>
          <p:cNvPr id="1597" name="Freeform 260"/>
          <p:cNvSpPr>
            <a:spLocks/>
          </p:cNvSpPr>
          <p:nvPr/>
        </p:nvSpPr>
        <p:spPr bwMode="auto">
          <a:xfrm>
            <a:off x="4785452" y="2088900"/>
            <a:ext cx="14736" cy="16051"/>
          </a:xfrm>
          <a:custGeom>
            <a:avLst/>
            <a:gdLst/>
            <a:ahLst/>
            <a:cxnLst>
              <a:cxn ang="0">
                <a:pos x="0" y="2"/>
              </a:cxn>
              <a:cxn ang="0">
                <a:pos x="5" y="11"/>
              </a:cxn>
              <a:cxn ang="0">
                <a:pos x="9" y="4"/>
              </a:cxn>
              <a:cxn ang="0">
                <a:pos x="5" y="0"/>
              </a:cxn>
              <a:cxn ang="0">
                <a:pos x="0" y="2"/>
              </a:cxn>
            </a:cxnLst>
            <a:rect l="0" t="0" r="r" b="b"/>
            <a:pathLst>
              <a:path w="9" h="11">
                <a:moveTo>
                  <a:pt x="0" y="2"/>
                </a:moveTo>
                <a:lnTo>
                  <a:pt x="5" y="11"/>
                </a:lnTo>
                <a:lnTo>
                  <a:pt x="9" y="4"/>
                </a:lnTo>
                <a:lnTo>
                  <a:pt x="5" y="0"/>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598" name="Freeform 261"/>
          <p:cNvSpPr>
            <a:spLocks/>
          </p:cNvSpPr>
          <p:nvPr/>
        </p:nvSpPr>
        <p:spPr bwMode="auto">
          <a:xfrm>
            <a:off x="5345408" y="1967628"/>
            <a:ext cx="64468" cy="82037"/>
          </a:xfrm>
          <a:custGeom>
            <a:avLst/>
            <a:gdLst/>
            <a:ahLst/>
            <a:cxnLst>
              <a:cxn ang="0">
                <a:pos x="23" y="4"/>
              </a:cxn>
              <a:cxn ang="0">
                <a:pos x="15" y="25"/>
              </a:cxn>
              <a:cxn ang="0">
                <a:pos x="0" y="40"/>
              </a:cxn>
              <a:cxn ang="0">
                <a:pos x="0" y="50"/>
              </a:cxn>
              <a:cxn ang="0">
                <a:pos x="15" y="52"/>
              </a:cxn>
              <a:cxn ang="0">
                <a:pos x="21" y="39"/>
              </a:cxn>
              <a:cxn ang="0">
                <a:pos x="27" y="23"/>
              </a:cxn>
              <a:cxn ang="0">
                <a:pos x="40" y="8"/>
              </a:cxn>
              <a:cxn ang="0">
                <a:pos x="38" y="0"/>
              </a:cxn>
              <a:cxn ang="0">
                <a:pos x="23" y="4"/>
              </a:cxn>
            </a:cxnLst>
            <a:rect l="0" t="0" r="r" b="b"/>
            <a:pathLst>
              <a:path w="40" h="52">
                <a:moveTo>
                  <a:pt x="23" y="4"/>
                </a:moveTo>
                <a:lnTo>
                  <a:pt x="15" y="25"/>
                </a:lnTo>
                <a:lnTo>
                  <a:pt x="0" y="40"/>
                </a:lnTo>
                <a:lnTo>
                  <a:pt x="0" y="50"/>
                </a:lnTo>
                <a:lnTo>
                  <a:pt x="15" y="52"/>
                </a:lnTo>
                <a:lnTo>
                  <a:pt x="21" y="39"/>
                </a:lnTo>
                <a:lnTo>
                  <a:pt x="27" y="23"/>
                </a:lnTo>
                <a:lnTo>
                  <a:pt x="40" y="8"/>
                </a:lnTo>
                <a:lnTo>
                  <a:pt x="38" y="0"/>
                </a:lnTo>
                <a:lnTo>
                  <a:pt x="23" y="4"/>
                </a:lnTo>
                <a:close/>
              </a:path>
            </a:pathLst>
          </a:custGeom>
          <a:solidFill>
            <a:srgbClr val="D2D2D2"/>
          </a:solidFill>
          <a:ln w="12700">
            <a:noFill/>
            <a:round/>
            <a:headEnd/>
            <a:tailEnd/>
          </a:ln>
        </p:spPr>
        <p:txBody>
          <a:bodyPr/>
          <a:lstStyle/>
          <a:p>
            <a:endParaRPr lang="en-GB"/>
          </a:p>
        </p:txBody>
      </p:sp>
      <p:sp>
        <p:nvSpPr>
          <p:cNvPr id="1599" name="Freeform 262"/>
          <p:cNvSpPr>
            <a:spLocks/>
          </p:cNvSpPr>
          <p:nvPr/>
        </p:nvSpPr>
        <p:spPr bwMode="auto">
          <a:xfrm>
            <a:off x="5345408" y="1967628"/>
            <a:ext cx="64468" cy="82037"/>
          </a:xfrm>
          <a:custGeom>
            <a:avLst/>
            <a:gdLst/>
            <a:ahLst/>
            <a:cxnLst>
              <a:cxn ang="0">
                <a:pos x="23" y="4"/>
              </a:cxn>
              <a:cxn ang="0">
                <a:pos x="15" y="25"/>
              </a:cxn>
              <a:cxn ang="0">
                <a:pos x="0" y="40"/>
              </a:cxn>
              <a:cxn ang="0">
                <a:pos x="0" y="50"/>
              </a:cxn>
              <a:cxn ang="0">
                <a:pos x="15" y="52"/>
              </a:cxn>
              <a:cxn ang="0">
                <a:pos x="21" y="39"/>
              </a:cxn>
              <a:cxn ang="0">
                <a:pos x="27" y="23"/>
              </a:cxn>
              <a:cxn ang="0">
                <a:pos x="40" y="8"/>
              </a:cxn>
              <a:cxn ang="0">
                <a:pos x="38" y="0"/>
              </a:cxn>
              <a:cxn ang="0">
                <a:pos x="23" y="4"/>
              </a:cxn>
            </a:cxnLst>
            <a:rect l="0" t="0" r="r" b="b"/>
            <a:pathLst>
              <a:path w="40" h="52">
                <a:moveTo>
                  <a:pt x="23" y="4"/>
                </a:moveTo>
                <a:lnTo>
                  <a:pt x="15" y="25"/>
                </a:lnTo>
                <a:lnTo>
                  <a:pt x="0" y="40"/>
                </a:lnTo>
                <a:lnTo>
                  <a:pt x="0" y="50"/>
                </a:lnTo>
                <a:lnTo>
                  <a:pt x="15" y="52"/>
                </a:lnTo>
                <a:lnTo>
                  <a:pt x="21" y="39"/>
                </a:lnTo>
                <a:lnTo>
                  <a:pt x="27" y="23"/>
                </a:lnTo>
                <a:lnTo>
                  <a:pt x="40" y="8"/>
                </a:lnTo>
                <a:lnTo>
                  <a:pt x="38" y="0"/>
                </a:lnTo>
                <a:lnTo>
                  <a:pt x="23" y="4"/>
                </a:lnTo>
                <a:close/>
              </a:path>
            </a:pathLst>
          </a:custGeom>
          <a:solidFill>
            <a:srgbClr val="D2D2D2"/>
          </a:solidFill>
          <a:ln w="12700">
            <a:solidFill>
              <a:srgbClr val="FFFFFF"/>
            </a:solidFill>
            <a:prstDash val="solid"/>
            <a:round/>
            <a:headEnd/>
            <a:tailEnd/>
          </a:ln>
        </p:spPr>
        <p:txBody>
          <a:bodyPr/>
          <a:lstStyle/>
          <a:p>
            <a:endParaRPr lang="en-GB"/>
          </a:p>
        </p:txBody>
      </p:sp>
      <p:sp>
        <p:nvSpPr>
          <p:cNvPr id="1600" name="Freeform 263"/>
          <p:cNvSpPr>
            <a:spLocks/>
          </p:cNvSpPr>
          <p:nvPr/>
        </p:nvSpPr>
        <p:spPr bwMode="auto">
          <a:xfrm>
            <a:off x="5409876" y="1983679"/>
            <a:ext cx="29471" cy="46369"/>
          </a:xfrm>
          <a:custGeom>
            <a:avLst/>
            <a:gdLst/>
            <a:ahLst/>
            <a:cxnLst>
              <a:cxn ang="0">
                <a:pos x="6" y="0"/>
              </a:cxn>
              <a:cxn ang="0">
                <a:pos x="2" y="15"/>
              </a:cxn>
              <a:cxn ang="0">
                <a:pos x="0" y="30"/>
              </a:cxn>
              <a:cxn ang="0">
                <a:pos x="10" y="29"/>
              </a:cxn>
              <a:cxn ang="0">
                <a:pos x="18" y="17"/>
              </a:cxn>
              <a:cxn ang="0">
                <a:pos x="16" y="0"/>
              </a:cxn>
              <a:cxn ang="0">
                <a:pos x="6" y="0"/>
              </a:cxn>
            </a:cxnLst>
            <a:rect l="0" t="0" r="r" b="b"/>
            <a:pathLst>
              <a:path w="18" h="30">
                <a:moveTo>
                  <a:pt x="6" y="0"/>
                </a:moveTo>
                <a:lnTo>
                  <a:pt x="2" y="15"/>
                </a:lnTo>
                <a:lnTo>
                  <a:pt x="0" y="30"/>
                </a:lnTo>
                <a:lnTo>
                  <a:pt x="10" y="29"/>
                </a:lnTo>
                <a:lnTo>
                  <a:pt x="18" y="17"/>
                </a:lnTo>
                <a:lnTo>
                  <a:pt x="16" y="0"/>
                </a:lnTo>
                <a:lnTo>
                  <a:pt x="6" y="0"/>
                </a:lnTo>
                <a:close/>
              </a:path>
            </a:pathLst>
          </a:custGeom>
          <a:solidFill>
            <a:srgbClr val="D2D2D2"/>
          </a:solidFill>
          <a:ln w="12700">
            <a:noFill/>
            <a:round/>
            <a:headEnd/>
            <a:tailEnd/>
          </a:ln>
        </p:spPr>
        <p:txBody>
          <a:bodyPr/>
          <a:lstStyle/>
          <a:p>
            <a:endParaRPr lang="en-GB"/>
          </a:p>
        </p:txBody>
      </p:sp>
      <p:sp>
        <p:nvSpPr>
          <p:cNvPr id="1601" name="Freeform 264"/>
          <p:cNvSpPr>
            <a:spLocks/>
          </p:cNvSpPr>
          <p:nvPr/>
        </p:nvSpPr>
        <p:spPr bwMode="auto">
          <a:xfrm>
            <a:off x="5409876" y="1983679"/>
            <a:ext cx="29471" cy="46369"/>
          </a:xfrm>
          <a:custGeom>
            <a:avLst/>
            <a:gdLst/>
            <a:ahLst/>
            <a:cxnLst>
              <a:cxn ang="0">
                <a:pos x="6" y="0"/>
              </a:cxn>
              <a:cxn ang="0">
                <a:pos x="2" y="15"/>
              </a:cxn>
              <a:cxn ang="0">
                <a:pos x="0" y="30"/>
              </a:cxn>
              <a:cxn ang="0">
                <a:pos x="10" y="29"/>
              </a:cxn>
              <a:cxn ang="0">
                <a:pos x="18" y="17"/>
              </a:cxn>
              <a:cxn ang="0">
                <a:pos x="16" y="0"/>
              </a:cxn>
              <a:cxn ang="0">
                <a:pos x="6" y="0"/>
              </a:cxn>
            </a:cxnLst>
            <a:rect l="0" t="0" r="r" b="b"/>
            <a:pathLst>
              <a:path w="18" h="30">
                <a:moveTo>
                  <a:pt x="6" y="0"/>
                </a:moveTo>
                <a:lnTo>
                  <a:pt x="2" y="15"/>
                </a:lnTo>
                <a:lnTo>
                  <a:pt x="0" y="30"/>
                </a:lnTo>
                <a:lnTo>
                  <a:pt x="10" y="29"/>
                </a:lnTo>
                <a:lnTo>
                  <a:pt x="18" y="17"/>
                </a:lnTo>
                <a:lnTo>
                  <a:pt x="16" y="0"/>
                </a:lnTo>
                <a:lnTo>
                  <a:pt x="6" y="0"/>
                </a:lnTo>
                <a:close/>
              </a:path>
            </a:pathLst>
          </a:custGeom>
          <a:solidFill>
            <a:srgbClr val="D2D2D2"/>
          </a:solidFill>
          <a:ln w="12700">
            <a:solidFill>
              <a:srgbClr val="FFFFFF"/>
            </a:solidFill>
            <a:prstDash val="solid"/>
            <a:round/>
            <a:headEnd/>
            <a:tailEnd/>
          </a:ln>
        </p:spPr>
        <p:txBody>
          <a:bodyPr/>
          <a:lstStyle/>
          <a:p>
            <a:endParaRPr lang="en-GB"/>
          </a:p>
        </p:txBody>
      </p:sp>
      <p:sp>
        <p:nvSpPr>
          <p:cNvPr id="1602" name="Freeform 265"/>
          <p:cNvSpPr>
            <a:spLocks/>
          </p:cNvSpPr>
          <p:nvPr/>
        </p:nvSpPr>
        <p:spPr bwMode="auto">
          <a:xfrm>
            <a:off x="5304885" y="1903425"/>
            <a:ext cx="60784" cy="67770"/>
          </a:xfrm>
          <a:custGeom>
            <a:avLst/>
            <a:gdLst/>
            <a:ahLst/>
            <a:cxnLst>
              <a:cxn ang="0">
                <a:pos x="2" y="11"/>
              </a:cxn>
              <a:cxn ang="0">
                <a:pos x="21" y="0"/>
              </a:cxn>
              <a:cxn ang="0">
                <a:pos x="33" y="2"/>
              </a:cxn>
              <a:cxn ang="0">
                <a:pos x="38" y="13"/>
              </a:cxn>
              <a:cxn ang="0">
                <a:pos x="27" y="36"/>
              </a:cxn>
              <a:cxn ang="0">
                <a:pos x="19" y="42"/>
              </a:cxn>
              <a:cxn ang="0">
                <a:pos x="6" y="40"/>
              </a:cxn>
              <a:cxn ang="0">
                <a:pos x="12" y="27"/>
              </a:cxn>
              <a:cxn ang="0">
                <a:pos x="15" y="19"/>
              </a:cxn>
              <a:cxn ang="0">
                <a:pos x="0" y="17"/>
              </a:cxn>
              <a:cxn ang="0">
                <a:pos x="2" y="11"/>
              </a:cxn>
            </a:cxnLst>
            <a:rect l="0" t="0" r="r" b="b"/>
            <a:pathLst>
              <a:path w="38" h="42">
                <a:moveTo>
                  <a:pt x="2" y="11"/>
                </a:moveTo>
                <a:lnTo>
                  <a:pt x="21" y="0"/>
                </a:lnTo>
                <a:lnTo>
                  <a:pt x="33" y="2"/>
                </a:lnTo>
                <a:lnTo>
                  <a:pt x="38" y="13"/>
                </a:lnTo>
                <a:lnTo>
                  <a:pt x="27" y="36"/>
                </a:lnTo>
                <a:lnTo>
                  <a:pt x="19" y="42"/>
                </a:lnTo>
                <a:lnTo>
                  <a:pt x="6" y="40"/>
                </a:lnTo>
                <a:lnTo>
                  <a:pt x="12" y="27"/>
                </a:lnTo>
                <a:lnTo>
                  <a:pt x="15" y="19"/>
                </a:lnTo>
                <a:lnTo>
                  <a:pt x="0" y="17"/>
                </a:lnTo>
                <a:lnTo>
                  <a:pt x="2" y="11"/>
                </a:lnTo>
                <a:close/>
              </a:path>
            </a:pathLst>
          </a:custGeom>
          <a:solidFill>
            <a:srgbClr val="D2D2D2"/>
          </a:solidFill>
          <a:ln w="12700">
            <a:noFill/>
            <a:round/>
            <a:headEnd/>
            <a:tailEnd/>
          </a:ln>
        </p:spPr>
        <p:txBody>
          <a:bodyPr/>
          <a:lstStyle/>
          <a:p>
            <a:endParaRPr lang="en-GB"/>
          </a:p>
        </p:txBody>
      </p:sp>
      <p:sp>
        <p:nvSpPr>
          <p:cNvPr id="1603" name="Freeform 266"/>
          <p:cNvSpPr>
            <a:spLocks/>
          </p:cNvSpPr>
          <p:nvPr/>
        </p:nvSpPr>
        <p:spPr bwMode="auto">
          <a:xfrm>
            <a:off x="5304885" y="1903425"/>
            <a:ext cx="60784" cy="67770"/>
          </a:xfrm>
          <a:custGeom>
            <a:avLst/>
            <a:gdLst/>
            <a:ahLst/>
            <a:cxnLst>
              <a:cxn ang="0">
                <a:pos x="2" y="11"/>
              </a:cxn>
              <a:cxn ang="0">
                <a:pos x="21" y="0"/>
              </a:cxn>
              <a:cxn ang="0">
                <a:pos x="33" y="2"/>
              </a:cxn>
              <a:cxn ang="0">
                <a:pos x="38" y="13"/>
              </a:cxn>
              <a:cxn ang="0">
                <a:pos x="27" y="36"/>
              </a:cxn>
              <a:cxn ang="0">
                <a:pos x="19" y="42"/>
              </a:cxn>
              <a:cxn ang="0">
                <a:pos x="6" y="40"/>
              </a:cxn>
              <a:cxn ang="0">
                <a:pos x="12" y="27"/>
              </a:cxn>
              <a:cxn ang="0">
                <a:pos x="15" y="19"/>
              </a:cxn>
              <a:cxn ang="0">
                <a:pos x="0" y="17"/>
              </a:cxn>
              <a:cxn ang="0">
                <a:pos x="2" y="11"/>
              </a:cxn>
            </a:cxnLst>
            <a:rect l="0" t="0" r="r" b="b"/>
            <a:pathLst>
              <a:path w="38" h="42">
                <a:moveTo>
                  <a:pt x="2" y="11"/>
                </a:moveTo>
                <a:lnTo>
                  <a:pt x="21" y="0"/>
                </a:lnTo>
                <a:lnTo>
                  <a:pt x="33" y="2"/>
                </a:lnTo>
                <a:lnTo>
                  <a:pt x="38" y="13"/>
                </a:lnTo>
                <a:lnTo>
                  <a:pt x="27" y="36"/>
                </a:lnTo>
                <a:lnTo>
                  <a:pt x="19" y="42"/>
                </a:lnTo>
                <a:lnTo>
                  <a:pt x="6" y="40"/>
                </a:lnTo>
                <a:lnTo>
                  <a:pt x="12" y="27"/>
                </a:lnTo>
                <a:lnTo>
                  <a:pt x="15" y="19"/>
                </a:lnTo>
                <a:lnTo>
                  <a:pt x="0" y="17"/>
                </a:lnTo>
                <a:lnTo>
                  <a:pt x="2" y="11"/>
                </a:lnTo>
                <a:close/>
              </a:path>
            </a:pathLst>
          </a:custGeom>
          <a:solidFill>
            <a:srgbClr val="D2D2D2"/>
          </a:solidFill>
          <a:ln w="12700">
            <a:solidFill>
              <a:srgbClr val="FFFFFF"/>
            </a:solidFill>
            <a:prstDash val="solid"/>
            <a:round/>
            <a:headEnd/>
            <a:tailEnd/>
          </a:ln>
        </p:spPr>
        <p:txBody>
          <a:bodyPr/>
          <a:lstStyle/>
          <a:p>
            <a:endParaRPr lang="en-GB"/>
          </a:p>
        </p:txBody>
      </p:sp>
      <p:sp>
        <p:nvSpPr>
          <p:cNvPr id="1604" name="Freeform 267"/>
          <p:cNvSpPr>
            <a:spLocks/>
          </p:cNvSpPr>
          <p:nvPr/>
        </p:nvSpPr>
        <p:spPr bwMode="auto">
          <a:xfrm>
            <a:off x="5369353" y="1890941"/>
            <a:ext cx="36839" cy="23184"/>
          </a:xfrm>
          <a:custGeom>
            <a:avLst/>
            <a:gdLst/>
            <a:ahLst/>
            <a:cxnLst>
              <a:cxn ang="0">
                <a:pos x="0" y="0"/>
              </a:cxn>
              <a:cxn ang="0">
                <a:pos x="6" y="14"/>
              </a:cxn>
              <a:cxn ang="0">
                <a:pos x="20" y="10"/>
              </a:cxn>
              <a:cxn ang="0">
                <a:pos x="23" y="0"/>
              </a:cxn>
              <a:cxn ang="0">
                <a:pos x="0" y="0"/>
              </a:cxn>
            </a:cxnLst>
            <a:rect l="0" t="0" r="r" b="b"/>
            <a:pathLst>
              <a:path w="23" h="14">
                <a:moveTo>
                  <a:pt x="0" y="0"/>
                </a:moveTo>
                <a:lnTo>
                  <a:pt x="6" y="14"/>
                </a:lnTo>
                <a:lnTo>
                  <a:pt x="20" y="10"/>
                </a:lnTo>
                <a:lnTo>
                  <a:pt x="23" y="0"/>
                </a:lnTo>
                <a:lnTo>
                  <a:pt x="0" y="0"/>
                </a:lnTo>
                <a:close/>
              </a:path>
            </a:pathLst>
          </a:custGeom>
          <a:solidFill>
            <a:srgbClr val="D2D2D2"/>
          </a:solidFill>
          <a:ln w="12700">
            <a:noFill/>
            <a:round/>
            <a:headEnd/>
            <a:tailEnd/>
          </a:ln>
        </p:spPr>
        <p:txBody>
          <a:bodyPr/>
          <a:lstStyle/>
          <a:p>
            <a:endParaRPr lang="en-GB"/>
          </a:p>
        </p:txBody>
      </p:sp>
      <p:sp>
        <p:nvSpPr>
          <p:cNvPr id="1605" name="Freeform 268"/>
          <p:cNvSpPr>
            <a:spLocks/>
          </p:cNvSpPr>
          <p:nvPr/>
        </p:nvSpPr>
        <p:spPr bwMode="auto">
          <a:xfrm>
            <a:off x="5369353" y="1890941"/>
            <a:ext cx="36839" cy="23184"/>
          </a:xfrm>
          <a:custGeom>
            <a:avLst/>
            <a:gdLst/>
            <a:ahLst/>
            <a:cxnLst>
              <a:cxn ang="0">
                <a:pos x="0" y="0"/>
              </a:cxn>
              <a:cxn ang="0">
                <a:pos x="6" y="14"/>
              </a:cxn>
              <a:cxn ang="0">
                <a:pos x="20" y="10"/>
              </a:cxn>
              <a:cxn ang="0">
                <a:pos x="23" y="0"/>
              </a:cxn>
              <a:cxn ang="0">
                <a:pos x="0" y="0"/>
              </a:cxn>
            </a:cxnLst>
            <a:rect l="0" t="0" r="r" b="b"/>
            <a:pathLst>
              <a:path w="23" h="14">
                <a:moveTo>
                  <a:pt x="0" y="0"/>
                </a:moveTo>
                <a:lnTo>
                  <a:pt x="6" y="14"/>
                </a:lnTo>
                <a:lnTo>
                  <a:pt x="20" y="10"/>
                </a:lnTo>
                <a:lnTo>
                  <a:pt x="23"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606" name="Freeform 269"/>
          <p:cNvSpPr>
            <a:spLocks/>
          </p:cNvSpPr>
          <p:nvPr/>
        </p:nvSpPr>
        <p:spPr bwMode="auto">
          <a:xfrm>
            <a:off x="5354617" y="1785719"/>
            <a:ext cx="73678" cy="65987"/>
          </a:xfrm>
          <a:custGeom>
            <a:avLst/>
            <a:gdLst/>
            <a:ahLst/>
            <a:cxnLst>
              <a:cxn ang="0">
                <a:pos x="0" y="29"/>
              </a:cxn>
              <a:cxn ang="0">
                <a:pos x="7" y="36"/>
              </a:cxn>
              <a:cxn ang="0">
                <a:pos x="30" y="42"/>
              </a:cxn>
              <a:cxn ang="0">
                <a:pos x="44" y="42"/>
              </a:cxn>
              <a:cxn ang="0">
                <a:pos x="46" y="33"/>
              </a:cxn>
              <a:cxn ang="0">
                <a:pos x="42" y="21"/>
              </a:cxn>
              <a:cxn ang="0">
                <a:pos x="23" y="0"/>
              </a:cxn>
              <a:cxn ang="0">
                <a:pos x="15" y="6"/>
              </a:cxn>
              <a:cxn ang="0">
                <a:pos x="17" y="13"/>
              </a:cxn>
              <a:cxn ang="0">
                <a:pos x="29" y="21"/>
              </a:cxn>
              <a:cxn ang="0">
                <a:pos x="27" y="27"/>
              </a:cxn>
              <a:cxn ang="0">
                <a:pos x="13" y="33"/>
              </a:cxn>
              <a:cxn ang="0">
                <a:pos x="0" y="29"/>
              </a:cxn>
            </a:cxnLst>
            <a:rect l="0" t="0" r="r" b="b"/>
            <a:pathLst>
              <a:path w="46" h="42">
                <a:moveTo>
                  <a:pt x="0" y="29"/>
                </a:moveTo>
                <a:lnTo>
                  <a:pt x="7" y="36"/>
                </a:lnTo>
                <a:lnTo>
                  <a:pt x="30" y="42"/>
                </a:lnTo>
                <a:lnTo>
                  <a:pt x="44" y="42"/>
                </a:lnTo>
                <a:lnTo>
                  <a:pt x="46" y="33"/>
                </a:lnTo>
                <a:lnTo>
                  <a:pt x="42" y="21"/>
                </a:lnTo>
                <a:lnTo>
                  <a:pt x="23" y="0"/>
                </a:lnTo>
                <a:lnTo>
                  <a:pt x="15" y="6"/>
                </a:lnTo>
                <a:lnTo>
                  <a:pt x="17" y="13"/>
                </a:lnTo>
                <a:lnTo>
                  <a:pt x="29" y="21"/>
                </a:lnTo>
                <a:lnTo>
                  <a:pt x="27" y="27"/>
                </a:lnTo>
                <a:lnTo>
                  <a:pt x="13" y="33"/>
                </a:lnTo>
                <a:lnTo>
                  <a:pt x="0" y="29"/>
                </a:lnTo>
                <a:close/>
              </a:path>
            </a:pathLst>
          </a:custGeom>
          <a:solidFill>
            <a:srgbClr val="D2D2D2"/>
          </a:solidFill>
          <a:ln w="12700">
            <a:noFill/>
            <a:round/>
            <a:headEnd/>
            <a:tailEnd/>
          </a:ln>
        </p:spPr>
        <p:txBody>
          <a:bodyPr/>
          <a:lstStyle/>
          <a:p>
            <a:endParaRPr lang="en-GB"/>
          </a:p>
        </p:txBody>
      </p:sp>
      <p:sp>
        <p:nvSpPr>
          <p:cNvPr id="1607" name="Freeform 270"/>
          <p:cNvSpPr>
            <a:spLocks/>
          </p:cNvSpPr>
          <p:nvPr/>
        </p:nvSpPr>
        <p:spPr bwMode="auto">
          <a:xfrm>
            <a:off x="5354617" y="1785719"/>
            <a:ext cx="73678" cy="65987"/>
          </a:xfrm>
          <a:custGeom>
            <a:avLst/>
            <a:gdLst/>
            <a:ahLst/>
            <a:cxnLst>
              <a:cxn ang="0">
                <a:pos x="0" y="29"/>
              </a:cxn>
              <a:cxn ang="0">
                <a:pos x="7" y="36"/>
              </a:cxn>
              <a:cxn ang="0">
                <a:pos x="30" y="42"/>
              </a:cxn>
              <a:cxn ang="0">
                <a:pos x="44" y="42"/>
              </a:cxn>
              <a:cxn ang="0">
                <a:pos x="46" y="33"/>
              </a:cxn>
              <a:cxn ang="0">
                <a:pos x="42" y="21"/>
              </a:cxn>
              <a:cxn ang="0">
                <a:pos x="23" y="0"/>
              </a:cxn>
              <a:cxn ang="0">
                <a:pos x="15" y="6"/>
              </a:cxn>
              <a:cxn ang="0">
                <a:pos x="17" y="13"/>
              </a:cxn>
              <a:cxn ang="0">
                <a:pos x="29" y="21"/>
              </a:cxn>
              <a:cxn ang="0">
                <a:pos x="27" y="27"/>
              </a:cxn>
              <a:cxn ang="0">
                <a:pos x="13" y="33"/>
              </a:cxn>
              <a:cxn ang="0">
                <a:pos x="0" y="29"/>
              </a:cxn>
            </a:cxnLst>
            <a:rect l="0" t="0" r="r" b="b"/>
            <a:pathLst>
              <a:path w="46" h="42">
                <a:moveTo>
                  <a:pt x="0" y="29"/>
                </a:moveTo>
                <a:lnTo>
                  <a:pt x="7" y="36"/>
                </a:lnTo>
                <a:lnTo>
                  <a:pt x="30" y="42"/>
                </a:lnTo>
                <a:lnTo>
                  <a:pt x="44" y="42"/>
                </a:lnTo>
                <a:lnTo>
                  <a:pt x="46" y="33"/>
                </a:lnTo>
                <a:lnTo>
                  <a:pt x="42" y="21"/>
                </a:lnTo>
                <a:lnTo>
                  <a:pt x="23" y="0"/>
                </a:lnTo>
                <a:lnTo>
                  <a:pt x="15" y="6"/>
                </a:lnTo>
                <a:lnTo>
                  <a:pt x="17" y="13"/>
                </a:lnTo>
                <a:lnTo>
                  <a:pt x="29" y="21"/>
                </a:lnTo>
                <a:lnTo>
                  <a:pt x="27" y="27"/>
                </a:lnTo>
                <a:lnTo>
                  <a:pt x="13" y="33"/>
                </a:lnTo>
                <a:lnTo>
                  <a:pt x="0" y="29"/>
                </a:lnTo>
                <a:close/>
              </a:path>
            </a:pathLst>
          </a:custGeom>
          <a:solidFill>
            <a:srgbClr val="D2D2D2"/>
          </a:solidFill>
          <a:ln w="12700">
            <a:solidFill>
              <a:srgbClr val="FFFFFF"/>
            </a:solidFill>
            <a:prstDash val="solid"/>
            <a:round/>
            <a:headEnd/>
            <a:tailEnd/>
          </a:ln>
        </p:spPr>
        <p:txBody>
          <a:bodyPr/>
          <a:lstStyle/>
          <a:p>
            <a:endParaRPr lang="en-GB"/>
          </a:p>
        </p:txBody>
      </p:sp>
      <p:sp>
        <p:nvSpPr>
          <p:cNvPr id="1608" name="Freeform 271"/>
          <p:cNvSpPr>
            <a:spLocks/>
          </p:cNvSpPr>
          <p:nvPr/>
        </p:nvSpPr>
        <p:spPr bwMode="auto">
          <a:xfrm>
            <a:off x="5373037" y="2247624"/>
            <a:ext cx="55259" cy="53502"/>
          </a:xfrm>
          <a:custGeom>
            <a:avLst/>
            <a:gdLst/>
            <a:ahLst/>
            <a:cxnLst>
              <a:cxn ang="0">
                <a:pos x="4" y="15"/>
              </a:cxn>
              <a:cxn ang="0">
                <a:pos x="0" y="27"/>
              </a:cxn>
              <a:cxn ang="0">
                <a:pos x="16" y="34"/>
              </a:cxn>
              <a:cxn ang="0">
                <a:pos x="33" y="19"/>
              </a:cxn>
              <a:cxn ang="0">
                <a:pos x="35" y="0"/>
              </a:cxn>
              <a:cxn ang="0">
                <a:pos x="23" y="2"/>
              </a:cxn>
              <a:cxn ang="0">
                <a:pos x="18" y="17"/>
              </a:cxn>
              <a:cxn ang="0">
                <a:pos x="4" y="15"/>
              </a:cxn>
            </a:cxnLst>
            <a:rect l="0" t="0" r="r" b="b"/>
            <a:pathLst>
              <a:path w="35" h="34">
                <a:moveTo>
                  <a:pt x="4" y="15"/>
                </a:moveTo>
                <a:lnTo>
                  <a:pt x="0" y="27"/>
                </a:lnTo>
                <a:lnTo>
                  <a:pt x="16" y="34"/>
                </a:lnTo>
                <a:lnTo>
                  <a:pt x="33" y="19"/>
                </a:lnTo>
                <a:lnTo>
                  <a:pt x="35" y="0"/>
                </a:lnTo>
                <a:lnTo>
                  <a:pt x="23" y="2"/>
                </a:lnTo>
                <a:lnTo>
                  <a:pt x="18" y="17"/>
                </a:lnTo>
                <a:lnTo>
                  <a:pt x="4" y="15"/>
                </a:lnTo>
                <a:close/>
              </a:path>
            </a:pathLst>
          </a:custGeom>
          <a:solidFill>
            <a:srgbClr val="D2D2D2"/>
          </a:solidFill>
          <a:ln w="12700">
            <a:noFill/>
            <a:round/>
            <a:headEnd/>
            <a:tailEnd/>
          </a:ln>
        </p:spPr>
        <p:txBody>
          <a:bodyPr/>
          <a:lstStyle/>
          <a:p>
            <a:endParaRPr lang="en-GB"/>
          </a:p>
        </p:txBody>
      </p:sp>
      <p:sp>
        <p:nvSpPr>
          <p:cNvPr id="1609" name="Freeform 272"/>
          <p:cNvSpPr>
            <a:spLocks/>
          </p:cNvSpPr>
          <p:nvPr/>
        </p:nvSpPr>
        <p:spPr bwMode="auto">
          <a:xfrm>
            <a:off x="5373037" y="2247624"/>
            <a:ext cx="55259" cy="53502"/>
          </a:xfrm>
          <a:custGeom>
            <a:avLst/>
            <a:gdLst/>
            <a:ahLst/>
            <a:cxnLst>
              <a:cxn ang="0">
                <a:pos x="4" y="15"/>
              </a:cxn>
              <a:cxn ang="0">
                <a:pos x="0" y="27"/>
              </a:cxn>
              <a:cxn ang="0">
                <a:pos x="16" y="34"/>
              </a:cxn>
              <a:cxn ang="0">
                <a:pos x="33" y="19"/>
              </a:cxn>
              <a:cxn ang="0">
                <a:pos x="35" y="0"/>
              </a:cxn>
              <a:cxn ang="0">
                <a:pos x="23" y="2"/>
              </a:cxn>
              <a:cxn ang="0">
                <a:pos x="18" y="17"/>
              </a:cxn>
              <a:cxn ang="0">
                <a:pos x="4" y="15"/>
              </a:cxn>
            </a:cxnLst>
            <a:rect l="0" t="0" r="r" b="b"/>
            <a:pathLst>
              <a:path w="35" h="34">
                <a:moveTo>
                  <a:pt x="4" y="15"/>
                </a:moveTo>
                <a:lnTo>
                  <a:pt x="0" y="27"/>
                </a:lnTo>
                <a:lnTo>
                  <a:pt x="16" y="34"/>
                </a:lnTo>
                <a:lnTo>
                  <a:pt x="33" y="19"/>
                </a:lnTo>
                <a:lnTo>
                  <a:pt x="35" y="0"/>
                </a:lnTo>
                <a:lnTo>
                  <a:pt x="23" y="2"/>
                </a:lnTo>
                <a:lnTo>
                  <a:pt x="18" y="17"/>
                </a:lnTo>
                <a:lnTo>
                  <a:pt x="4" y="15"/>
                </a:lnTo>
                <a:close/>
              </a:path>
            </a:pathLst>
          </a:custGeom>
          <a:solidFill>
            <a:srgbClr val="D2D2D2"/>
          </a:solidFill>
          <a:ln w="12700">
            <a:solidFill>
              <a:srgbClr val="FFFFFF"/>
            </a:solidFill>
            <a:prstDash val="solid"/>
            <a:round/>
            <a:headEnd/>
            <a:tailEnd/>
          </a:ln>
        </p:spPr>
        <p:txBody>
          <a:bodyPr/>
          <a:lstStyle/>
          <a:p>
            <a:endParaRPr lang="en-GB"/>
          </a:p>
        </p:txBody>
      </p:sp>
      <p:sp>
        <p:nvSpPr>
          <p:cNvPr id="1610" name="Freeform 273"/>
          <p:cNvSpPr>
            <a:spLocks/>
          </p:cNvSpPr>
          <p:nvPr/>
        </p:nvSpPr>
        <p:spPr bwMode="auto">
          <a:xfrm>
            <a:off x="5345408" y="2425966"/>
            <a:ext cx="36839" cy="39235"/>
          </a:xfrm>
          <a:custGeom>
            <a:avLst/>
            <a:gdLst/>
            <a:ahLst/>
            <a:cxnLst>
              <a:cxn ang="0">
                <a:pos x="0" y="25"/>
              </a:cxn>
              <a:cxn ang="0">
                <a:pos x="13" y="23"/>
              </a:cxn>
              <a:cxn ang="0">
                <a:pos x="23" y="23"/>
              </a:cxn>
              <a:cxn ang="0">
                <a:pos x="23" y="11"/>
              </a:cxn>
              <a:cxn ang="0">
                <a:pos x="10" y="0"/>
              </a:cxn>
              <a:cxn ang="0">
                <a:pos x="2" y="11"/>
              </a:cxn>
              <a:cxn ang="0">
                <a:pos x="0" y="25"/>
              </a:cxn>
            </a:cxnLst>
            <a:rect l="0" t="0" r="r" b="b"/>
            <a:pathLst>
              <a:path w="23" h="25">
                <a:moveTo>
                  <a:pt x="0" y="25"/>
                </a:moveTo>
                <a:lnTo>
                  <a:pt x="13" y="23"/>
                </a:lnTo>
                <a:lnTo>
                  <a:pt x="23" y="23"/>
                </a:lnTo>
                <a:lnTo>
                  <a:pt x="23" y="11"/>
                </a:lnTo>
                <a:lnTo>
                  <a:pt x="10" y="0"/>
                </a:lnTo>
                <a:lnTo>
                  <a:pt x="2" y="11"/>
                </a:lnTo>
                <a:lnTo>
                  <a:pt x="0" y="25"/>
                </a:lnTo>
                <a:close/>
              </a:path>
            </a:pathLst>
          </a:custGeom>
          <a:solidFill>
            <a:srgbClr val="D2D2D2"/>
          </a:solidFill>
          <a:ln w="12700">
            <a:noFill/>
            <a:round/>
            <a:headEnd/>
            <a:tailEnd/>
          </a:ln>
        </p:spPr>
        <p:txBody>
          <a:bodyPr/>
          <a:lstStyle/>
          <a:p>
            <a:endParaRPr lang="en-GB"/>
          </a:p>
        </p:txBody>
      </p:sp>
      <p:sp>
        <p:nvSpPr>
          <p:cNvPr id="1611" name="Freeform 274"/>
          <p:cNvSpPr>
            <a:spLocks/>
          </p:cNvSpPr>
          <p:nvPr/>
        </p:nvSpPr>
        <p:spPr bwMode="auto">
          <a:xfrm>
            <a:off x="5345408" y="2425966"/>
            <a:ext cx="36839" cy="39235"/>
          </a:xfrm>
          <a:custGeom>
            <a:avLst/>
            <a:gdLst/>
            <a:ahLst/>
            <a:cxnLst>
              <a:cxn ang="0">
                <a:pos x="0" y="25"/>
              </a:cxn>
              <a:cxn ang="0">
                <a:pos x="13" y="23"/>
              </a:cxn>
              <a:cxn ang="0">
                <a:pos x="23" y="23"/>
              </a:cxn>
              <a:cxn ang="0">
                <a:pos x="23" y="11"/>
              </a:cxn>
              <a:cxn ang="0">
                <a:pos x="10" y="0"/>
              </a:cxn>
              <a:cxn ang="0">
                <a:pos x="2" y="11"/>
              </a:cxn>
              <a:cxn ang="0">
                <a:pos x="0" y="25"/>
              </a:cxn>
            </a:cxnLst>
            <a:rect l="0" t="0" r="r" b="b"/>
            <a:pathLst>
              <a:path w="23" h="25">
                <a:moveTo>
                  <a:pt x="0" y="25"/>
                </a:moveTo>
                <a:lnTo>
                  <a:pt x="13" y="23"/>
                </a:lnTo>
                <a:lnTo>
                  <a:pt x="23" y="23"/>
                </a:lnTo>
                <a:lnTo>
                  <a:pt x="23" y="11"/>
                </a:lnTo>
                <a:lnTo>
                  <a:pt x="10" y="0"/>
                </a:lnTo>
                <a:lnTo>
                  <a:pt x="2" y="11"/>
                </a:lnTo>
                <a:lnTo>
                  <a:pt x="0" y="25"/>
                </a:lnTo>
                <a:close/>
              </a:path>
            </a:pathLst>
          </a:custGeom>
          <a:solidFill>
            <a:srgbClr val="D2D2D2"/>
          </a:solidFill>
          <a:ln w="12700">
            <a:solidFill>
              <a:srgbClr val="FFFFFF"/>
            </a:solidFill>
            <a:prstDash val="solid"/>
            <a:round/>
            <a:headEnd/>
            <a:tailEnd/>
          </a:ln>
        </p:spPr>
        <p:txBody>
          <a:bodyPr/>
          <a:lstStyle/>
          <a:p>
            <a:endParaRPr lang="en-GB"/>
          </a:p>
        </p:txBody>
      </p:sp>
      <p:sp>
        <p:nvSpPr>
          <p:cNvPr id="1612" name="Freeform 275"/>
          <p:cNvSpPr>
            <a:spLocks/>
          </p:cNvSpPr>
          <p:nvPr/>
        </p:nvSpPr>
        <p:spPr bwMode="auto">
          <a:xfrm>
            <a:off x="5520393" y="3032326"/>
            <a:ext cx="64469" cy="30317"/>
          </a:xfrm>
          <a:custGeom>
            <a:avLst/>
            <a:gdLst/>
            <a:ahLst/>
            <a:cxnLst>
              <a:cxn ang="0">
                <a:pos x="0" y="2"/>
              </a:cxn>
              <a:cxn ang="0">
                <a:pos x="14" y="19"/>
              </a:cxn>
              <a:cxn ang="0">
                <a:pos x="39" y="17"/>
              </a:cxn>
              <a:cxn ang="0">
                <a:pos x="39" y="5"/>
              </a:cxn>
              <a:cxn ang="0">
                <a:pos x="20" y="0"/>
              </a:cxn>
              <a:cxn ang="0">
                <a:pos x="0" y="2"/>
              </a:cxn>
            </a:cxnLst>
            <a:rect l="0" t="0" r="r" b="b"/>
            <a:pathLst>
              <a:path w="39" h="19">
                <a:moveTo>
                  <a:pt x="0" y="2"/>
                </a:moveTo>
                <a:lnTo>
                  <a:pt x="14" y="19"/>
                </a:lnTo>
                <a:lnTo>
                  <a:pt x="39" y="17"/>
                </a:lnTo>
                <a:lnTo>
                  <a:pt x="39" y="5"/>
                </a:lnTo>
                <a:lnTo>
                  <a:pt x="20" y="0"/>
                </a:lnTo>
                <a:lnTo>
                  <a:pt x="0" y="2"/>
                </a:lnTo>
                <a:close/>
              </a:path>
            </a:pathLst>
          </a:custGeom>
          <a:solidFill>
            <a:schemeClr val="bg2"/>
          </a:solidFill>
          <a:ln w="12700">
            <a:noFill/>
            <a:round/>
            <a:headEnd/>
            <a:tailEnd/>
          </a:ln>
        </p:spPr>
        <p:txBody>
          <a:bodyPr/>
          <a:lstStyle/>
          <a:p>
            <a:endParaRPr lang="en-GB"/>
          </a:p>
        </p:txBody>
      </p:sp>
      <p:sp>
        <p:nvSpPr>
          <p:cNvPr id="1613" name="Freeform 276"/>
          <p:cNvSpPr>
            <a:spLocks/>
          </p:cNvSpPr>
          <p:nvPr/>
        </p:nvSpPr>
        <p:spPr bwMode="auto">
          <a:xfrm>
            <a:off x="5520393" y="3032326"/>
            <a:ext cx="64469" cy="30317"/>
          </a:xfrm>
          <a:custGeom>
            <a:avLst/>
            <a:gdLst/>
            <a:ahLst/>
            <a:cxnLst>
              <a:cxn ang="0">
                <a:pos x="0" y="2"/>
              </a:cxn>
              <a:cxn ang="0">
                <a:pos x="14" y="19"/>
              </a:cxn>
              <a:cxn ang="0">
                <a:pos x="39" y="17"/>
              </a:cxn>
              <a:cxn ang="0">
                <a:pos x="39" y="5"/>
              </a:cxn>
              <a:cxn ang="0">
                <a:pos x="20" y="0"/>
              </a:cxn>
              <a:cxn ang="0">
                <a:pos x="0" y="2"/>
              </a:cxn>
            </a:cxnLst>
            <a:rect l="0" t="0" r="r" b="b"/>
            <a:pathLst>
              <a:path w="39" h="19">
                <a:moveTo>
                  <a:pt x="0" y="2"/>
                </a:moveTo>
                <a:lnTo>
                  <a:pt x="14" y="19"/>
                </a:lnTo>
                <a:lnTo>
                  <a:pt x="39" y="17"/>
                </a:lnTo>
                <a:lnTo>
                  <a:pt x="39" y="5"/>
                </a:lnTo>
                <a:lnTo>
                  <a:pt x="20"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614" name="Freeform 277"/>
          <p:cNvSpPr>
            <a:spLocks/>
          </p:cNvSpPr>
          <p:nvPr/>
        </p:nvSpPr>
        <p:spPr bwMode="auto">
          <a:xfrm>
            <a:off x="5325146" y="3210668"/>
            <a:ext cx="12894" cy="12483"/>
          </a:xfrm>
          <a:custGeom>
            <a:avLst/>
            <a:gdLst/>
            <a:ahLst/>
            <a:cxnLst>
              <a:cxn ang="0">
                <a:pos x="0" y="0"/>
              </a:cxn>
              <a:cxn ang="0">
                <a:pos x="1" y="8"/>
              </a:cxn>
              <a:cxn ang="0">
                <a:pos x="9" y="2"/>
              </a:cxn>
              <a:cxn ang="0">
                <a:pos x="0" y="0"/>
              </a:cxn>
            </a:cxnLst>
            <a:rect l="0" t="0" r="r" b="b"/>
            <a:pathLst>
              <a:path w="9" h="8">
                <a:moveTo>
                  <a:pt x="0" y="0"/>
                </a:moveTo>
                <a:lnTo>
                  <a:pt x="1" y="8"/>
                </a:lnTo>
                <a:lnTo>
                  <a:pt x="9" y="2"/>
                </a:lnTo>
                <a:lnTo>
                  <a:pt x="0" y="0"/>
                </a:lnTo>
                <a:close/>
              </a:path>
            </a:pathLst>
          </a:custGeom>
          <a:solidFill>
            <a:schemeClr val="bg2"/>
          </a:solidFill>
          <a:ln w="12700">
            <a:noFill/>
            <a:round/>
            <a:headEnd/>
            <a:tailEnd/>
          </a:ln>
        </p:spPr>
        <p:txBody>
          <a:bodyPr/>
          <a:lstStyle/>
          <a:p>
            <a:endParaRPr lang="en-GB"/>
          </a:p>
        </p:txBody>
      </p:sp>
      <p:sp>
        <p:nvSpPr>
          <p:cNvPr id="1615" name="Freeform 278"/>
          <p:cNvSpPr>
            <a:spLocks/>
          </p:cNvSpPr>
          <p:nvPr/>
        </p:nvSpPr>
        <p:spPr bwMode="auto">
          <a:xfrm>
            <a:off x="5325146" y="3210668"/>
            <a:ext cx="12894" cy="12483"/>
          </a:xfrm>
          <a:custGeom>
            <a:avLst/>
            <a:gdLst/>
            <a:ahLst/>
            <a:cxnLst>
              <a:cxn ang="0">
                <a:pos x="0" y="0"/>
              </a:cxn>
              <a:cxn ang="0">
                <a:pos x="1" y="8"/>
              </a:cxn>
              <a:cxn ang="0">
                <a:pos x="9" y="2"/>
              </a:cxn>
              <a:cxn ang="0">
                <a:pos x="0" y="0"/>
              </a:cxn>
            </a:cxnLst>
            <a:rect l="0" t="0" r="r" b="b"/>
            <a:pathLst>
              <a:path w="9" h="8">
                <a:moveTo>
                  <a:pt x="0" y="0"/>
                </a:moveTo>
                <a:lnTo>
                  <a:pt x="1" y="8"/>
                </a:lnTo>
                <a:lnTo>
                  <a:pt x="9"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16" name="Freeform 279"/>
          <p:cNvSpPr>
            <a:spLocks/>
          </p:cNvSpPr>
          <p:nvPr/>
        </p:nvSpPr>
        <p:spPr bwMode="auto">
          <a:xfrm>
            <a:off x="5361985" y="3264170"/>
            <a:ext cx="14736" cy="17834"/>
          </a:xfrm>
          <a:custGeom>
            <a:avLst/>
            <a:gdLst/>
            <a:ahLst/>
            <a:cxnLst>
              <a:cxn ang="0">
                <a:pos x="0" y="0"/>
              </a:cxn>
              <a:cxn ang="0">
                <a:pos x="0" y="12"/>
              </a:cxn>
              <a:cxn ang="0">
                <a:pos x="9" y="10"/>
              </a:cxn>
              <a:cxn ang="0">
                <a:pos x="0" y="0"/>
              </a:cxn>
            </a:cxnLst>
            <a:rect l="0" t="0" r="r" b="b"/>
            <a:pathLst>
              <a:path w="9" h="12">
                <a:moveTo>
                  <a:pt x="0" y="0"/>
                </a:moveTo>
                <a:lnTo>
                  <a:pt x="0" y="12"/>
                </a:lnTo>
                <a:lnTo>
                  <a:pt x="9" y="10"/>
                </a:lnTo>
                <a:lnTo>
                  <a:pt x="0" y="0"/>
                </a:lnTo>
                <a:close/>
              </a:path>
            </a:pathLst>
          </a:custGeom>
          <a:solidFill>
            <a:schemeClr val="bg2"/>
          </a:solidFill>
          <a:ln w="12700">
            <a:noFill/>
            <a:round/>
            <a:headEnd/>
            <a:tailEnd/>
          </a:ln>
        </p:spPr>
        <p:txBody>
          <a:bodyPr/>
          <a:lstStyle/>
          <a:p>
            <a:endParaRPr lang="en-GB"/>
          </a:p>
        </p:txBody>
      </p:sp>
      <p:sp>
        <p:nvSpPr>
          <p:cNvPr id="1617" name="Freeform 280"/>
          <p:cNvSpPr>
            <a:spLocks/>
          </p:cNvSpPr>
          <p:nvPr/>
        </p:nvSpPr>
        <p:spPr bwMode="auto">
          <a:xfrm>
            <a:off x="5361985" y="3264170"/>
            <a:ext cx="14736" cy="17834"/>
          </a:xfrm>
          <a:custGeom>
            <a:avLst/>
            <a:gdLst/>
            <a:ahLst/>
            <a:cxnLst>
              <a:cxn ang="0">
                <a:pos x="0" y="0"/>
              </a:cxn>
              <a:cxn ang="0">
                <a:pos x="0" y="12"/>
              </a:cxn>
              <a:cxn ang="0">
                <a:pos x="9" y="10"/>
              </a:cxn>
              <a:cxn ang="0">
                <a:pos x="0" y="0"/>
              </a:cxn>
            </a:cxnLst>
            <a:rect l="0" t="0" r="r" b="b"/>
            <a:pathLst>
              <a:path w="9" h="12">
                <a:moveTo>
                  <a:pt x="0" y="0"/>
                </a:moveTo>
                <a:lnTo>
                  <a:pt x="0" y="12"/>
                </a:lnTo>
                <a:lnTo>
                  <a:pt x="9" y="1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18" name="Freeform 281"/>
          <p:cNvSpPr>
            <a:spLocks/>
          </p:cNvSpPr>
          <p:nvPr/>
        </p:nvSpPr>
        <p:spPr bwMode="auto">
          <a:xfrm>
            <a:off x="5233048" y="3665438"/>
            <a:ext cx="11052" cy="17834"/>
          </a:xfrm>
          <a:custGeom>
            <a:avLst/>
            <a:gdLst/>
            <a:ahLst/>
            <a:cxnLst>
              <a:cxn ang="0">
                <a:pos x="0" y="0"/>
              </a:cxn>
              <a:cxn ang="0">
                <a:pos x="0" y="11"/>
              </a:cxn>
              <a:cxn ang="0">
                <a:pos x="6" y="5"/>
              </a:cxn>
              <a:cxn ang="0">
                <a:pos x="0" y="0"/>
              </a:cxn>
            </a:cxnLst>
            <a:rect l="0" t="0" r="r" b="b"/>
            <a:pathLst>
              <a:path w="6" h="11">
                <a:moveTo>
                  <a:pt x="0" y="0"/>
                </a:moveTo>
                <a:lnTo>
                  <a:pt x="0" y="11"/>
                </a:lnTo>
                <a:lnTo>
                  <a:pt x="6" y="5"/>
                </a:lnTo>
                <a:lnTo>
                  <a:pt x="0" y="0"/>
                </a:lnTo>
                <a:close/>
              </a:path>
            </a:pathLst>
          </a:custGeom>
          <a:solidFill>
            <a:srgbClr val="F5C700"/>
          </a:solidFill>
          <a:ln w="12700">
            <a:noFill/>
            <a:round/>
            <a:headEnd/>
            <a:tailEnd/>
          </a:ln>
        </p:spPr>
        <p:txBody>
          <a:bodyPr/>
          <a:lstStyle/>
          <a:p>
            <a:endParaRPr lang="en-GB"/>
          </a:p>
        </p:txBody>
      </p:sp>
      <p:sp>
        <p:nvSpPr>
          <p:cNvPr id="1619" name="Freeform 282"/>
          <p:cNvSpPr>
            <a:spLocks/>
          </p:cNvSpPr>
          <p:nvPr/>
        </p:nvSpPr>
        <p:spPr bwMode="auto">
          <a:xfrm>
            <a:off x="5233048" y="3665438"/>
            <a:ext cx="11052" cy="17834"/>
          </a:xfrm>
          <a:custGeom>
            <a:avLst/>
            <a:gdLst/>
            <a:ahLst/>
            <a:cxnLst>
              <a:cxn ang="0">
                <a:pos x="0" y="0"/>
              </a:cxn>
              <a:cxn ang="0">
                <a:pos x="0" y="11"/>
              </a:cxn>
              <a:cxn ang="0">
                <a:pos x="6" y="5"/>
              </a:cxn>
              <a:cxn ang="0">
                <a:pos x="0" y="0"/>
              </a:cxn>
            </a:cxnLst>
            <a:rect l="0" t="0" r="r" b="b"/>
            <a:pathLst>
              <a:path w="6" h="11">
                <a:moveTo>
                  <a:pt x="0" y="0"/>
                </a:moveTo>
                <a:lnTo>
                  <a:pt x="0" y="11"/>
                </a:lnTo>
                <a:lnTo>
                  <a:pt x="6" y="5"/>
                </a:lnTo>
                <a:lnTo>
                  <a:pt x="0" y="0"/>
                </a:lnTo>
                <a:close/>
              </a:path>
            </a:pathLst>
          </a:custGeom>
          <a:noFill/>
          <a:ln w="12700">
            <a:solidFill>
              <a:srgbClr val="FFFFFF"/>
            </a:solidFill>
            <a:prstDash val="solid"/>
            <a:round/>
            <a:headEnd/>
            <a:tailEnd/>
          </a:ln>
        </p:spPr>
        <p:txBody>
          <a:bodyPr/>
          <a:lstStyle/>
          <a:p>
            <a:endParaRPr lang="en-GB"/>
          </a:p>
        </p:txBody>
      </p:sp>
      <p:sp>
        <p:nvSpPr>
          <p:cNvPr id="1620" name="Freeform 283"/>
          <p:cNvSpPr>
            <a:spLocks/>
          </p:cNvSpPr>
          <p:nvPr/>
        </p:nvSpPr>
        <p:spPr bwMode="auto">
          <a:xfrm>
            <a:off x="5286465" y="3843779"/>
            <a:ext cx="22104" cy="19618"/>
          </a:xfrm>
          <a:custGeom>
            <a:avLst/>
            <a:gdLst/>
            <a:ahLst/>
            <a:cxnLst>
              <a:cxn ang="0">
                <a:pos x="0" y="0"/>
              </a:cxn>
              <a:cxn ang="0">
                <a:pos x="13" y="11"/>
              </a:cxn>
              <a:cxn ang="0">
                <a:pos x="9" y="13"/>
              </a:cxn>
              <a:cxn ang="0">
                <a:pos x="0" y="0"/>
              </a:cxn>
            </a:cxnLst>
            <a:rect l="0" t="0" r="r" b="b"/>
            <a:pathLst>
              <a:path w="13" h="13">
                <a:moveTo>
                  <a:pt x="0" y="0"/>
                </a:moveTo>
                <a:lnTo>
                  <a:pt x="13" y="11"/>
                </a:lnTo>
                <a:lnTo>
                  <a:pt x="9" y="13"/>
                </a:lnTo>
                <a:lnTo>
                  <a:pt x="0" y="0"/>
                </a:lnTo>
                <a:close/>
              </a:path>
            </a:pathLst>
          </a:custGeom>
          <a:solidFill>
            <a:srgbClr val="F5C700"/>
          </a:solidFill>
          <a:ln w="12700">
            <a:noFill/>
            <a:round/>
            <a:headEnd/>
            <a:tailEnd/>
          </a:ln>
        </p:spPr>
        <p:txBody>
          <a:bodyPr/>
          <a:lstStyle/>
          <a:p>
            <a:endParaRPr lang="en-GB"/>
          </a:p>
        </p:txBody>
      </p:sp>
      <p:sp>
        <p:nvSpPr>
          <p:cNvPr id="1621" name="Freeform 284"/>
          <p:cNvSpPr>
            <a:spLocks/>
          </p:cNvSpPr>
          <p:nvPr/>
        </p:nvSpPr>
        <p:spPr bwMode="auto">
          <a:xfrm>
            <a:off x="5286465" y="3843779"/>
            <a:ext cx="22104" cy="19618"/>
          </a:xfrm>
          <a:custGeom>
            <a:avLst/>
            <a:gdLst/>
            <a:ahLst/>
            <a:cxnLst>
              <a:cxn ang="0">
                <a:pos x="0" y="0"/>
              </a:cxn>
              <a:cxn ang="0">
                <a:pos x="13" y="11"/>
              </a:cxn>
              <a:cxn ang="0">
                <a:pos x="9" y="13"/>
              </a:cxn>
              <a:cxn ang="0">
                <a:pos x="0" y="0"/>
              </a:cxn>
            </a:cxnLst>
            <a:rect l="0" t="0" r="r" b="b"/>
            <a:pathLst>
              <a:path w="13" h="13">
                <a:moveTo>
                  <a:pt x="0" y="0"/>
                </a:moveTo>
                <a:lnTo>
                  <a:pt x="13" y="11"/>
                </a:lnTo>
                <a:lnTo>
                  <a:pt x="9" y="13"/>
                </a:lnTo>
                <a:lnTo>
                  <a:pt x="0" y="0"/>
                </a:lnTo>
                <a:close/>
              </a:path>
            </a:pathLst>
          </a:custGeom>
          <a:noFill/>
          <a:ln w="12700">
            <a:solidFill>
              <a:srgbClr val="FFFFFF"/>
            </a:solidFill>
            <a:prstDash val="solid"/>
            <a:round/>
            <a:headEnd/>
            <a:tailEnd/>
          </a:ln>
        </p:spPr>
        <p:txBody>
          <a:bodyPr/>
          <a:lstStyle/>
          <a:p>
            <a:endParaRPr lang="en-GB"/>
          </a:p>
        </p:txBody>
      </p:sp>
      <p:sp>
        <p:nvSpPr>
          <p:cNvPr id="1622" name="Freeform 285"/>
          <p:cNvSpPr>
            <a:spLocks/>
          </p:cNvSpPr>
          <p:nvPr/>
        </p:nvSpPr>
        <p:spPr bwMode="auto">
          <a:xfrm>
            <a:off x="5284622" y="3891932"/>
            <a:ext cx="20262" cy="33884"/>
          </a:xfrm>
          <a:custGeom>
            <a:avLst/>
            <a:gdLst/>
            <a:ahLst/>
            <a:cxnLst>
              <a:cxn ang="0">
                <a:pos x="0" y="2"/>
              </a:cxn>
              <a:cxn ang="0">
                <a:pos x="9" y="0"/>
              </a:cxn>
              <a:cxn ang="0">
                <a:pos x="13" y="15"/>
              </a:cxn>
              <a:cxn ang="0">
                <a:pos x="3" y="21"/>
              </a:cxn>
              <a:cxn ang="0">
                <a:pos x="0" y="2"/>
              </a:cxn>
            </a:cxnLst>
            <a:rect l="0" t="0" r="r" b="b"/>
            <a:pathLst>
              <a:path w="13" h="21">
                <a:moveTo>
                  <a:pt x="0" y="2"/>
                </a:moveTo>
                <a:lnTo>
                  <a:pt x="9" y="0"/>
                </a:lnTo>
                <a:lnTo>
                  <a:pt x="13" y="15"/>
                </a:lnTo>
                <a:lnTo>
                  <a:pt x="3" y="21"/>
                </a:lnTo>
                <a:lnTo>
                  <a:pt x="0" y="2"/>
                </a:lnTo>
                <a:close/>
              </a:path>
            </a:pathLst>
          </a:custGeom>
          <a:solidFill>
            <a:srgbClr val="F5C700"/>
          </a:solidFill>
          <a:ln w="12700">
            <a:noFill/>
            <a:round/>
            <a:headEnd/>
            <a:tailEnd/>
          </a:ln>
        </p:spPr>
        <p:txBody>
          <a:bodyPr/>
          <a:lstStyle/>
          <a:p>
            <a:endParaRPr lang="en-GB"/>
          </a:p>
        </p:txBody>
      </p:sp>
      <p:sp>
        <p:nvSpPr>
          <p:cNvPr id="1623" name="Freeform 286"/>
          <p:cNvSpPr>
            <a:spLocks/>
          </p:cNvSpPr>
          <p:nvPr/>
        </p:nvSpPr>
        <p:spPr bwMode="auto">
          <a:xfrm>
            <a:off x="5284622" y="3891932"/>
            <a:ext cx="20262" cy="33884"/>
          </a:xfrm>
          <a:custGeom>
            <a:avLst/>
            <a:gdLst/>
            <a:ahLst/>
            <a:cxnLst>
              <a:cxn ang="0">
                <a:pos x="0" y="2"/>
              </a:cxn>
              <a:cxn ang="0">
                <a:pos x="9" y="0"/>
              </a:cxn>
              <a:cxn ang="0">
                <a:pos x="13" y="15"/>
              </a:cxn>
              <a:cxn ang="0">
                <a:pos x="3" y="21"/>
              </a:cxn>
              <a:cxn ang="0">
                <a:pos x="0" y="2"/>
              </a:cxn>
            </a:cxnLst>
            <a:rect l="0" t="0" r="r" b="b"/>
            <a:pathLst>
              <a:path w="13" h="21">
                <a:moveTo>
                  <a:pt x="0" y="2"/>
                </a:moveTo>
                <a:lnTo>
                  <a:pt x="9" y="0"/>
                </a:lnTo>
                <a:lnTo>
                  <a:pt x="13" y="15"/>
                </a:lnTo>
                <a:lnTo>
                  <a:pt x="3" y="21"/>
                </a:lnTo>
                <a:lnTo>
                  <a:pt x="0" y="2"/>
                </a:lnTo>
                <a:close/>
              </a:path>
            </a:pathLst>
          </a:custGeom>
          <a:noFill/>
          <a:ln w="12700">
            <a:solidFill>
              <a:srgbClr val="FFFFFF"/>
            </a:solidFill>
            <a:prstDash val="solid"/>
            <a:round/>
            <a:headEnd/>
            <a:tailEnd/>
          </a:ln>
        </p:spPr>
        <p:txBody>
          <a:bodyPr/>
          <a:lstStyle/>
          <a:p>
            <a:endParaRPr lang="en-GB"/>
          </a:p>
        </p:txBody>
      </p:sp>
      <p:sp>
        <p:nvSpPr>
          <p:cNvPr id="1624" name="Freeform 287"/>
          <p:cNvSpPr>
            <a:spLocks/>
          </p:cNvSpPr>
          <p:nvPr/>
        </p:nvSpPr>
        <p:spPr bwMode="auto">
          <a:xfrm>
            <a:off x="5126214" y="3569133"/>
            <a:ext cx="23946" cy="21401"/>
          </a:xfrm>
          <a:custGeom>
            <a:avLst/>
            <a:gdLst/>
            <a:ahLst/>
            <a:cxnLst>
              <a:cxn ang="0">
                <a:pos x="0" y="2"/>
              </a:cxn>
              <a:cxn ang="0">
                <a:pos x="9" y="14"/>
              </a:cxn>
              <a:cxn ang="0">
                <a:pos x="15" y="10"/>
              </a:cxn>
              <a:cxn ang="0">
                <a:pos x="9" y="0"/>
              </a:cxn>
              <a:cxn ang="0">
                <a:pos x="0" y="2"/>
              </a:cxn>
            </a:cxnLst>
            <a:rect l="0" t="0" r="r" b="b"/>
            <a:pathLst>
              <a:path w="15" h="14">
                <a:moveTo>
                  <a:pt x="0" y="2"/>
                </a:moveTo>
                <a:lnTo>
                  <a:pt x="9" y="14"/>
                </a:lnTo>
                <a:lnTo>
                  <a:pt x="15" y="10"/>
                </a:lnTo>
                <a:lnTo>
                  <a:pt x="9" y="0"/>
                </a:lnTo>
                <a:lnTo>
                  <a:pt x="0" y="2"/>
                </a:lnTo>
                <a:close/>
              </a:path>
            </a:pathLst>
          </a:custGeom>
          <a:solidFill>
            <a:srgbClr val="F5C700"/>
          </a:solidFill>
          <a:ln w="12700">
            <a:noFill/>
            <a:round/>
            <a:headEnd/>
            <a:tailEnd/>
          </a:ln>
        </p:spPr>
        <p:txBody>
          <a:bodyPr/>
          <a:lstStyle/>
          <a:p>
            <a:endParaRPr lang="en-GB"/>
          </a:p>
        </p:txBody>
      </p:sp>
      <p:sp>
        <p:nvSpPr>
          <p:cNvPr id="1625" name="Freeform 288"/>
          <p:cNvSpPr>
            <a:spLocks/>
          </p:cNvSpPr>
          <p:nvPr/>
        </p:nvSpPr>
        <p:spPr bwMode="auto">
          <a:xfrm>
            <a:off x="5126214" y="3569133"/>
            <a:ext cx="23946" cy="21401"/>
          </a:xfrm>
          <a:custGeom>
            <a:avLst/>
            <a:gdLst/>
            <a:ahLst/>
            <a:cxnLst>
              <a:cxn ang="0">
                <a:pos x="0" y="2"/>
              </a:cxn>
              <a:cxn ang="0">
                <a:pos x="9" y="14"/>
              </a:cxn>
              <a:cxn ang="0">
                <a:pos x="15" y="10"/>
              </a:cxn>
              <a:cxn ang="0">
                <a:pos x="9" y="0"/>
              </a:cxn>
              <a:cxn ang="0">
                <a:pos x="0" y="2"/>
              </a:cxn>
            </a:cxnLst>
            <a:rect l="0" t="0" r="r" b="b"/>
            <a:pathLst>
              <a:path w="15" h="14">
                <a:moveTo>
                  <a:pt x="0" y="2"/>
                </a:moveTo>
                <a:lnTo>
                  <a:pt x="9" y="14"/>
                </a:lnTo>
                <a:lnTo>
                  <a:pt x="15" y="10"/>
                </a:lnTo>
                <a:lnTo>
                  <a:pt x="9" y="0"/>
                </a:lnTo>
                <a:lnTo>
                  <a:pt x="0" y="2"/>
                </a:lnTo>
                <a:close/>
              </a:path>
            </a:pathLst>
          </a:custGeom>
          <a:noFill/>
          <a:ln w="12700">
            <a:solidFill>
              <a:srgbClr val="FFFFFF"/>
            </a:solidFill>
            <a:prstDash val="solid"/>
            <a:round/>
            <a:headEnd/>
            <a:tailEnd/>
          </a:ln>
        </p:spPr>
        <p:txBody>
          <a:bodyPr/>
          <a:lstStyle/>
          <a:p>
            <a:endParaRPr lang="en-GB"/>
          </a:p>
        </p:txBody>
      </p:sp>
      <p:sp>
        <p:nvSpPr>
          <p:cNvPr id="1626" name="Freeform 289"/>
          <p:cNvSpPr>
            <a:spLocks/>
          </p:cNvSpPr>
          <p:nvPr/>
        </p:nvSpPr>
        <p:spPr bwMode="auto">
          <a:xfrm>
            <a:off x="5325146" y="5327579"/>
            <a:ext cx="20262" cy="16051"/>
          </a:xfrm>
          <a:custGeom>
            <a:avLst/>
            <a:gdLst/>
            <a:ahLst/>
            <a:cxnLst>
              <a:cxn ang="0">
                <a:pos x="0" y="0"/>
              </a:cxn>
              <a:cxn ang="0">
                <a:pos x="0" y="10"/>
              </a:cxn>
              <a:cxn ang="0">
                <a:pos x="12" y="10"/>
              </a:cxn>
              <a:cxn ang="0">
                <a:pos x="10" y="0"/>
              </a:cxn>
              <a:cxn ang="0">
                <a:pos x="0" y="0"/>
              </a:cxn>
            </a:cxnLst>
            <a:rect l="0" t="0" r="r" b="b"/>
            <a:pathLst>
              <a:path w="12" h="10">
                <a:moveTo>
                  <a:pt x="0" y="0"/>
                </a:moveTo>
                <a:lnTo>
                  <a:pt x="0" y="10"/>
                </a:lnTo>
                <a:lnTo>
                  <a:pt x="12" y="10"/>
                </a:lnTo>
                <a:lnTo>
                  <a:pt x="10" y="0"/>
                </a:lnTo>
                <a:lnTo>
                  <a:pt x="0" y="0"/>
                </a:lnTo>
                <a:close/>
              </a:path>
            </a:pathLst>
          </a:custGeom>
          <a:solidFill>
            <a:srgbClr val="B4B4B4"/>
          </a:solidFill>
          <a:ln w="12700">
            <a:noFill/>
            <a:round/>
            <a:headEnd/>
            <a:tailEnd/>
          </a:ln>
        </p:spPr>
        <p:txBody>
          <a:bodyPr/>
          <a:lstStyle/>
          <a:p>
            <a:endParaRPr lang="en-GB"/>
          </a:p>
        </p:txBody>
      </p:sp>
      <p:sp>
        <p:nvSpPr>
          <p:cNvPr id="1627" name="Freeform 290"/>
          <p:cNvSpPr>
            <a:spLocks/>
          </p:cNvSpPr>
          <p:nvPr/>
        </p:nvSpPr>
        <p:spPr bwMode="auto">
          <a:xfrm>
            <a:off x="5325146" y="5327579"/>
            <a:ext cx="20262" cy="16051"/>
          </a:xfrm>
          <a:custGeom>
            <a:avLst/>
            <a:gdLst/>
            <a:ahLst/>
            <a:cxnLst>
              <a:cxn ang="0">
                <a:pos x="0" y="0"/>
              </a:cxn>
              <a:cxn ang="0">
                <a:pos x="0" y="10"/>
              </a:cxn>
              <a:cxn ang="0">
                <a:pos x="12" y="10"/>
              </a:cxn>
              <a:cxn ang="0">
                <a:pos x="10" y="0"/>
              </a:cxn>
              <a:cxn ang="0">
                <a:pos x="0" y="0"/>
              </a:cxn>
            </a:cxnLst>
            <a:rect l="0" t="0" r="r" b="b"/>
            <a:pathLst>
              <a:path w="12" h="10">
                <a:moveTo>
                  <a:pt x="0" y="0"/>
                </a:moveTo>
                <a:lnTo>
                  <a:pt x="0" y="10"/>
                </a:lnTo>
                <a:lnTo>
                  <a:pt x="12" y="10"/>
                </a:lnTo>
                <a:lnTo>
                  <a:pt x="10" y="0"/>
                </a:lnTo>
                <a:lnTo>
                  <a:pt x="0" y="0"/>
                </a:lnTo>
                <a:close/>
              </a:path>
            </a:pathLst>
          </a:custGeom>
          <a:solidFill>
            <a:srgbClr val="B4B4B4"/>
          </a:solidFill>
          <a:ln w="12700">
            <a:solidFill>
              <a:srgbClr val="FFFFFF"/>
            </a:solidFill>
            <a:prstDash val="solid"/>
            <a:round/>
            <a:headEnd/>
            <a:tailEnd/>
          </a:ln>
        </p:spPr>
        <p:txBody>
          <a:bodyPr/>
          <a:lstStyle/>
          <a:p>
            <a:endParaRPr lang="en-GB"/>
          </a:p>
        </p:txBody>
      </p:sp>
      <p:sp>
        <p:nvSpPr>
          <p:cNvPr id="1628" name="Freeform 291"/>
          <p:cNvSpPr>
            <a:spLocks/>
          </p:cNvSpPr>
          <p:nvPr/>
        </p:nvSpPr>
        <p:spPr bwMode="auto">
          <a:xfrm>
            <a:off x="5732219" y="5170639"/>
            <a:ext cx="73678" cy="55286"/>
          </a:xfrm>
          <a:custGeom>
            <a:avLst/>
            <a:gdLst/>
            <a:ahLst/>
            <a:cxnLst>
              <a:cxn ang="0">
                <a:pos x="2" y="6"/>
              </a:cxn>
              <a:cxn ang="0">
                <a:pos x="34" y="0"/>
              </a:cxn>
              <a:cxn ang="0">
                <a:pos x="46" y="25"/>
              </a:cxn>
              <a:cxn ang="0">
                <a:pos x="36" y="35"/>
              </a:cxn>
              <a:cxn ang="0">
                <a:pos x="21" y="16"/>
              </a:cxn>
              <a:cxn ang="0">
                <a:pos x="0" y="16"/>
              </a:cxn>
              <a:cxn ang="0">
                <a:pos x="2" y="6"/>
              </a:cxn>
            </a:cxnLst>
            <a:rect l="0" t="0" r="r" b="b"/>
            <a:pathLst>
              <a:path w="46" h="35">
                <a:moveTo>
                  <a:pt x="2" y="6"/>
                </a:moveTo>
                <a:lnTo>
                  <a:pt x="34" y="0"/>
                </a:lnTo>
                <a:lnTo>
                  <a:pt x="46" y="25"/>
                </a:lnTo>
                <a:lnTo>
                  <a:pt x="36" y="35"/>
                </a:lnTo>
                <a:lnTo>
                  <a:pt x="21" y="16"/>
                </a:lnTo>
                <a:lnTo>
                  <a:pt x="0" y="16"/>
                </a:lnTo>
                <a:lnTo>
                  <a:pt x="2" y="6"/>
                </a:lnTo>
                <a:close/>
              </a:path>
            </a:pathLst>
          </a:custGeom>
          <a:solidFill>
            <a:srgbClr val="B4B4B4"/>
          </a:solidFill>
          <a:ln w="12700">
            <a:noFill/>
            <a:round/>
            <a:headEnd/>
            <a:tailEnd/>
          </a:ln>
        </p:spPr>
        <p:txBody>
          <a:bodyPr/>
          <a:lstStyle/>
          <a:p>
            <a:endParaRPr lang="en-GB"/>
          </a:p>
        </p:txBody>
      </p:sp>
      <p:sp>
        <p:nvSpPr>
          <p:cNvPr id="1629" name="Freeform 292"/>
          <p:cNvSpPr>
            <a:spLocks/>
          </p:cNvSpPr>
          <p:nvPr/>
        </p:nvSpPr>
        <p:spPr bwMode="auto">
          <a:xfrm>
            <a:off x="5732219" y="5170639"/>
            <a:ext cx="73678" cy="55286"/>
          </a:xfrm>
          <a:custGeom>
            <a:avLst/>
            <a:gdLst/>
            <a:ahLst/>
            <a:cxnLst>
              <a:cxn ang="0">
                <a:pos x="2" y="6"/>
              </a:cxn>
              <a:cxn ang="0">
                <a:pos x="34" y="0"/>
              </a:cxn>
              <a:cxn ang="0">
                <a:pos x="46" y="25"/>
              </a:cxn>
              <a:cxn ang="0">
                <a:pos x="36" y="35"/>
              </a:cxn>
              <a:cxn ang="0">
                <a:pos x="21" y="16"/>
              </a:cxn>
              <a:cxn ang="0">
                <a:pos x="0" y="16"/>
              </a:cxn>
              <a:cxn ang="0">
                <a:pos x="2" y="6"/>
              </a:cxn>
            </a:cxnLst>
            <a:rect l="0" t="0" r="r" b="b"/>
            <a:pathLst>
              <a:path w="46" h="35">
                <a:moveTo>
                  <a:pt x="2" y="6"/>
                </a:moveTo>
                <a:lnTo>
                  <a:pt x="34" y="0"/>
                </a:lnTo>
                <a:lnTo>
                  <a:pt x="46" y="25"/>
                </a:lnTo>
                <a:lnTo>
                  <a:pt x="36" y="35"/>
                </a:lnTo>
                <a:lnTo>
                  <a:pt x="21" y="16"/>
                </a:lnTo>
                <a:lnTo>
                  <a:pt x="0" y="16"/>
                </a:lnTo>
                <a:lnTo>
                  <a:pt x="2" y="6"/>
                </a:lnTo>
                <a:close/>
              </a:path>
            </a:pathLst>
          </a:custGeom>
          <a:solidFill>
            <a:srgbClr val="B4B4B4"/>
          </a:solidFill>
          <a:ln w="12700">
            <a:solidFill>
              <a:srgbClr val="FFFFFF"/>
            </a:solidFill>
            <a:prstDash val="solid"/>
            <a:round/>
            <a:headEnd/>
            <a:tailEnd/>
          </a:ln>
        </p:spPr>
        <p:txBody>
          <a:bodyPr/>
          <a:lstStyle/>
          <a:p>
            <a:endParaRPr lang="en-GB"/>
          </a:p>
        </p:txBody>
      </p:sp>
      <p:sp>
        <p:nvSpPr>
          <p:cNvPr id="1630" name="Freeform 293"/>
          <p:cNvSpPr>
            <a:spLocks/>
          </p:cNvSpPr>
          <p:nvPr/>
        </p:nvSpPr>
        <p:spPr bwMode="auto">
          <a:xfrm>
            <a:off x="5505658" y="5165289"/>
            <a:ext cx="167619" cy="123055"/>
          </a:xfrm>
          <a:custGeom>
            <a:avLst/>
            <a:gdLst/>
            <a:ahLst/>
            <a:cxnLst>
              <a:cxn ang="0">
                <a:pos x="4" y="19"/>
              </a:cxn>
              <a:cxn ang="0">
                <a:pos x="31" y="9"/>
              </a:cxn>
              <a:cxn ang="0">
                <a:pos x="57" y="2"/>
              </a:cxn>
              <a:cxn ang="0">
                <a:pos x="79" y="0"/>
              </a:cxn>
              <a:cxn ang="0">
                <a:pos x="71" y="9"/>
              </a:cxn>
              <a:cxn ang="0">
                <a:pos x="79" y="25"/>
              </a:cxn>
              <a:cxn ang="0">
                <a:pos x="100" y="25"/>
              </a:cxn>
              <a:cxn ang="0">
                <a:pos x="103" y="42"/>
              </a:cxn>
              <a:cxn ang="0">
                <a:pos x="75" y="73"/>
              </a:cxn>
              <a:cxn ang="0">
                <a:pos x="50" y="78"/>
              </a:cxn>
              <a:cxn ang="0">
                <a:pos x="25" y="44"/>
              </a:cxn>
              <a:cxn ang="0">
                <a:pos x="9" y="44"/>
              </a:cxn>
              <a:cxn ang="0">
                <a:pos x="0" y="30"/>
              </a:cxn>
              <a:cxn ang="0">
                <a:pos x="4" y="19"/>
              </a:cxn>
            </a:cxnLst>
            <a:rect l="0" t="0" r="r" b="b"/>
            <a:pathLst>
              <a:path w="103" h="78">
                <a:moveTo>
                  <a:pt x="4" y="19"/>
                </a:moveTo>
                <a:lnTo>
                  <a:pt x="31" y="9"/>
                </a:lnTo>
                <a:lnTo>
                  <a:pt x="57" y="2"/>
                </a:lnTo>
                <a:lnTo>
                  <a:pt x="79" y="0"/>
                </a:lnTo>
                <a:lnTo>
                  <a:pt x="71" y="9"/>
                </a:lnTo>
                <a:lnTo>
                  <a:pt x="79" y="25"/>
                </a:lnTo>
                <a:lnTo>
                  <a:pt x="100" y="25"/>
                </a:lnTo>
                <a:lnTo>
                  <a:pt x="103" y="42"/>
                </a:lnTo>
                <a:lnTo>
                  <a:pt x="75" y="73"/>
                </a:lnTo>
                <a:lnTo>
                  <a:pt x="50" y="78"/>
                </a:lnTo>
                <a:lnTo>
                  <a:pt x="25" y="44"/>
                </a:lnTo>
                <a:lnTo>
                  <a:pt x="9" y="44"/>
                </a:lnTo>
                <a:lnTo>
                  <a:pt x="0" y="30"/>
                </a:lnTo>
                <a:lnTo>
                  <a:pt x="4" y="19"/>
                </a:lnTo>
                <a:close/>
              </a:path>
            </a:pathLst>
          </a:custGeom>
          <a:solidFill>
            <a:srgbClr val="B4B4B4"/>
          </a:solidFill>
          <a:ln w="12700">
            <a:noFill/>
            <a:round/>
            <a:headEnd/>
            <a:tailEnd/>
          </a:ln>
        </p:spPr>
        <p:txBody>
          <a:bodyPr/>
          <a:lstStyle/>
          <a:p>
            <a:endParaRPr lang="en-GB"/>
          </a:p>
        </p:txBody>
      </p:sp>
      <p:sp>
        <p:nvSpPr>
          <p:cNvPr id="1631" name="Freeform 294"/>
          <p:cNvSpPr>
            <a:spLocks/>
          </p:cNvSpPr>
          <p:nvPr/>
        </p:nvSpPr>
        <p:spPr bwMode="auto">
          <a:xfrm>
            <a:off x="5505658" y="5165289"/>
            <a:ext cx="167619" cy="123055"/>
          </a:xfrm>
          <a:custGeom>
            <a:avLst/>
            <a:gdLst/>
            <a:ahLst/>
            <a:cxnLst>
              <a:cxn ang="0">
                <a:pos x="4" y="19"/>
              </a:cxn>
              <a:cxn ang="0">
                <a:pos x="31" y="9"/>
              </a:cxn>
              <a:cxn ang="0">
                <a:pos x="57" y="2"/>
              </a:cxn>
              <a:cxn ang="0">
                <a:pos x="79" y="0"/>
              </a:cxn>
              <a:cxn ang="0">
                <a:pos x="71" y="9"/>
              </a:cxn>
              <a:cxn ang="0">
                <a:pos x="79" y="25"/>
              </a:cxn>
              <a:cxn ang="0">
                <a:pos x="100" y="25"/>
              </a:cxn>
              <a:cxn ang="0">
                <a:pos x="103" y="42"/>
              </a:cxn>
              <a:cxn ang="0">
                <a:pos x="75" y="73"/>
              </a:cxn>
              <a:cxn ang="0">
                <a:pos x="50" y="78"/>
              </a:cxn>
              <a:cxn ang="0">
                <a:pos x="25" y="44"/>
              </a:cxn>
              <a:cxn ang="0">
                <a:pos x="9" y="44"/>
              </a:cxn>
              <a:cxn ang="0">
                <a:pos x="0" y="30"/>
              </a:cxn>
              <a:cxn ang="0">
                <a:pos x="4" y="19"/>
              </a:cxn>
            </a:cxnLst>
            <a:rect l="0" t="0" r="r" b="b"/>
            <a:pathLst>
              <a:path w="103" h="78">
                <a:moveTo>
                  <a:pt x="4" y="19"/>
                </a:moveTo>
                <a:lnTo>
                  <a:pt x="31" y="9"/>
                </a:lnTo>
                <a:lnTo>
                  <a:pt x="57" y="2"/>
                </a:lnTo>
                <a:lnTo>
                  <a:pt x="79" y="0"/>
                </a:lnTo>
                <a:lnTo>
                  <a:pt x="71" y="9"/>
                </a:lnTo>
                <a:lnTo>
                  <a:pt x="79" y="25"/>
                </a:lnTo>
                <a:lnTo>
                  <a:pt x="100" y="25"/>
                </a:lnTo>
                <a:lnTo>
                  <a:pt x="103" y="42"/>
                </a:lnTo>
                <a:lnTo>
                  <a:pt x="75" y="73"/>
                </a:lnTo>
                <a:lnTo>
                  <a:pt x="50" y="78"/>
                </a:lnTo>
                <a:lnTo>
                  <a:pt x="25" y="44"/>
                </a:lnTo>
                <a:lnTo>
                  <a:pt x="9" y="44"/>
                </a:lnTo>
                <a:lnTo>
                  <a:pt x="0" y="30"/>
                </a:lnTo>
                <a:lnTo>
                  <a:pt x="4" y="19"/>
                </a:lnTo>
                <a:close/>
              </a:path>
            </a:pathLst>
          </a:custGeom>
          <a:solidFill>
            <a:srgbClr val="B4B4B4"/>
          </a:solidFill>
          <a:ln w="12700">
            <a:solidFill>
              <a:srgbClr val="FFFFFF"/>
            </a:solidFill>
            <a:prstDash val="solid"/>
            <a:round/>
            <a:headEnd/>
            <a:tailEnd/>
          </a:ln>
        </p:spPr>
        <p:txBody>
          <a:bodyPr/>
          <a:lstStyle/>
          <a:p>
            <a:endParaRPr lang="en-GB"/>
          </a:p>
        </p:txBody>
      </p:sp>
      <p:sp>
        <p:nvSpPr>
          <p:cNvPr id="1632" name="Freeform 295"/>
          <p:cNvSpPr>
            <a:spLocks/>
          </p:cNvSpPr>
          <p:nvPr/>
        </p:nvSpPr>
        <p:spPr bwMode="auto">
          <a:xfrm>
            <a:off x="5312252" y="5266943"/>
            <a:ext cx="69995" cy="42802"/>
          </a:xfrm>
          <a:custGeom>
            <a:avLst/>
            <a:gdLst/>
            <a:ahLst/>
            <a:cxnLst>
              <a:cxn ang="0">
                <a:pos x="2" y="10"/>
              </a:cxn>
              <a:cxn ang="0">
                <a:pos x="29" y="0"/>
              </a:cxn>
              <a:cxn ang="0">
                <a:pos x="44" y="4"/>
              </a:cxn>
              <a:cxn ang="0">
                <a:pos x="38" y="17"/>
              </a:cxn>
              <a:cxn ang="0">
                <a:pos x="11" y="27"/>
              </a:cxn>
              <a:cxn ang="0">
                <a:pos x="0" y="23"/>
              </a:cxn>
              <a:cxn ang="0">
                <a:pos x="2" y="10"/>
              </a:cxn>
            </a:cxnLst>
            <a:rect l="0" t="0" r="r" b="b"/>
            <a:pathLst>
              <a:path w="44" h="27">
                <a:moveTo>
                  <a:pt x="2" y="10"/>
                </a:moveTo>
                <a:lnTo>
                  <a:pt x="29" y="0"/>
                </a:lnTo>
                <a:lnTo>
                  <a:pt x="44" y="4"/>
                </a:lnTo>
                <a:lnTo>
                  <a:pt x="38" y="17"/>
                </a:lnTo>
                <a:lnTo>
                  <a:pt x="11" y="27"/>
                </a:lnTo>
                <a:lnTo>
                  <a:pt x="0" y="23"/>
                </a:lnTo>
                <a:lnTo>
                  <a:pt x="2" y="10"/>
                </a:lnTo>
                <a:close/>
              </a:path>
            </a:pathLst>
          </a:custGeom>
          <a:solidFill>
            <a:srgbClr val="B4B4B4"/>
          </a:solidFill>
          <a:ln w="12700">
            <a:noFill/>
            <a:round/>
            <a:headEnd/>
            <a:tailEnd/>
          </a:ln>
        </p:spPr>
        <p:txBody>
          <a:bodyPr/>
          <a:lstStyle/>
          <a:p>
            <a:endParaRPr lang="en-GB"/>
          </a:p>
        </p:txBody>
      </p:sp>
      <p:sp>
        <p:nvSpPr>
          <p:cNvPr id="1633" name="Freeform 296"/>
          <p:cNvSpPr>
            <a:spLocks/>
          </p:cNvSpPr>
          <p:nvPr/>
        </p:nvSpPr>
        <p:spPr bwMode="auto">
          <a:xfrm>
            <a:off x="5312252" y="5266943"/>
            <a:ext cx="69995" cy="42802"/>
          </a:xfrm>
          <a:custGeom>
            <a:avLst/>
            <a:gdLst/>
            <a:ahLst/>
            <a:cxnLst>
              <a:cxn ang="0">
                <a:pos x="2" y="10"/>
              </a:cxn>
              <a:cxn ang="0">
                <a:pos x="29" y="0"/>
              </a:cxn>
              <a:cxn ang="0">
                <a:pos x="44" y="4"/>
              </a:cxn>
              <a:cxn ang="0">
                <a:pos x="38" y="17"/>
              </a:cxn>
              <a:cxn ang="0">
                <a:pos x="11" y="27"/>
              </a:cxn>
              <a:cxn ang="0">
                <a:pos x="0" y="23"/>
              </a:cxn>
              <a:cxn ang="0">
                <a:pos x="2" y="10"/>
              </a:cxn>
            </a:cxnLst>
            <a:rect l="0" t="0" r="r" b="b"/>
            <a:pathLst>
              <a:path w="44" h="27">
                <a:moveTo>
                  <a:pt x="2" y="10"/>
                </a:moveTo>
                <a:lnTo>
                  <a:pt x="29" y="0"/>
                </a:lnTo>
                <a:lnTo>
                  <a:pt x="44" y="4"/>
                </a:lnTo>
                <a:lnTo>
                  <a:pt x="38" y="17"/>
                </a:lnTo>
                <a:lnTo>
                  <a:pt x="11" y="27"/>
                </a:lnTo>
                <a:lnTo>
                  <a:pt x="0" y="23"/>
                </a:lnTo>
                <a:lnTo>
                  <a:pt x="2" y="10"/>
                </a:lnTo>
                <a:close/>
              </a:path>
            </a:pathLst>
          </a:custGeom>
          <a:solidFill>
            <a:srgbClr val="B4B4B4"/>
          </a:solidFill>
          <a:ln w="12700">
            <a:solidFill>
              <a:srgbClr val="FFFFFF"/>
            </a:solidFill>
            <a:prstDash val="solid"/>
            <a:round/>
            <a:headEnd/>
            <a:tailEnd/>
          </a:ln>
        </p:spPr>
        <p:txBody>
          <a:bodyPr/>
          <a:lstStyle/>
          <a:p>
            <a:endParaRPr lang="en-GB"/>
          </a:p>
        </p:txBody>
      </p:sp>
      <p:sp>
        <p:nvSpPr>
          <p:cNvPr id="1634" name="Freeform 297"/>
          <p:cNvSpPr>
            <a:spLocks/>
          </p:cNvSpPr>
          <p:nvPr/>
        </p:nvSpPr>
        <p:spPr bwMode="auto">
          <a:xfrm>
            <a:off x="6874235" y="5969608"/>
            <a:ext cx="22104" cy="16051"/>
          </a:xfrm>
          <a:custGeom>
            <a:avLst/>
            <a:gdLst/>
            <a:ahLst/>
            <a:cxnLst>
              <a:cxn ang="0">
                <a:pos x="0" y="0"/>
              </a:cxn>
              <a:cxn ang="0">
                <a:pos x="2" y="10"/>
              </a:cxn>
              <a:cxn ang="0">
                <a:pos x="14" y="8"/>
              </a:cxn>
              <a:cxn ang="0">
                <a:pos x="10" y="0"/>
              </a:cxn>
              <a:cxn ang="0">
                <a:pos x="0" y="0"/>
              </a:cxn>
            </a:cxnLst>
            <a:rect l="0" t="0" r="r" b="b"/>
            <a:pathLst>
              <a:path w="14" h="10">
                <a:moveTo>
                  <a:pt x="0" y="0"/>
                </a:moveTo>
                <a:lnTo>
                  <a:pt x="2" y="10"/>
                </a:lnTo>
                <a:lnTo>
                  <a:pt x="14" y="8"/>
                </a:lnTo>
                <a:lnTo>
                  <a:pt x="10" y="0"/>
                </a:lnTo>
                <a:lnTo>
                  <a:pt x="0" y="0"/>
                </a:lnTo>
                <a:close/>
              </a:path>
            </a:pathLst>
          </a:custGeom>
          <a:solidFill>
            <a:schemeClr val="bg2"/>
          </a:solidFill>
          <a:ln w="12700">
            <a:noFill/>
            <a:round/>
            <a:headEnd/>
            <a:tailEnd/>
          </a:ln>
        </p:spPr>
        <p:txBody>
          <a:bodyPr/>
          <a:lstStyle/>
          <a:p>
            <a:endParaRPr lang="en-GB"/>
          </a:p>
        </p:txBody>
      </p:sp>
      <p:sp>
        <p:nvSpPr>
          <p:cNvPr id="1635" name="Freeform 298"/>
          <p:cNvSpPr>
            <a:spLocks/>
          </p:cNvSpPr>
          <p:nvPr/>
        </p:nvSpPr>
        <p:spPr bwMode="auto">
          <a:xfrm>
            <a:off x="6874235" y="5969608"/>
            <a:ext cx="22104" cy="16051"/>
          </a:xfrm>
          <a:custGeom>
            <a:avLst/>
            <a:gdLst/>
            <a:ahLst/>
            <a:cxnLst>
              <a:cxn ang="0">
                <a:pos x="0" y="0"/>
              </a:cxn>
              <a:cxn ang="0">
                <a:pos x="2" y="10"/>
              </a:cxn>
              <a:cxn ang="0">
                <a:pos x="14" y="8"/>
              </a:cxn>
              <a:cxn ang="0">
                <a:pos x="10" y="0"/>
              </a:cxn>
              <a:cxn ang="0">
                <a:pos x="0" y="0"/>
              </a:cxn>
            </a:cxnLst>
            <a:rect l="0" t="0" r="r" b="b"/>
            <a:pathLst>
              <a:path w="14" h="10">
                <a:moveTo>
                  <a:pt x="0" y="0"/>
                </a:moveTo>
                <a:lnTo>
                  <a:pt x="2" y="10"/>
                </a:lnTo>
                <a:lnTo>
                  <a:pt x="14" y="8"/>
                </a:lnTo>
                <a:lnTo>
                  <a:pt x="10" y="0"/>
                </a:lnTo>
                <a:lnTo>
                  <a:pt x="0" y="0"/>
                </a:lnTo>
                <a:close/>
              </a:path>
            </a:pathLst>
          </a:custGeom>
          <a:solidFill>
            <a:schemeClr val="tx2"/>
          </a:solidFill>
          <a:ln w="12700">
            <a:solidFill>
              <a:srgbClr val="FFFFFF"/>
            </a:solidFill>
            <a:prstDash val="solid"/>
            <a:round/>
            <a:headEnd/>
            <a:tailEnd/>
          </a:ln>
        </p:spPr>
        <p:txBody>
          <a:bodyPr/>
          <a:lstStyle/>
          <a:p>
            <a:endParaRPr lang="en-GB"/>
          </a:p>
        </p:txBody>
      </p:sp>
      <p:sp>
        <p:nvSpPr>
          <p:cNvPr id="1636" name="Freeform 299"/>
          <p:cNvSpPr>
            <a:spLocks/>
          </p:cNvSpPr>
          <p:nvPr/>
        </p:nvSpPr>
        <p:spPr bwMode="auto">
          <a:xfrm>
            <a:off x="6378747" y="5470253"/>
            <a:ext cx="12894" cy="17834"/>
          </a:xfrm>
          <a:custGeom>
            <a:avLst/>
            <a:gdLst/>
            <a:ahLst/>
            <a:cxnLst>
              <a:cxn ang="0">
                <a:pos x="0" y="0"/>
              </a:cxn>
              <a:cxn ang="0">
                <a:pos x="8" y="0"/>
              </a:cxn>
              <a:cxn ang="0">
                <a:pos x="8" y="9"/>
              </a:cxn>
              <a:cxn ang="0">
                <a:pos x="2" y="11"/>
              </a:cxn>
              <a:cxn ang="0">
                <a:pos x="0" y="0"/>
              </a:cxn>
            </a:cxnLst>
            <a:rect l="0" t="0" r="r" b="b"/>
            <a:pathLst>
              <a:path w="8" h="11">
                <a:moveTo>
                  <a:pt x="0" y="0"/>
                </a:moveTo>
                <a:lnTo>
                  <a:pt x="8" y="0"/>
                </a:lnTo>
                <a:lnTo>
                  <a:pt x="8" y="9"/>
                </a:lnTo>
                <a:lnTo>
                  <a:pt x="2" y="11"/>
                </a:lnTo>
                <a:lnTo>
                  <a:pt x="0" y="0"/>
                </a:lnTo>
                <a:close/>
              </a:path>
            </a:pathLst>
          </a:custGeom>
          <a:solidFill>
            <a:schemeClr val="bg2"/>
          </a:solidFill>
          <a:ln w="12700">
            <a:noFill/>
            <a:round/>
            <a:headEnd/>
            <a:tailEnd/>
          </a:ln>
        </p:spPr>
        <p:txBody>
          <a:bodyPr/>
          <a:lstStyle/>
          <a:p>
            <a:endParaRPr lang="en-GB"/>
          </a:p>
        </p:txBody>
      </p:sp>
      <p:sp>
        <p:nvSpPr>
          <p:cNvPr id="1637" name="Freeform 300"/>
          <p:cNvSpPr>
            <a:spLocks/>
          </p:cNvSpPr>
          <p:nvPr/>
        </p:nvSpPr>
        <p:spPr bwMode="auto">
          <a:xfrm>
            <a:off x="6378747" y="5470253"/>
            <a:ext cx="12894" cy="17834"/>
          </a:xfrm>
          <a:custGeom>
            <a:avLst/>
            <a:gdLst/>
            <a:ahLst/>
            <a:cxnLst>
              <a:cxn ang="0">
                <a:pos x="0" y="0"/>
              </a:cxn>
              <a:cxn ang="0">
                <a:pos x="8" y="0"/>
              </a:cxn>
              <a:cxn ang="0">
                <a:pos x="8" y="9"/>
              </a:cxn>
              <a:cxn ang="0">
                <a:pos x="2" y="11"/>
              </a:cxn>
              <a:cxn ang="0">
                <a:pos x="0" y="0"/>
              </a:cxn>
            </a:cxnLst>
            <a:rect l="0" t="0" r="r" b="b"/>
            <a:pathLst>
              <a:path w="8" h="11">
                <a:moveTo>
                  <a:pt x="0" y="0"/>
                </a:moveTo>
                <a:lnTo>
                  <a:pt x="8" y="0"/>
                </a:lnTo>
                <a:lnTo>
                  <a:pt x="8" y="9"/>
                </a:lnTo>
                <a:lnTo>
                  <a:pt x="2" y="11"/>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38" name="Freeform 301"/>
          <p:cNvSpPr>
            <a:spLocks/>
          </p:cNvSpPr>
          <p:nvPr/>
        </p:nvSpPr>
        <p:spPr bwMode="auto">
          <a:xfrm>
            <a:off x="6364011" y="5436368"/>
            <a:ext cx="9210" cy="24968"/>
          </a:xfrm>
          <a:custGeom>
            <a:avLst/>
            <a:gdLst/>
            <a:ahLst/>
            <a:cxnLst>
              <a:cxn ang="0">
                <a:pos x="0" y="8"/>
              </a:cxn>
              <a:cxn ang="0">
                <a:pos x="5" y="16"/>
              </a:cxn>
              <a:cxn ang="0">
                <a:pos x="5" y="0"/>
              </a:cxn>
              <a:cxn ang="0">
                <a:pos x="0" y="8"/>
              </a:cxn>
            </a:cxnLst>
            <a:rect l="0" t="0" r="r" b="b"/>
            <a:pathLst>
              <a:path w="5" h="16">
                <a:moveTo>
                  <a:pt x="0" y="8"/>
                </a:moveTo>
                <a:lnTo>
                  <a:pt x="5" y="16"/>
                </a:lnTo>
                <a:lnTo>
                  <a:pt x="5" y="0"/>
                </a:lnTo>
                <a:lnTo>
                  <a:pt x="0" y="8"/>
                </a:lnTo>
                <a:close/>
              </a:path>
            </a:pathLst>
          </a:custGeom>
          <a:solidFill>
            <a:schemeClr val="bg2"/>
          </a:solidFill>
          <a:ln w="12700">
            <a:noFill/>
            <a:round/>
            <a:headEnd/>
            <a:tailEnd/>
          </a:ln>
        </p:spPr>
        <p:txBody>
          <a:bodyPr/>
          <a:lstStyle/>
          <a:p>
            <a:endParaRPr lang="en-GB"/>
          </a:p>
        </p:txBody>
      </p:sp>
      <p:sp>
        <p:nvSpPr>
          <p:cNvPr id="1639" name="Freeform 302"/>
          <p:cNvSpPr>
            <a:spLocks/>
          </p:cNvSpPr>
          <p:nvPr/>
        </p:nvSpPr>
        <p:spPr bwMode="auto">
          <a:xfrm>
            <a:off x="6364011" y="5436368"/>
            <a:ext cx="9210" cy="24968"/>
          </a:xfrm>
          <a:custGeom>
            <a:avLst/>
            <a:gdLst/>
            <a:ahLst/>
            <a:cxnLst>
              <a:cxn ang="0">
                <a:pos x="0" y="8"/>
              </a:cxn>
              <a:cxn ang="0">
                <a:pos x="5" y="16"/>
              </a:cxn>
              <a:cxn ang="0">
                <a:pos x="5" y="0"/>
              </a:cxn>
              <a:cxn ang="0">
                <a:pos x="0" y="8"/>
              </a:cxn>
            </a:cxnLst>
            <a:rect l="0" t="0" r="r" b="b"/>
            <a:pathLst>
              <a:path w="5" h="16">
                <a:moveTo>
                  <a:pt x="0" y="8"/>
                </a:moveTo>
                <a:lnTo>
                  <a:pt x="5" y="16"/>
                </a:lnTo>
                <a:lnTo>
                  <a:pt x="5" y="0"/>
                </a:lnTo>
                <a:lnTo>
                  <a:pt x="0" y="8"/>
                </a:lnTo>
                <a:close/>
              </a:path>
            </a:pathLst>
          </a:custGeom>
          <a:solidFill>
            <a:schemeClr val="bg2"/>
          </a:solidFill>
          <a:ln w="12700">
            <a:solidFill>
              <a:srgbClr val="FFFFFF"/>
            </a:solidFill>
            <a:prstDash val="solid"/>
            <a:round/>
            <a:headEnd/>
            <a:tailEnd/>
          </a:ln>
        </p:spPr>
        <p:txBody>
          <a:bodyPr/>
          <a:lstStyle/>
          <a:p>
            <a:endParaRPr lang="en-GB"/>
          </a:p>
        </p:txBody>
      </p:sp>
      <p:sp>
        <p:nvSpPr>
          <p:cNvPr id="1640" name="Freeform 303"/>
          <p:cNvSpPr>
            <a:spLocks/>
          </p:cNvSpPr>
          <p:nvPr/>
        </p:nvSpPr>
        <p:spPr bwMode="auto">
          <a:xfrm>
            <a:off x="6422954" y="5090386"/>
            <a:ext cx="12894" cy="10700"/>
          </a:xfrm>
          <a:custGeom>
            <a:avLst/>
            <a:gdLst/>
            <a:ahLst/>
            <a:cxnLst>
              <a:cxn ang="0">
                <a:pos x="0" y="0"/>
              </a:cxn>
              <a:cxn ang="0">
                <a:pos x="0" y="7"/>
              </a:cxn>
              <a:cxn ang="0">
                <a:pos x="8" y="2"/>
              </a:cxn>
              <a:cxn ang="0">
                <a:pos x="0" y="0"/>
              </a:cxn>
            </a:cxnLst>
            <a:rect l="0" t="0" r="r" b="b"/>
            <a:pathLst>
              <a:path w="8" h="7">
                <a:moveTo>
                  <a:pt x="0" y="0"/>
                </a:moveTo>
                <a:lnTo>
                  <a:pt x="0" y="7"/>
                </a:lnTo>
                <a:lnTo>
                  <a:pt x="8" y="2"/>
                </a:lnTo>
                <a:lnTo>
                  <a:pt x="0" y="0"/>
                </a:lnTo>
                <a:close/>
              </a:path>
            </a:pathLst>
          </a:custGeom>
          <a:solidFill>
            <a:schemeClr val="bg2"/>
          </a:solidFill>
          <a:ln w="12700">
            <a:noFill/>
            <a:round/>
            <a:headEnd/>
            <a:tailEnd/>
          </a:ln>
        </p:spPr>
        <p:txBody>
          <a:bodyPr/>
          <a:lstStyle/>
          <a:p>
            <a:endParaRPr lang="en-GB"/>
          </a:p>
        </p:txBody>
      </p:sp>
      <p:sp>
        <p:nvSpPr>
          <p:cNvPr id="1641" name="Freeform 304"/>
          <p:cNvSpPr>
            <a:spLocks/>
          </p:cNvSpPr>
          <p:nvPr/>
        </p:nvSpPr>
        <p:spPr bwMode="auto">
          <a:xfrm>
            <a:off x="6422954" y="5090386"/>
            <a:ext cx="12894" cy="10700"/>
          </a:xfrm>
          <a:custGeom>
            <a:avLst/>
            <a:gdLst/>
            <a:ahLst/>
            <a:cxnLst>
              <a:cxn ang="0">
                <a:pos x="0" y="0"/>
              </a:cxn>
              <a:cxn ang="0">
                <a:pos x="0" y="7"/>
              </a:cxn>
              <a:cxn ang="0">
                <a:pos x="8" y="2"/>
              </a:cxn>
              <a:cxn ang="0">
                <a:pos x="0" y="0"/>
              </a:cxn>
            </a:cxnLst>
            <a:rect l="0" t="0" r="r" b="b"/>
            <a:pathLst>
              <a:path w="8" h="7">
                <a:moveTo>
                  <a:pt x="0" y="0"/>
                </a:moveTo>
                <a:lnTo>
                  <a:pt x="0" y="7"/>
                </a:lnTo>
                <a:lnTo>
                  <a:pt x="8"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42" name="Freeform 305"/>
          <p:cNvSpPr>
            <a:spLocks/>
          </p:cNvSpPr>
          <p:nvPr/>
        </p:nvSpPr>
        <p:spPr bwMode="auto">
          <a:xfrm>
            <a:off x="6395325" y="5083252"/>
            <a:ext cx="243139" cy="431586"/>
          </a:xfrm>
          <a:custGeom>
            <a:avLst/>
            <a:gdLst/>
            <a:ahLst/>
            <a:cxnLst>
              <a:cxn ang="0">
                <a:pos x="105" y="0"/>
              </a:cxn>
              <a:cxn ang="0">
                <a:pos x="86" y="15"/>
              </a:cxn>
              <a:cxn ang="0">
                <a:pos x="55" y="31"/>
              </a:cxn>
              <a:cxn ang="0">
                <a:pos x="29" y="34"/>
              </a:cxn>
              <a:cxn ang="0">
                <a:pos x="7" y="27"/>
              </a:cxn>
              <a:cxn ang="0">
                <a:pos x="5" y="40"/>
              </a:cxn>
              <a:cxn ang="0">
                <a:pos x="0" y="54"/>
              </a:cxn>
              <a:cxn ang="0">
                <a:pos x="17" y="71"/>
              </a:cxn>
              <a:cxn ang="0">
                <a:pos x="23" y="94"/>
              </a:cxn>
              <a:cxn ang="0">
                <a:pos x="23" y="123"/>
              </a:cxn>
              <a:cxn ang="0">
                <a:pos x="11" y="130"/>
              </a:cxn>
              <a:cxn ang="0">
                <a:pos x="13" y="146"/>
              </a:cxn>
              <a:cxn ang="0">
                <a:pos x="19" y="151"/>
              </a:cxn>
              <a:cxn ang="0">
                <a:pos x="21" y="171"/>
              </a:cxn>
              <a:cxn ang="0">
                <a:pos x="11" y="176"/>
              </a:cxn>
              <a:cxn ang="0">
                <a:pos x="5" y="198"/>
              </a:cxn>
              <a:cxn ang="0">
                <a:pos x="0" y="213"/>
              </a:cxn>
              <a:cxn ang="0">
                <a:pos x="4" y="234"/>
              </a:cxn>
              <a:cxn ang="0">
                <a:pos x="15" y="253"/>
              </a:cxn>
              <a:cxn ang="0">
                <a:pos x="13" y="270"/>
              </a:cxn>
              <a:cxn ang="0">
                <a:pos x="36" y="274"/>
              </a:cxn>
              <a:cxn ang="0">
                <a:pos x="55" y="255"/>
              </a:cxn>
              <a:cxn ang="0">
                <a:pos x="61" y="240"/>
              </a:cxn>
              <a:cxn ang="0">
                <a:pos x="77" y="238"/>
              </a:cxn>
              <a:cxn ang="0">
                <a:pos x="92" y="249"/>
              </a:cxn>
              <a:cxn ang="0">
                <a:pos x="107" y="251"/>
              </a:cxn>
              <a:cxn ang="0">
                <a:pos x="123" y="203"/>
              </a:cxn>
              <a:cxn ang="0">
                <a:pos x="134" y="144"/>
              </a:cxn>
              <a:cxn ang="0">
                <a:pos x="130" y="119"/>
              </a:cxn>
              <a:cxn ang="0">
                <a:pos x="151" y="98"/>
              </a:cxn>
              <a:cxn ang="0">
                <a:pos x="149" y="84"/>
              </a:cxn>
              <a:cxn ang="0">
                <a:pos x="138" y="52"/>
              </a:cxn>
              <a:cxn ang="0">
                <a:pos x="132" y="13"/>
              </a:cxn>
              <a:cxn ang="0">
                <a:pos x="105" y="0"/>
              </a:cxn>
            </a:cxnLst>
            <a:rect l="0" t="0" r="r" b="b"/>
            <a:pathLst>
              <a:path w="151" h="274">
                <a:moveTo>
                  <a:pt x="105" y="0"/>
                </a:moveTo>
                <a:lnTo>
                  <a:pt x="86" y="15"/>
                </a:lnTo>
                <a:lnTo>
                  <a:pt x="55" y="31"/>
                </a:lnTo>
                <a:lnTo>
                  <a:pt x="29" y="34"/>
                </a:lnTo>
                <a:lnTo>
                  <a:pt x="7" y="27"/>
                </a:lnTo>
                <a:lnTo>
                  <a:pt x="5" y="40"/>
                </a:lnTo>
                <a:lnTo>
                  <a:pt x="0" y="54"/>
                </a:lnTo>
                <a:lnTo>
                  <a:pt x="17" y="71"/>
                </a:lnTo>
                <a:lnTo>
                  <a:pt x="23" y="94"/>
                </a:lnTo>
                <a:lnTo>
                  <a:pt x="23" y="123"/>
                </a:lnTo>
                <a:lnTo>
                  <a:pt x="11" y="130"/>
                </a:lnTo>
                <a:lnTo>
                  <a:pt x="13" y="146"/>
                </a:lnTo>
                <a:lnTo>
                  <a:pt x="19" y="151"/>
                </a:lnTo>
                <a:lnTo>
                  <a:pt x="21" y="171"/>
                </a:lnTo>
                <a:lnTo>
                  <a:pt x="11" y="176"/>
                </a:lnTo>
                <a:lnTo>
                  <a:pt x="5" y="198"/>
                </a:lnTo>
                <a:lnTo>
                  <a:pt x="0" y="213"/>
                </a:lnTo>
                <a:lnTo>
                  <a:pt x="4" y="234"/>
                </a:lnTo>
                <a:lnTo>
                  <a:pt x="15" y="253"/>
                </a:lnTo>
                <a:lnTo>
                  <a:pt x="13" y="270"/>
                </a:lnTo>
                <a:lnTo>
                  <a:pt x="36" y="274"/>
                </a:lnTo>
                <a:lnTo>
                  <a:pt x="55" y="255"/>
                </a:lnTo>
                <a:lnTo>
                  <a:pt x="61" y="240"/>
                </a:lnTo>
                <a:lnTo>
                  <a:pt x="77" y="238"/>
                </a:lnTo>
                <a:lnTo>
                  <a:pt x="92" y="249"/>
                </a:lnTo>
                <a:lnTo>
                  <a:pt x="107" y="251"/>
                </a:lnTo>
                <a:lnTo>
                  <a:pt x="123" y="203"/>
                </a:lnTo>
                <a:lnTo>
                  <a:pt x="134" y="144"/>
                </a:lnTo>
                <a:lnTo>
                  <a:pt x="130" y="119"/>
                </a:lnTo>
                <a:lnTo>
                  <a:pt x="151" y="98"/>
                </a:lnTo>
                <a:lnTo>
                  <a:pt x="149" y="84"/>
                </a:lnTo>
                <a:lnTo>
                  <a:pt x="138" y="52"/>
                </a:lnTo>
                <a:lnTo>
                  <a:pt x="132" y="13"/>
                </a:lnTo>
                <a:lnTo>
                  <a:pt x="105" y="0"/>
                </a:lnTo>
                <a:close/>
              </a:path>
            </a:pathLst>
          </a:custGeom>
          <a:solidFill>
            <a:schemeClr val="bg2"/>
          </a:solidFill>
          <a:ln w="12700">
            <a:noFill/>
            <a:round/>
            <a:headEnd/>
            <a:tailEnd/>
          </a:ln>
        </p:spPr>
        <p:txBody>
          <a:bodyPr/>
          <a:lstStyle/>
          <a:p>
            <a:endParaRPr lang="en-GB"/>
          </a:p>
        </p:txBody>
      </p:sp>
      <p:sp>
        <p:nvSpPr>
          <p:cNvPr id="1643" name="Freeform 306"/>
          <p:cNvSpPr>
            <a:spLocks/>
          </p:cNvSpPr>
          <p:nvPr/>
        </p:nvSpPr>
        <p:spPr bwMode="auto">
          <a:xfrm>
            <a:off x="6395325" y="5083252"/>
            <a:ext cx="243139" cy="431586"/>
          </a:xfrm>
          <a:custGeom>
            <a:avLst/>
            <a:gdLst/>
            <a:ahLst/>
            <a:cxnLst>
              <a:cxn ang="0">
                <a:pos x="105" y="0"/>
              </a:cxn>
              <a:cxn ang="0">
                <a:pos x="86" y="15"/>
              </a:cxn>
              <a:cxn ang="0">
                <a:pos x="55" y="31"/>
              </a:cxn>
              <a:cxn ang="0">
                <a:pos x="29" y="34"/>
              </a:cxn>
              <a:cxn ang="0">
                <a:pos x="7" y="27"/>
              </a:cxn>
              <a:cxn ang="0">
                <a:pos x="5" y="40"/>
              </a:cxn>
              <a:cxn ang="0">
                <a:pos x="0" y="54"/>
              </a:cxn>
              <a:cxn ang="0">
                <a:pos x="17" y="71"/>
              </a:cxn>
              <a:cxn ang="0">
                <a:pos x="23" y="94"/>
              </a:cxn>
              <a:cxn ang="0">
                <a:pos x="23" y="123"/>
              </a:cxn>
              <a:cxn ang="0">
                <a:pos x="11" y="130"/>
              </a:cxn>
              <a:cxn ang="0">
                <a:pos x="13" y="146"/>
              </a:cxn>
              <a:cxn ang="0">
                <a:pos x="19" y="151"/>
              </a:cxn>
              <a:cxn ang="0">
                <a:pos x="21" y="171"/>
              </a:cxn>
              <a:cxn ang="0">
                <a:pos x="11" y="176"/>
              </a:cxn>
              <a:cxn ang="0">
                <a:pos x="5" y="198"/>
              </a:cxn>
              <a:cxn ang="0">
                <a:pos x="0" y="213"/>
              </a:cxn>
              <a:cxn ang="0">
                <a:pos x="4" y="234"/>
              </a:cxn>
              <a:cxn ang="0">
                <a:pos x="15" y="253"/>
              </a:cxn>
              <a:cxn ang="0">
                <a:pos x="13" y="270"/>
              </a:cxn>
              <a:cxn ang="0">
                <a:pos x="36" y="274"/>
              </a:cxn>
              <a:cxn ang="0">
                <a:pos x="55" y="255"/>
              </a:cxn>
              <a:cxn ang="0">
                <a:pos x="61" y="240"/>
              </a:cxn>
              <a:cxn ang="0">
                <a:pos x="77" y="238"/>
              </a:cxn>
              <a:cxn ang="0">
                <a:pos x="92" y="249"/>
              </a:cxn>
              <a:cxn ang="0">
                <a:pos x="107" y="251"/>
              </a:cxn>
              <a:cxn ang="0">
                <a:pos x="123" y="203"/>
              </a:cxn>
              <a:cxn ang="0">
                <a:pos x="134" y="144"/>
              </a:cxn>
              <a:cxn ang="0">
                <a:pos x="130" y="119"/>
              </a:cxn>
              <a:cxn ang="0">
                <a:pos x="151" y="98"/>
              </a:cxn>
              <a:cxn ang="0">
                <a:pos x="149" y="84"/>
              </a:cxn>
              <a:cxn ang="0">
                <a:pos x="138" y="52"/>
              </a:cxn>
              <a:cxn ang="0">
                <a:pos x="132" y="13"/>
              </a:cxn>
              <a:cxn ang="0">
                <a:pos x="105" y="0"/>
              </a:cxn>
            </a:cxnLst>
            <a:rect l="0" t="0" r="r" b="b"/>
            <a:pathLst>
              <a:path w="151" h="274">
                <a:moveTo>
                  <a:pt x="105" y="0"/>
                </a:moveTo>
                <a:lnTo>
                  <a:pt x="86" y="15"/>
                </a:lnTo>
                <a:lnTo>
                  <a:pt x="55" y="31"/>
                </a:lnTo>
                <a:lnTo>
                  <a:pt x="29" y="34"/>
                </a:lnTo>
                <a:lnTo>
                  <a:pt x="7" y="27"/>
                </a:lnTo>
                <a:lnTo>
                  <a:pt x="5" y="40"/>
                </a:lnTo>
                <a:lnTo>
                  <a:pt x="0" y="54"/>
                </a:lnTo>
                <a:lnTo>
                  <a:pt x="17" y="71"/>
                </a:lnTo>
                <a:lnTo>
                  <a:pt x="23" y="94"/>
                </a:lnTo>
                <a:lnTo>
                  <a:pt x="23" y="123"/>
                </a:lnTo>
                <a:lnTo>
                  <a:pt x="11" y="130"/>
                </a:lnTo>
                <a:lnTo>
                  <a:pt x="13" y="146"/>
                </a:lnTo>
                <a:lnTo>
                  <a:pt x="19" y="151"/>
                </a:lnTo>
                <a:lnTo>
                  <a:pt x="21" y="171"/>
                </a:lnTo>
                <a:lnTo>
                  <a:pt x="11" y="176"/>
                </a:lnTo>
                <a:lnTo>
                  <a:pt x="5" y="198"/>
                </a:lnTo>
                <a:lnTo>
                  <a:pt x="0" y="213"/>
                </a:lnTo>
                <a:lnTo>
                  <a:pt x="4" y="234"/>
                </a:lnTo>
                <a:lnTo>
                  <a:pt x="15" y="253"/>
                </a:lnTo>
                <a:lnTo>
                  <a:pt x="13" y="270"/>
                </a:lnTo>
                <a:lnTo>
                  <a:pt x="36" y="274"/>
                </a:lnTo>
                <a:lnTo>
                  <a:pt x="55" y="255"/>
                </a:lnTo>
                <a:lnTo>
                  <a:pt x="61" y="240"/>
                </a:lnTo>
                <a:lnTo>
                  <a:pt x="77" y="238"/>
                </a:lnTo>
                <a:lnTo>
                  <a:pt x="92" y="249"/>
                </a:lnTo>
                <a:lnTo>
                  <a:pt x="107" y="251"/>
                </a:lnTo>
                <a:lnTo>
                  <a:pt x="123" y="203"/>
                </a:lnTo>
                <a:lnTo>
                  <a:pt x="134" y="144"/>
                </a:lnTo>
                <a:lnTo>
                  <a:pt x="130" y="119"/>
                </a:lnTo>
                <a:lnTo>
                  <a:pt x="151" y="98"/>
                </a:lnTo>
                <a:lnTo>
                  <a:pt x="149" y="84"/>
                </a:lnTo>
                <a:lnTo>
                  <a:pt x="138" y="52"/>
                </a:lnTo>
                <a:lnTo>
                  <a:pt x="132" y="13"/>
                </a:lnTo>
                <a:lnTo>
                  <a:pt x="105" y="0"/>
                </a:lnTo>
                <a:close/>
              </a:path>
            </a:pathLst>
          </a:custGeom>
          <a:solidFill>
            <a:schemeClr val="bg2"/>
          </a:solidFill>
          <a:ln w="12700">
            <a:solidFill>
              <a:srgbClr val="FFFFFF"/>
            </a:solidFill>
            <a:prstDash val="solid"/>
            <a:round/>
            <a:headEnd/>
            <a:tailEnd/>
          </a:ln>
        </p:spPr>
        <p:txBody>
          <a:bodyPr/>
          <a:lstStyle/>
          <a:p>
            <a:endParaRPr lang="en-GB"/>
          </a:p>
        </p:txBody>
      </p:sp>
      <p:sp>
        <p:nvSpPr>
          <p:cNvPr id="1644" name="Freeform 307"/>
          <p:cNvSpPr>
            <a:spLocks/>
          </p:cNvSpPr>
          <p:nvPr/>
        </p:nvSpPr>
        <p:spPr bwMode="auto">
          <a:xfrm>
            <a:off x="6496633" y="4751537"/>
            <a:ext cx="154725" cy="292480"/>
          </a:xfrm>
          <a:custGeom>
            <a:avLst/>
            <a:gdLst/>
            <a:ahLst/>
            <a:cxnLst>
              <a:cxn ang="0">
                <a:pos x="75" y="40"/>
              </a:cxn>
              <a:cxn ang="0">
                <a:pos x="79" y="5"/>
              </a:cxn>
              <a:cxn ang="0">
                <a:pos x="83" y="0"/>
              </a:cxn>
              <a:cxn ang="0">
                <a:pos x="92" y="5"/>
              </a:cxn>
              <a:cxn ang="0">
                <a:pos x="92" y="42"/>
              </a:cxn>
              <a:cxn ang="0">
                <a:pos x="96" y="61"/>
              </a:cxn>
              <a:cxn ang="0">
                <a:pos x="94" y="101"/>
              </a:cxn>
              <a:cxn ang="0">
                <a:pos x="65" y="142"/>
              </a:cxn>
              <a:cxn ang="0">
                <a:pos x="65" y="163"/>
              </a:cxn>
              <a:cxn ang="0">
                <a:pos x="46" y="186"/>
              </a:cxn>
              <a:cxn ang="0">
                <a:pos x="19" y="169"/>
              </a:cxn>
              <a:cxn ang="0">
                <a:pos x="12" y="165"/>
              </a:cxn>
              <a:cxn ang="0">
                <a:pos x="14" y="157"/>
              </a:cxn>
              <a:cxn ang="0">
                <a:pos x="19" y="146"/>
              </a:cxn>
              <a:cxn ang="0">
                <a:pos x="4" y="134"/>
              </a:cxn>
              <a:cxn ang="0">
                <a:pos x="4" y="121"/>
              </a:cxn>
              <a:cxn ang="0">
                <a:pos x="0" y="109"/>
              </a:cxn>
              <a:cxn ang="0">
                <a:pos x="8" y="105"/>
              </a:cxn>
              <a:cxn ang="0">
                <a:pos x="4" y="92"/>
              </a:cxn>
              <a:cxn ang="0">
                <a:pos x="10" y="76"/>
              </a:cxn>
              <a:cxn ang="0">
                <a:pos x="6" y="65"/>
              </a:cxn>
              <a:cxn ang="0">
                <a:pos x="15" y="50"/>
              </a:cxn>
              <a:cxn ang="0">
                <a:pos x="27" y="42"/>
              </a:cxn>
              <a:cxn ang="0">
                <a:pos x="54" y="32"/>
              </a:cxn>
              <a:cxn ang="0">
                <a:pos x="67" y="32"/>
              </a:cxn>
              <a:cxn ang="0">
                <a:pos x="75" y="40"/>
              </a:cxn>
            </a:cxnLst>
            <a:rect l="0" t="0" r="r" b="b"/>
            <a:pathLst>
              <a:path w="96" h="186">
                <a:moveTo>
                  <a:pt x="75" y="40"/>
                </a:moveTo>
                <a:lnTo>
                  <a:pt x="79" y="5"/>
                </a:lnTo>
                <a:lnTo>
                  <a:pt x="83" y="0"/>
                </a:lnTo>
                <a:lnTo>
                  <a:pt x="92" y="5"/>
                </a:lnTo>
                <a:lnTo>
                  <a:pt x="92" y="42"/>
                </a:lnTo>
                <a:lnTo>
                  <a:pt x="96" y="61"/>
                </a:lnTo>
                <a:lnTo>
                  <a:pt x="94" y="101"/>
                </a:lnTo>
                <a:lnTo>
                  <a:pt x="65" y="142"/>
                </a:lnTo>
                <a:lnTo>
                  <a:pt x="65" y="163"/>
                </a:lnTo>
                <a:lnTo>
                  <a:pt x="46" y="186"/>
                </a:lnTo>
                <a:lnTo>
                  <a:pt x="19" y="169"/>
                </a:lnTo>
                <a:lnTo>
                  <a:pt x="12" y="165"/>
                </a:lnTo>
                <a:lnTo>
                  <a:pt x="14" y="157"/>
                </a:lnTo>
                <a:lnTo>
                  <a:pt x="19" y="146"/>
                </a:lnTo>
                <a:lnTo>
                  <a:pt x="4" y="134"/>
                </a:lnTo>
                <a:lnTo>
                  <a:pt x="4" y="121"/>
                </a:lnTo>
                <a:lnTo>
                  <a:pt x="0" y="109"/>
                </a:lnTo>
                <a:lnTo>
                  <a:pt x="8" y="105"/>
                </a:lnTo>
                <a:lnTo>
                  <a:pt x="4" y="92"/>
                </a:lnTo>
                <a:lnTo>
                  <a:pt x="10" y="76"/>
                </a:lnTo>
                <a:lnTo>
                  <a:pt x="6" y="65"/>
                </a:lnTo>
                <a:lnTo>
                  <a:pt x="15" y="50"/>
                </a:lnTo>
                <a:lnTo>
                  <a:pt x="27" y="42"/>
                </a:lnTo>
                <a:lnTo>
                  <a:pt x="54" y="32"/>
                </a:lnTo>
                <a:lnTo>
                  <a:pt x="67" y="32"/>
                </a:lnTo>
                <a:lnTo>
                  <a:pt x="75" y="40"/>
                </a:lnTo>
                <a:close/>
              </a:path>
            </a:pathLst>
          </a:custGeom>
          <a:solidFill>
            <a:schemeClr val="bg2"/>
          </a:solidFill>
          <a:ln w="12700">
            <a:noFill/>
            <a:round/>
            <a:headEnd/>
            <a:tailEnd/>
          </a:ln>
        </p:spPr>
        <p:txBody>
          <a:bodyPr/>
          <a:lstStyle/>
          <a:p>
            <a:endParaRPr lang="en-GB"/>
          </a:p>
        </p:txBody>
      </p:sp>
      <p:sp>
        <p:nvSpPr>
          <p:cNvPr id="1645" name="Freeform 308"/>
          <p:cNvSpPr>
            <a:spLocks/>
          </p:cNvSpPr>
          <p:nvPr/>
        </p:nvSpPr>
        <p:spPr bwMode="auto">
          <a:xfrm>
            <a:off x="6496633" y="4751537"/>
            <a:ext cx="154725" cy="292480"/>
          </a:xfrm>
          <a:custGeom>
            <a:avLst/>
            <a:gdLst/>
            <a:ahLst/>
            <a:cxnLst>
              <a:cxn ang="0">
                <a:pos x="75" y="40"/>
              </a:cxn>
              <a:cxn ang="0">
                <a:pos x="79" y="5"/>
              </a:cxn>
              <a:cxn ang="0">
                <a:pos x="83" y="0"/>
              </a:cxn>
              <a:cxn ang="0">
                <a:pos x="92" y="5"/>
              </a:cxn>
              <a:cxn ang="0">
                <a:pos x="92" y="42"/>
              </a:cxn>
              <a:cxn ang="0">
                <a:pos x="96" y="61"/>
              </a:cxn>
              <a:cxn ang="0">
                <a:pos x="94" y="101"/>
              </a:cxn>
              <a:cxn ang="0">
                <a:pos x="65" y="142"/>
              </a:cxn>
              <a:cxn ang="0">
                <a:pos x="65" y="163"/>
              </a:cxn>
              <a:cxn ang="0">
                <a:pos x="46" y="186"/>
              </a:cxn>
              <a:cxn ang="0">
                <a:pos x="19" y="169"/>
              </a:cxn>
              <a:cxn ang="0">
                <a:pos x="12" y="165"/>
              </a:cxn>
              <a:cxn ang="0">
                <a:pos x="14" y="157"/>
              </a:cxn>
              <a:cxn ang="0">
                <a:pos x="19" y="146"/>
              </a:cxn>
              <a:cxn ang="0">
                <a:pos x="4" y="134"/>
              </a:cxn>
              <a:cxn ang="0">
                <a:pos x="4" y="121"/>
              </a:cxn>
              <a:cxn ang="0">
                <a:pos x="0" y="109"/>
              </a:cxn>
              <a:cxn ang="0">
                <a:pos x="8" y="105"/>
              </a:cxn>
              <a:cxn ang="0">
                <a:pos x="4" y="92"/>
              </a:cxn>
              <a:cxn ang="0">
                <a:pos x="10" y="76"/>
              </a:cxn>
              <a:cxn ang="0">
                <a:pos x="6" y="65"/>
              </a:cxn>
              <a:cxn ang="0">
                <a:pos x="15" y="50"/>
              </a:cxn>
              <a:cxn ang="0">
                <a:pos x="27" y="42"/>
              </a:cxn>
              <a:cxn ang="0">
                <a:pos x="54" y="32"/>
              </a:cxn>
              <a:cxn ang="0">
                <a:pos x="67" y="32"/>
              </a:cxn>
              <a:cxn ang="0">
                <a:pos x="75" y="40"/>
              </a:cxn>
            </a:cxnLst>
            <a:rect l="0" t="0" r="r" b="b"/>
            <a:pathLst>
              <a:path w="96" h="186">
                <a:moveTo>
                  <a:pt x="75" y="40"/>
                </a:moveTo>
                <a:lnTo>
                  <a:pt x="79" y="5"/>
                </a:lnTo>
                <a:lnTo>
                  <a:pt x="83" y="0"/>
                </a:lnTo>
                <a:lnTo>
                  <a:pt x="92" y="5"/>
                </a:lnTo>
                <a:lnTo>
                  <a:pt x="92" y="42"/>
                </a:lnTo>
                <a:lnTo>
                  <a:pt x="96" y="61"/>
                </a:lnTo>
                <a:lnTo>
                  <a:pt x="94" y="101"/>
                </a:lnTo>
                <a:lnTo>
                  <a:pt x="65" y="142"/>
                </a:lnTo>
                <a:lnTo>
                  <a:pt x="65" y="163"/>
                </a:lnTo>
                <a:lnTo>
                  <a:pt x="46" y="186"/>
                </a:lnTo>
                <a:lnTo>
                  <a:pt x="19" y="169"/>
                </a:lnTo>
                <a:lnTo>
                  <a:pt x="12" y="165"/>
                </a:lnTo>
                <a:lnTo>
                  <a:pt x="14" y="157"/>
                </a:lnTo>
                <a:lnTo>
                  <a:pt x="19" y="146"/>
                </a:lnTo>
                <a:lnTo>
                  <a:pt x="4" y="134"/>
                </a:lnTo>
                <a:lnTo>
                  <a:pt x="4" y="121"/>
                </a:lnTo>
                <a:lnTo>
                  <a:pt x="0" y="109"/>
                </a:lnTo>
                <a:lnTo>
                  <a:pt x="8" y="105"/>
                </a:lnTo>
                <a:lnTo>
                  <a:pt x="4" y="92"/>
                </a:lnTo>
                <a:lnTo>
                  <a:pt x="10" y="76"/>
                </a:lnTo>
                <a:lnTo>
                  <a:pt x="6" y="65"/>
                </a:lnTo>
                <a:lnTo>
                  <a:pt x="15" y="50"/>
                </a:lnTo>
                <a:lnTo>
                  <a:pt x="27" y="42"/>
                </a:lnTo>
                <a:lnTo>
                  <a:pt x="54" y="32"/>
                </a:lnTo>
                <a:lnTo>
                  <a:pt x="67" y="32"/>
                </a:lnTo>
                <a:lnTo>
                  <a:pt x="75" y="40"/>
                </a:lnTo>
                <a:close/>
              </a:path>
            </a:pathLst>
          </a:custGeom>
          <a:solidFill>
            <a:schemeClr val="bg2"/>
          </a:solidFill>
          <a:ln w="12700">
            <a:solidFill>
              <a:srgbClr val="FFFFFF"/>
            </a:solidFill>
            <a:prstDash val="solid"/>
            <a:round/>
            <a:headEnd/>
            <a:tailEnd/>
          </a:ln>
        </p:spPr>
        <p:txBody>
          <a:bodyPr/>
          <a:lstStyle/>
          <a:p>
            <a:endParaRPr lang="en-GB"/>
          </a:p>
        </p:txBody>
      </p:sp>
      <p:sp>
        <p:nvSpPr>
          <p:cNvPr id="1646" name="Freeform 309"/>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noFill/>
            <a:round/>
            <a:headEnd/>
            <a:tailEnd/>
          </a:ln>
        </p:spPr>
        <p:txBody>
          <a:bodyPr/>
          <a:lstStyle/>
          <a:p>
            <a:endParaRPr lang="en-GB"/>
          </a:p>
        </p:txBody>
      </p:sp>
      <p:sp>
        <p:nvSpPr>
          <p:cNvPr id="1647" name="Freeform 310"/>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648" name="Rectangle 311"/>
          <p:cNvSpPr>
            <a:spLocks noChangeArrowheads="1"/>
          </p:cNvSpPr>
          <p:nvPr/>
        </p:nvSpPr>
        <p:spPr bwMode="auto">
          <a:xfrm>
            <a:off x="7382616" y="5698529"/>
            <a:ext cx="9209" cy="12484"/>
          </a:xfrm>
          <a:prstGeom prst="rect">
            <a:avLst/>
          </a:prstGeom>
          <a:solidFill>
            <a:schemeClr val="bg2"/>
          </a:solidFill>
          <a:ln w="12700">
            <a:noFill/>
            <a:miter lim="800000"/>
            <a:headEnd/>
            <a:tailEnd/>
          </a:ln>
        </p:spPr>
        <p:txBody>
          <a:bodyPr/>
          <a:lstStyle/>
          <a:p>
            <a:endParaRPr lang="en-GB"/>
          </a:p>
        </p:txBody>
      </p:sp>
      <p:sp>
        <p:nvSpPr>
          <p:cNvPr id="1649" name="Rectangle 312"/>
          <p:cNvSpPr>
            <a:spLocks noChangeArrowheads="1"/>
          </p:cNvSpPr>
          <p:nvPr/>
        </p:nvSpPr>
        <p:spPr bwMode="auto">
          <a:xfrm>
            <a:off x="7382616" y="5698529"/>
            <a:ext cx="9209" cy="12484"/>
          </a:xfrm>
          <a:prstGeom prst="rect">
            <a:avLst/>
          </a:prstGeom>
          <a:solidFill>
            <a:schemeClr val="tx2"/>
          </a:solidFill>
          <a:ln w="12700">
            <a:solidFill>
              <a:srgbClr val="FFFFFF"/>
            </a:solidFill>
            <a:miter lim="800000"/>
            <a:headEnd/>
            <a:tailEnd/>
          </a:ln>
        </p:spPr>
        <p:txBody>
          <a:bodyPr/>
          <a:lstStyle/>
          <a:p>
            <a:endParaRPr lang="en-GB"/>
          </a:p>
        </p:txBody>
      </p:sp>
      <p:sp>
        <p:nvSpPr>
          <p:cNvPr id="1650" name="Freeform 313"/>
          <p:cNvSpPr>
            <a:spLocks/>
          </p:cNvSpPr>
          <p:nvPr/>
        </p:nvSpPr>
        <p:spPr bwMode="auto">
          <a:xfrm>
            <a:off x="7373406" y="5671779"/>
            <a:ext cx="12894" cy="16050"/>
          </a:xfrm>
          <a:custGeom>
            <a:avLst/>
            <a:gdLst/>
            <a:ahLst/>
            <a:cxnLst>
              <a:cxn ang="0">
                <a:pos x="0" y="0"/>
              </a:cxn>
              <a:cxn ang="0">
                <a:pos x="2" y="10"/>
              </a:cxn>
              <a:cxn ang="0">
                <a:pos x="8" y="8"/>
              </a:cxn>
              <a:cxn ang="0">
                <a:pos x="6" y="0"/>
              </a:cxn>
              <a:cxn ang="0">
                <a:pos x="0" y="0"/>
              </a:cxn>
            </a:cxnLst>
            <a:rect l="0" t="0" r="r" b="b"/>
            <a:pathLst>
              <a:path w="8" h="10">
                <a:moveTo>
                  <a:pt x="0" y="0"/>
                </a:moveTo>
                <a:lnTo>
                  <a:pt x="2" y="10"/>
                </a:lnTo>
                <a:lnTo>
                  <a:pt x="8" y="8"/>
                </a:lnTo>
                <a:lnTo>
                  <a:pt x="6" y="0"/>
                </a:lnTo>
                <a:lnTo>
                  <a:pt x="0" y="0"/>
                </a:lnTo>
                <a:close/>
              </a:path>
            </a:pathLst>
          </a:custGeom>
          <a:solidFill>
            <a:schemeClr val="bg2"/>
          </a:solidFill>
          <a:ln w="12700">
            <a:noFill/>
            <a:round/>
            <a:headEnd/>
            <a:tailEnd/>
          </a:ln>
        </p:spPr>
        <p:txBody>
          <a:bodyPr/>
          <a:lstStyle/>
          <a:p>
            <a:endParaRPr lang="en-GB"/>
          </a:p>
        </p:txBody>
      </p:sp>
      <p:sp>
        <p:nvSpPr>
          <p:cNvPr id="1651" name="Freeform 314"/>
          <p:cNvSpPr>
            <a:spLocks/>
          </p:cNvSpPr>
          <p:nvPr/>
        </p:nvSpPr>
        <p:spPr bwMode="auto">
          <a:xfrm>
            <a:off x="7373406" y="5671779"/>
            <a:ext cx="12894" cy="16050"/>
          </a:xfrm>
          <a:custGeom>
            <a:avLst/>
            <a:gdLst/>
            <a:ahLst/>
            <a:cxnLst>
              <a:cxn ang="0">
                <a:pos x="0" y="0"/>
              </a:cxn>
              <a:cxn ang="0">
                <a:pos x="2" y="10"/>
              </a:cxn>
              <a:cxn ang="0">
                <a:pos x="8" y="8"/>
              </a:cxn>
              <a:cxn ang="0">
                <a:pos x="6" y="0"/>
              </a:cxn>
              <a:cxn ang="0">
                <a:pos x="0" y="0"/>
              </a:cxn>
            </a:cxnLst>
            <a:rect l="0" t="0" r="r" b="b"/>
            <a:pathLst>
              <a:path w="8" h="10">
                <a:moveTo>
                  <a:pt x="0" y="0"/>
                </a:moveTo>
                <a:lnTo>
                  <a:pt x="2" y="10"/>
                </a:lnTo>
                <a:lnTo>
                  <a:pt x="8" y="8"/>
                </a:lnTo>
                <a:lnTo>
                  <a:pt x="6"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52" name="Rectangle 315"/>
          <p:cNvSpPr>
            <a:spLocks noChangeArrowheads="1"/>
          </p:cNvSpPr>
          <p:nvPr/>
        </p:nvSpPr>
        <p:spPr bwMode="auto">
          <a:xfrm>
            <a:off x="6955281" y="5743115"/>
            <a:ext cx="9209" cy="12483"/>
          </a:xfrm>
          <a:prstGeom prst="rect">
            <a:avLst/>
          </a:prstGeom>
          <a:solidFill>
            <a:schemeClr val="bg2"/>
          </a:solidFill>
          <a:ln w="12700">
            <a:noFill/>
            <a:miter lim="800000"/>
            <a:headEnd/>
            <a:tailEnd/>
          </a:ln>
        </p:spPr>
        <p:txBody>
          <a:bodyPr/>
          <a:lstStyle/>
          <a:p>
            <a:endParaRPr lang="en-GB"/>
          </a:p>
        </p:txBody>
      </p:sp>
      <p:sp>
        <p:nvSpPr>
          <p:cNvPr id="1653" name="Rectangle 316"/>
          <p:cNvSpPr>
            <a:spLocks noChangeArrowheads="1"/>
          </p:cNvSpPr>
          <p:nvPr/>
        </p:nvSpPr>
        <p:spPr bwMode="auto">
          <a:xfrm>
            <a:off x="6955281" y="5743115"/>
            <a:ext cx="9209" cy="12483"/>
          </a:xfrm>
          <a:prstGeom prst="rect">
            <a:avLst/>
          </a:prstGeom>
          <a:solidFill>
            <a:schemeClr val="bg2"/>
          </a:solidFill>
          <a:ln w="12700">
            <a:solidFill>
              <a:srgbClr val="FFFFFF"/>
            </a:solidFill>
            <a:miter lim="800000"/>
            <a:headEnd/>
            <a:tailEnd/>
          </a:ln>
        </p:spPr>
        <p:txBody>
          <a:bodyPr/>
          <a:lstStyle/>
          <a:p>
            <a:endParaRPr lang="en-GB"/>
          </a:p>
        </p:txBody>
      </p:sp>
      <p:sp>
        <p:nvSpPr>
          <p:cNvPr id="1654" name="Freeform 317"/>
          <p:cNvSpPr>
            <a:spLocks/>
          </p:cNvSpPr>
          <p:nvPr/>
        </p:nvSpPr>
        <p:spPr bwMode="auto">
          <a:xfrm>
            <a:off x="6909232" y="5743115"/>
            <a:ext cx="18420" cy="16050"/>
          </a:xfrm>
          <a:custGeom>
            <a:avLst/>
            <a:gdLst/>
            <a:ahLst/>
            <a:cxnLst>
              <a:cxn ang="0">
                <a:pos x="0" y="2"/>
              </a:cxn>
              <a:cxn ang="0">
                <a:pos x="6" y="10"/>
              </a:cxn>
              <a:cxn ang="0">
                <a:pos x="12" y="0"/>
              </a:cxn>
              <a:cxn ang="0">
                <a:pos x="0" y="2"/>
              </a:cxn>
            </a:cxnLst>
            <a:rect l="0" t="0" r="r" b="b"/>
            <a:pathLst>
              <a:path w="12" h="10">
                <a:moveTo>
                  <a:pt x="0" y="2"/>
                </a:moveTo>
                <a:lnTo>
                  <a:pt x="6" y="10"/>
                </a:lnTo>
                <a:lnTo>
                  <a:pt x="12" y="0"/>
                </a:lnTo>
                <a:lnTo>
                  <a:pt x="0" y="2"/>
                </a:lnTo>
                <a:close/>
              </a:path>
            </a:pathLst>
          </a:custGeom>
          <a:solidFill>
            <a:schemeClr val="bg2"/>
          </a:solidFill>
          <a:ln w="12700">
            <a:noFill/>
            <a:round/>
            <a:headEnd/>
            <a:tailEnd/>
          </a:ln>
        </p:spPr>
        <p:txBody>
          <a:bodyPr/>
          <a:lstStyle/>
          <a:p>
            <a:endParaRPr lang="en-GB"/>
          </a:p>
        </p:txBody>
      </p:sp>
      <p:sp>
        <p:nvSpPr>
          <p:cNvPr id="1655" name="Freeform 318"/>
          <p:cNvSpPr>
            <a:spLocks/>
          </p:cNvSpPr>
          <p:nvPr/>
        </p:nvSpPr>
        <p:spPr bwMode="auto">
          <a:xfrm>
            <a:off x="6909232" y="5743115"/>
            <a:ext cx="18420" cy="16050"/>
          </a:xfrm>
          <a:custGeom>
            <a:avLst/>
            <a:gdLst/>
            <a:ahLst/>
            <a:cxnLst>
              <a:cxn ang="0">
                <a:pos x="0" y="2"/>
              </a:cxn>
              <a:cxn ang="0">
                <a:pos x="6" y="10"/>
              </a:cxn>
              <a:cxn ang="0">
                <a:pos x="12" y="0"/>
              </a:cxn>
              <a:cxn ang="0">
                <a:pos x="0" y="2"/>
              </a:cxn>
            </a:cxnLst>
            <a:rect l="0" t="0" r="r" b="b"/>
            <a:pathLst>
              <a:path w="12" h="10">
                <a:moveTo>
                  <a:pt x="0" y="2"/>
                </a:moveTo>
                <a:lnTo>
                  <a:pt x="6" y="10"/>
                </a:lnTo>
                <a:lnTo>
                  <a:pt x="12"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656" name="Freeform 319"/>
          <p:cNvSpPr>
            <a:spLocks/>
          </p:cNvSpPr>
          <p:nvPr/>
        </p:nvSpPr>
        <p:spPr bwMode="auto">
          <a:xfrm>
            <a:off x="6958965" y="6212153"/>
            <a:ext cx="14736" cy="14267"/>
          </a:xfrm>
          <a:custGeom>
            <a:avLst/>
            <a:gdLst/>
            <a:ahLst/>
            <a:cxnLst>
              <a:cxn ang="0">
                <a:pos x="0" y="0"/>
              </a:cxn>
              <a:cxn ang="0">
                <a:pos x="4" y="9"/>
              </a:cxn>
              <a:cxn ang="0">
                <a:pos x="10" y="4"/>
              </a:cxn>
              <a:cxn ang="0">
                <a:pos x="0" y="0"/>
              </a:cxn>
            </a:cxnLst>
            <a:rect l="0" t="0" r="r" b="b"/>
            <a:pathLst>
              <a:path w="10" h="9">
                <a:moveTo>
                  <a:pt x="0" y="0"/>
                </a:moveTo>
                <a:lnTo>
                  <a:pt x="4" y="9"/>
                </a:lnTo>
                <a:lnTo>
                  <a:pt x="10" y="4"/>
                </a:lnTo>
                <a:lnTo>
                  <a:pt x="0" y="0"/>
                </a:lnTo>
                <a:close/>
              </a:path>
            </a:pathLst>
          </a:custGeom>
          <a:solidFill>
            <a:schemeClr val="bg2"/>
          </a:solidFill>
          <a:ln w="12700">
            <a:noFill/>
            <a:round/>
            <a:headEnd/>
            <a:tailEnd/>
          </a:ln>
        </p:spPr>
        <p:txBody>
          <a:bodyPr/>
          <a:lstStyle/>
          <a:p>
            <a:endParaRPr lang="en-GB"/>
          </a:p>
        </p:txBody>
      </p:sp>
      <p:sp>
        <p:nvSpPr>
          <p:cNvPr id="1657" name="Freeform 320"/>
          <p:cNvSpPr>
            <a:spLocks/>
          </p:cNvSpPr>
          <p:nvPr/>
        </p:nvSpPr>
        <p:spPr bwMode="auto">
          <a:xfrm>
            <a:off x="6958965" y="6212153"/>
            <a:ext cx="14736" cy="14267"/>
          </a:xfrm>
          <a:custGeom>
            <a:avLst/>
            <a:gdLst/>
            <a:ahLst/>
            <a:cxnLst>
              <a:cxn ang="0">
                <a:pos x="0" y="0"/>
              </a:cxn>
              <a:cxn ang="0">
                <a:pos x="4" y="9"/>
              </a:cxn>
              <a:cxn ang="0">
                <a:pos x="10" y="4"/>
              </a:cxn>
              <a:cxn ang="0">
                <a:pos x="0" y="0"/>
              </a:cxn>
            </a:cxnLst>
            <a:rect l="0" t="0" r="r" b="b"/>
            <a:pathLst>
              <a:path w="10" h="9">
                <a:moveTo>
                  <a:pt x="0" y="0"/>
                </a:moveTo>
                <a:lnTo>
                  <a:pt x="4" y="9"/>
                </a:lnTo>
                <a:lnTo>
                  <a:pt x="10" y="4"/>
                </a:lnTo>
                <a:lnTo>
                  <a:pt x="0" y="0"/>
                </a:lnTo>
                <a:close/>
              </a:path>
            </a:pathLst>
          </a:custGeom>
          <a:solidFill>
            <a:schemeClr val="tx2"/>
          </a:solidFill>
          <a:ln w="12700">
            <a:solidFill>
              <a:srgbClr val="FFFFFF"/>
            </a:solidFill>
            <a:prstDash val="solid"/>
            <a:round/>
            <a:headEnd/>
            <a:tailEnd/>
          </a:ln>
        </p:spPr>
        <p:txBody>
          <a:bodyPr/>
          <a:lstStyle/>
          <a:p>
            <a:endParaRPr lang="en-GB"/>
          </a:p>
        </p:txBody>
      </p:sp>
      <p:sp>
        <p:nvSpPr>
          <p:cNvPr id="1658" name="Freeform 321"/>
          <p:cNvSpPr>
            <a:spLocks/>
          </p:cNvSpPr>
          <p:nvPr/>
        </p:nvSpPr>
        <p:spPr bwMode="auto">
          <a:xfrm>
            <a:off x="7246311" y="6153301"/>
            <a:ext cx="40523" cy="30317"/>
          </a:xfrm>
          <a:custGeom>
            <a:avLst/>
            <a:gdLst/>
            <a:ahLst/>
            <a:cxnLst>
              <a:cxn ang="0">
                <a:pos x="0" y="2"/>
              </a:cxn>
              <a:cxn ang="0">
                <a:pos x="11" y="0"/>
              </a:cxn>
              <a:cxn ang="0">
                <a:pos x="25" y="10"/>
              </a:cxn>
              <a:cxn ang="0">
                <a:pos x="23" y="19"/>
              </a:cxn>
              <a:cxn ang="0">
                <a:pos x="9" y="19"/>
              </a:cxn>
              <a:cxn ang="0">
                <a:pos x="0" y="2"/>
              </a:cxn>
            </a:cxnLst>
            <a:rect l="0" t="0" r="r" b="b"/>
            <a:pathLst>
              <a:path w="25" h="19">
                <a:moveTo>
                  <a:pt x="0" y="2"/>
                </a:moveTo>
                <a:lnTo>
                  <a:pt x="11" y="0"/>
                </a:lnTo>
                <a:lnTo>
                  <a:pt x="25" y="10"/>
                </a:lnTo>
                <a:lnTo>
                  <a:pt x="23" y="19"/>
                </a:lnTo>
                <a:lnTo>
                  <a:pt x="9" y="19"/>
                </a:lnTo>
                <a:lnTo>
                  <a:pt x="0" y="2"/>
                </a:lnTo>
                <a:close/>
              </a:path>
            </a:pathLst>
          </a:custGeom>
          <a:solidFill>
            <a:schemeClr val="bg2"/>
          </a:solidFill>
          <a:ln w="12700">
            <a:noFill/>
            <a:round/>
            <a:headEnd/>
            <a:tailEnd/>
          </a:ln>
        </p:spPr>
        <p:txBody>
          <a:bodyPr/>
          <a:lstStyle/>
          <a:p>
            <a:endParaRPr lang="en-GB"/>
          </a:p>
        </p:txBody>
      </p:sp>
      <p:sp>
        <p:nvSpPr>
          <p:cNvPr id="1659" name="Freeform 322"/>
          <p:cNvSpPr>
            <a:spLocks/>
          </p:cNvSpPr>
          <p:nvPr/>
        </p:nvSpPr>
        <p:spPr bwMode="auto">
          <a:xfrm>
            <a:off x="7246311" y="6153301"/>
            <a:ext cx="40523" cy="30317"/>
          </a:xfrm>
          <a:custGeom>
            <a:avLst/>
            <a:gdLst/>
            <a:ahLst/>
            <a:cxnLst>
              <a:cxn ang="0">
                <a:pos x="0" y="2"/>
              </a:cxn>
              <a:cxn ang="0">
                <a:pos x="11" y="0"/>
              </a:cxn>
              <a:cxn ang="0">
                <a:pos x="25" y="10"/>
              </a:cxn>
              <a:cxn ang="0">
                <a:pos x="23" y="19"/>
              </a:cxn>
              <a:cxn ang="0">
                <a:pos x="9" y="19"/>
              </a:cxn>
              <a:cxn ang="0">
                <a:pos x="0" y="2"/>
              </a:cxn>
            </a:cxnLst>
            <a:rect l="0" t="0" r="r" b="b"/>
            <a:pathLst>
              <a:path w="25" h="19">
                <a:moveTo>
                  <a:pt x="0" y="2"/>
                </a:moveTo>
                <a:lnTo>
                  <a:pt x="11" y="0"/>
                </a:lnTo>
                <a:lnTo>
                  <a:pt x="25" y="10"/>
                </a:lnTo>
                <a:lnTo>
                  <a:pt x="23" y="19"/>
                </a:lnTo>
                <a:lnTo>
                  <a:pt x="9" y="19"/>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660" name="Freeform 323"/>
          <p:cNvSpPr>
            <a:spLocks/>
          </p:cNvSpPr>
          <p:nvPr/>
        </p:nvSpPr>
        <p:spPr bwMode="auto">
          <a:xfrm>
            <a:off x="6977385" y="5716364"/>
            <a:ext cx="502855" cy="322798"/>
          </a:xfrm>
          <a:custGeom>
            <a:avLst/>
            <a:gdLst/>
            <a:ahLst/>
            <a:cxnLst>
              <a:cxn ang="0">
                <a:pos x="74" y="0"/>
              </a:cxn>
              <a:cxn ang="0">
                <a:pos x="59" y="17"/>
              </a:cxn>
              <a:cxn ang="0">
                <a:pos x="46" y="13"/>
              </a:cxn>
              <a:cxn ang="0">
                <a:pos x="28" y="6"/>
              </a:cxn>
              <a:cxn ang="0">
                <a:pos x="2" y="17"/>
              </a:cxn>
              <a:cxn ang="0">
                <a:pos x="0" y="48"/>
              </a:cxn>
              <a:cxn ang="0">
                <a:pos x="21" y="73"/>
              </a:cxn>
              <a:cxn ang="0">
                <a:pos x="51" y="75"/>
              </a:cxn>
              <a:cxn ang="0">
                <a:pos x="107" y="117"/>
              </a:cxn>
              <a:cxn ang="0">
                <a:pos x="122" y="132"/>
              </a:cxn>
              <a:cxn ang="0">
                <a:pos x="170" y="140"/>
              </a:cxn>
              <a:cxn ang="0">
                <a:pos x="190" y="171"/>
              </a:cxn>
              <a:cxn ang="0">
                <a:pos x="207" y="190"/>
              </a:cxn>
              <a:cxn ang="0">
                <a:pos x="236" y="192"/>
              </a:cxn>
              <a:cxn ang="0">
                <a:pos x="253" y="205"/>
              </a:cxn>
              <a:cxn ang="0">
                <a:pos x="263" y="196"/>
              </a:cxn>
              <a:cxn ang="0">
                <a:pos x="259" y="176"/>
              </a:cxn>
              <a:cxn ang="0">
                <a:pos x="274" y="159"/>
              </a:cxn>
              <a:cxn ang="0">
                <a:pos x="270" y="140"/>
              </a:cxn>
              <a:cxn ang="0">
                <a:pos x="259" y="111"/>
              </a:cxn>
              <a:cxn ang="0">
                <a:pos x="259" y="96"/>
              </a:cxn>
              <a:cxn ang="0">
                <a:pos x="284" y="59"/>
              </a:cxn>
              <a:cxn ang="0">
                <a:pos x="286" y="42"/>
              </a:cxn>
              <a:cxn ang="0">
                <a:pos x="311" y="11"/>
              </a:cxn>
              <a:cxn ang="0">
                <a:pos x="305" y="2"/>
              </a:cxn>
              <a:cxn ang="0">
                <a:pos x="289" y="4"/>
              </a:cxn>
              <a:cxn ang="0">
                <a:pos x="272" y="8"/>
              </a:cxn>
              <a:cxn ang="0">
                <a:pos x="255" y="23"/>
              </a:cxn>
              <a:cxn ang="0">
                <a:pos x="228" y="17"/>
              </a:cxn>
              <a:cxn ang="0">
                <a:pos x="195" y="31"/>
              </a:cxn>
              <a:cxn ang="0">
                <a:pos x="132" y="29"/>
              </a:cxn>
              <a:cxn ang="0">
                <a:pos x="103" y="11"/>
              </a:cxn>
              <a:cxn ang="0">
                <a:pos x="82" y="0"/>
              </a:cxn>
              <a:cxn ang="0">
                <a:pos x="74" y="0"/>
              </a:cxn>
            </a:cxnLst>
            <a:rect l="0" t="0" r="r" b="b"/>
            <a:pathLst>
              <a:path w="311" h="205">
                <a:moveTo>
                  <a:pt x="74" y="0"/>
                </a:moveTo>
                <a:lnTo>
                  <a:pt x="59" y="17"/>
                </a:lnTo>
                <a:lnTo>
                  <a:pt x="46" y="13"/>
                </a:lnTo>
                <a:lnTo>
                  <a:pt x="28" y="6"/>
                </a:lnTo>
                <a:lnTo>
                  <a:pt x="2" y="17"/>
                </a:lnTo>
                <a:lnTo>
                  <a:pt x="0" y="48"/>
                </a:lnTo>
                <a:lnTo>
                  <a:pt x="21" y="73"/>
                </a:lnTo>
                <a:lnTo>
                  <a:pt x="51" y="75"/>
                </a:lnTo>
                <a:lnTo>
                  <a:pt x="107" y="117"/>
                </a:lnTo>
                <a:lnTo>
                  <a:pt x="122" y="132"/>
                </a:lnTo>
                <a:lnTo>
                  <a:pt x="170" y="140"/>
                </a:lnTo>
                <a:lnTo>
                  <a:pt x="190" y="171"/>
                </a:lnTo>
                <a:lnTo>
                  <a:pt x="207" y="190"/>
                </a:lnTo>
                <a:lnTo>
                  <a:pt x="236" y="192"/>
                </a:lnTo>
                <a:lnTo>
                  <a:pt x="253" y="205"/>
                </a:lnTo>
                <a:lnTo>
                  <a:pt x="263" y="196"/>
                </a:lnTo>
                <a:lnTo>
                  <a:pt x="259" y="176"/>
                </a:lnTo>
                <a:lnTo>
                  <a:pt x="274" y="159"/>
                </a:lnTo>
                <a:lnTo>
                  <a:pt x="270" y="140"/>
                </a:lnTo>
                <a:lnTo>
                  <a:pt x="259" y="111"/>
                </a:lnTo>
                <a:lnTo>
                  <a:pt x="259" y="96"/>
                </a:lnTo>
                <a:lnTo>
                  <a:pt x="284" y="59"/>
                </a:lnTo>
                <a:lnTo>
                  <a:pt x="286" y="42"/>
                </a:lnTo>
                <a:lnTo>
                  <a:pt x="311" y="11"/>
                </a:lnTo>
                <a:lnTo>
                  <a:pt x="305" y="2"/>
                </a:lnTo>
                <a:lnTo>
                  <a:pt x="289" y="4"/>
                </a:lnTo>
                <a:lnTo>
                  <a:pt x="272" y="8"/>
                </a:lnTo>
                <a:lnTo>
                  <a:pt x="255" y="23"/>
                </a:lnTo>
                <a:lnTo>
                  <a:pt x="228" y="17"/>
                </a:lnTo>
                <a:lnTo>
                  <a:pt x="195" y="31"/>
                </a:lnTo>
                <a:lnTo>
                  <a:pt x="132" y="29"/>
                </a:lnTo>
                <a:lnTo>
                  <a:pt x="103" y="11"/>
                </a:lnTo>
                <a:lnTo>
                  <a:pt x="82" y="0"/>
                </a:lnTo>
                <a:lnTo>
                  <a:pt x="74" y="0"/>
                </a:lnTo>
                <a:close/>
              </a:path>
            </a:pathLst>
          </a:custGeom>
          <a:solidFill>
            <a:schemeClr val="bg2"/>
          </a:solidFill>
          <a:ln w="12700">
            <a:noFill/>
            <a:round/>
            <a:headEnd/>
            <a:tailEnd/>
          </a:ln>
        </p:spPr>
        <p:txBody>
          <a:bodyPr/>
          <a:lstStyle/>
          <a:p>
            <a:endParaRPr lang="en-GB"/>
          </a:p>
        </p:txBody>
      </p:sp>
      <p:sp>
        <p:nvSpPr>
          <p:cNvPr id="1661" name="Freeform 324"/>
          <p:cNvSpPr>
            <a:spLocks/>
          </p:cNvSpPr>
          <p:nvPr/>
        </p:nvSpPr>
        <p:spPr bwMode="auto">
          <a:xfrm>
            <a:off x="6977385" y="5716364"/>
            <a:ext cx="502855" cy="322798"/>
          </a:xfrm>
          <a:custGeom>
            <a:avLst/>
            <a:gdLst/>
            <a:ahLst/>
            <a:cxnLst>
              <a:cxn ang="0">
                <a:pos x="74" y="0"/>
              </a:cxn>
              <a:cxn ang="0">
                <a:pos x="59" y="17"/>
              </a:cxn>
              <a:cxn ang="0">
                <a:pos x="46" y="13"/>
              </a:cxn>
              <a:cxn ang="0">
                <a:pos x="28" y="6"/>
              </a:cxn>
              <a:cxn ang="0">
                <a:pos x="2" y="17"/>
              </a:cxn>
              <a:cxn ang="0">
                <a:pos x="0" y="48"/>
              </a:cxn>
              <a:cxn ang="0">
                <a:pos x="21" y="73"/>
              </a:cxn>
              <a:cxn ang="0">
                <a:pos x="51" y="75"/>
              </a:cxn>
              <a:cxn ang="0">
                <a:pos x="107" y="117"/>
              </a:cxn>
              <a:cxn ang="0">
                <a:pos x="122" y="132"/>
              </a:cxn>
              <a:cxn ang="0">
                <a:pos x="170" y="140"/>
              </a:cxn>
              <a:cxn ang="0">
                <a:pos x="190" y="171"/>
              </a:cxn>
              <a:cxn ang="0">
                <a:pos x="207" y="190"/>
              </a:cxn>
              <a:cxn ang="0">
                <a:pos x="236" y="192"/>
              </a:cxn>
              <a:cxn ang="0">
                <a:pos x="253" y="205"/>
              </a:cxn>
              <a:cxn ang="0">
                <a:pos x="263" y="196"/>
              </a:cxn>
              <a:cxn ang="0">
                <a:pos x="259" y="176"/>
              </a:cxn>
              <a:cxn ang="0">
                <a:pos x="274" y="159"/>
              </a:cxn>
              <a:cxn ang="0">
                <a:pos x="270" y="140"/>
              </a:cxn>
              <a:cxn ang="0">
                <a:pos x="259" y="111"/>
              </a:cxn>
              <a:cxn ang="0">
                <a:pos x="259" y="96"/>
              </a:cxn>
              <a:cxn ang="0">
                <a:pos x="284" y="59"/>
              </a:cxn>
              <a:cxn ang="0">
                <a:pos x="286" y="42"/>
              </a:cxn>
              <a:cxn ang="0">
                <a:pos x="311" y="11"/>
              </a:cxn>
              <a:cxn ang="0">
                <a:pos x="305" y="2"/>
              </a:cxn>
              <a:cxn ang="0">
                <a:pos x="289" y="4"/>
              </a:cxn>
              <a:cxn ang="0">
                <a:pos x="272" y="8"/>
              </a:cxn>
              <a:cxn ang="0">
                <a:pos x="255" y="23"/>
              </a:cxn>
              <a:cxn ang="0">
                <a:pos x="228" y="17"/>
              </a:cxn>
              <a:cxn ang="0">
                <a:pos x="195" y="31"/>
              </a:cxn>
              <a:cxn ang="0">
                <a:pos x="132" y="29"/>
              </a:cxn>
              <a:cxn ang="0">
                <a:pos x="103" y="11"/>
              </a:cxn>
              <a:cxn ang="0">
                <a:pos x="82" y="0"/>
              </a:cxn>
              <a:cxn ang="0">
                <a:pos x="74" y="0"/>
              </a:cxn>
            </a:cxnLst>
            <a:rect l="0" t="0" r="r" b="b"/>
            <a:pathLst>
              <a:path w="311" h="205">
                <a:moveTo>
                  <a:pt x="74" y="0"/>
                </a:moveTo>
                <a:lnTo>
                  <a:pt x="59" y="17"/>
                </a:lnTo>
                <a:lnTo>
                  <a:pt x="46" y="13"/>
                </a:lnTo>
                <a:lnTo>
                  <a:pt x="28" y="6"/>
                </a:lnTo>
                <a:lnTo>
                  <a:pt x="2" y="17"/>
                </a:lnTo>
                <a:lnTo>
                  <a:pt x="0" y="48"/>
                </a:lnTo>
                <a:lnTo>
                  <a:pt x="21" y="73"/>
                </a:lnTo>
                <a:lnTo>
                  <a:pt x="51" y="75"/>
                </a:lnTo>
                <a:lnTo>
                  <a:pt x="107" y="117"/>
                </a:lnTo>
                <a:lnTo>
                  <a:pt x="122" y="132"/>
                </a:lnTo>
                <a:lnTo>
                  <a:pt x="170" y="140"/>
                </a:lnTo>
                <a:lnTo>
                  <a:pt x="190" y="171"/>
                </a:lnTo>
                <a:lnTo>
                  <a:pt x="207" y="190"/>
                </a:lnTo>
                <a:lnTo>
                  <a:pt x="236" y="192"/>
                </a:lnTo>
                <a:lnTo>
                  <a:pt x="253" y="205"/>
                </a:lnTo>
                <a:lnTo>
                  <a:pt x="263" y="196"/>
                </a:lnTo>
                <a:lnTo>
                  <a:pt x="259" y="176"/>
                </a:lnTo>
                <a:lnTo>
                  <a:pt x="274" y="159"/>
                </a:lnTo>
                <a:lnTo>
                  <a:pt x="270" y="140"/>
                </a:lnTo>
                <a:lnTo>
                  <a:pt x="259" y="111"/>
                </a:lnTo>
                <a:lnTo>
                  <a:pt x="259" y="96"/>
                </a:lnTo>
                <a:lnTo>
                  <a:pt x="284" y="59"/>
                </a:lnTo>
                <a:lnTo>
                  <a:pt x="286" y="42"/>
                </a:lnTo>
                <a:lnTo>
                  <a:pt x="311" y="11"/>
                </a:lnTo>
                <a:lnTo>
                  <a:pt x="305" y="2"/>
                </a:lnTo>
                <a:lnTo>
                  <a:pt x="289" y="4"/>
                </a:lnTo>
                <a:lnTo>
                  <a:pt x="272" y="8"/>
                </a:lnTo>
                <a:lnTo>
                  <a:pt x="255" y="23"/>
                </a:lnTo>
                <a:lnTo>
                  <a:pt x="228" y="17"/>
                </a:lnTo>
                <a:lnTo>
                  <a:pt x="195" y="31"/>
                </a:lnTo>
                <a:lnTo>
                  <a:pt x="132" y="29"/>
                </a:lnTo>
                <a:lnTo>
                  <a:pt x="103" y="11"/>
                </a:lnTo>
                <a:lnTo>
                  <a:pt x="82" y="0"/>
                </a:lnTo>
                <a:lnTo>
                  <a:pt x="74" y="0"/>
                </a:lnTo>
                <a:close/>
              </a:path>
            </a:pathLst>
          </a:custGeom>
          <a:solidFill>
            <a:schemeClr val="bg2"/>
          </a:solidFill>
          <a:ln w="12700">
            <a:solidFill>
              <a:srgbClr val="FFFFFF"/>
            </a:solidFill>
            <a:prstDash val="solid"/>
            <a:round/>
            <a:headEnd/>
            <a:tailEnd/>
          </a:ln>
        </p:spPr>
        <p:txBody>
          <a:bodyPr/>
          <a:lstStyle/>
          <a:p>
            <a:endParaRPr lang="en-GB"/>
          </a:p>
        </p:txBody>
      </p:sp>
      <p:sp>
        <p:nvSpPr>
          <p:cNvPr id="1662" name="Freeform 325"/>
          <p:cNvSpPr>
            <a:spLocks/>
          </p:cNvSpPr>
          <p:nvPr/>
        </p:nvSpPr>
        <p:spPr bwMode="auto">
          <a:xfrm>
            <a:off x="7364197" y="4523260"/>
            <a:ext cx="34997" cy="28535"/>
          </a:xfrm>
          <a:custGeom>
            <a:avLst/>
            <a:gdLst/>
            <a:ahLst/>
            <a:cxnLst>
              <a:cxn ang="0">
                <a:pos x="0" y="0"/>
              </a:cxn>
              <a:cxn ang="0">
                <a:pos x="21" y="19"/>
              </a:cxn>
              <a:cxn ang="0">
                <a:pos x="19" y="8"/>
              </a:cxn>
              <a:cxn ang="0">
                <a:pos x="0" y="0"/>
              </a:cxn>
            </a:cxnLst>
            <a:rect l="0" t="0" r="r" b="b"/>
            <a:pathLst>
              <a:path w="21" h="19">
                <a:moveTo>
                  <a:pt x="0" y="0"/>
                </a:moveTo>
                <a:lnTo>
                  <a:pt x="21" y="19"/>
                </a:lnTo>
                <a:lnTo>
                  <a:pt x="19" y="8"/>
                </a:lnTo>
                <a:lnTo>
                  <a:pt x="0" y="0"/>
                </a:lnTo>
                <a:close/>
              </a:path>
            </a:pathLst>
          </a:custGeom>
          <a:solidFill>
            <a:schemeClr val="bg2"/>
          </a:solidFill>
          <a:ln w="12700">
            <a:noFill/>
            <a:round/>
            <a:headEnd/>
            <a:tailEnd/>
          </a:ln>
        </p:spPr>
        <p:txBody>
          <a:bodyPr/>
          <a:lstStyle/>
          <a:p>
            <a:endParaRPr lang="en-GB"/>
          </a:p>
        </p:txBody>
      </p:sp>
      <p:sp>
        <p:nvSpPr>
          <p:cNvPr id="1663" name="Freeform 326"/>
          <p:cNvSpPr>
            <a:spLocks/>
          </p:cNvSpPr>
          <p:nvPr/>
        </p:nvSpPr>
        <p:spPr bwMode="auto">
          <a:xfrm>
            <a:off x="7364197" y="4523260"/>
            <a:ext cx="34997" cy="28535"/>
          </a:xfrm>
          <a:custGeom>
            <a:avLst/>
            <a:gdLst/>
            <a:ahLst/>
            <a:cxnLst>
              <a:cxn ang="0">
                <a:pos x="0" y="0"/>
              </a:cxn>
              <a:cxn ang="0">
                <a:pos x="21" y="19"/>
              </a:cxn>
              <a:cxn ang="0">
                <a:pos x="19" y="8"/>
              </a:cxn>
              <a:cxn ang="0">
                <a:pos x="0" y="0"/>
              </a:cxn>
            </a:cxnLst>
            <a:rect l="0" t="0" r="r" b="b"/>
            <a:pathLst>
              <a:path w="21" h="19">
                <a:moveTo>
                  <a:pt x="0" y="0"/>
                </a:moveTo>
                <a:lnTo>
                  <a:pt x="21" y="19"/>
                </a:lnTo>
                <a:lnTo>
                  <a:pt x="19"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64" name="Freeform 327"/>
          <p:cNvSpPr>
            <a:spLocks/>
          </p:cNvSpPr>
          <p:nvPr/>
        </p:nvSpPr>
        <p:spPr bwMode="auto">
          <a:xfrm>
            <a:off x="7373406" y="4421605"/>
            <a:ext cx="12894" cy="19618"/>
          </a:xfrm>
          <a:custGeom>
            <a:avLst/>
            <a:gdLst/>
            <a:ahLst/>
            <a:cxnLst>
              <a:cxn ang="0">
                <a:pos x="0" y="0"/>
              </a:cxn>
              <a:cxn ang="0">
                <a:pos x="6" y="12"/>
              </a:cxn>
              <a:cxn ang="0">
                <a:pos x="8" y="6"/>
              </a:cxn>
              <a:cxn ang="0">
                <a:pos x="0" y="0"/>
              </a:cxn>
            </a:cxnLst>
            <a:rect l="0" t="0" r="r" b="b"/>
            <a:pathLst>
              <a:path w="8" h="12">
                <a:moveTo>
                  <a:pt x="0" y="0"/>
                </a:moveTo>
                <a:lnTo>
                  <a:pt x="6" y="12"/>
                </a:lnTo>
                <a:lnTo>
                  <a:pt x="8" y="6"/>
                </a:lnTo>
                <a:lnTo>
                  <a:pt x="0" y="0"/>
                </a:lnTo>
                <a:close/>
              </a:path>
            </a:pathLst>
          </a:custGeom>
          <a:solidFill>
            <a:schemeClr val="bg2"/>
          </a:solidFill>
          <a:ln w="12700">
            <a:noFill/>
            <a:round/>
            <a:headEnd/>
            <a:tailEnd/>
          </a:ln>
        </p:spPr>
        <p:txBody>
          <a:bodyPr/>
          <a:lstStyle/>
          <a:p>
            <a:endParaRPr lang="en-GB"/>
          </a:p>
        </p:txBody>
      </p:sp>
      <p:sp>
        <p:nvSpPr>
          <p:cNvPr id="1665" name="Freeform 328"/>
          <p:cNvSpPr>
            <a:spLocks/>
          </p:cNvSpPr>
          <p:nvPr/>
        </p:nvSpPr>
        <p:spPr bwMode="auto">
          <a:xfrm>
            <a:off x="7373406" y="4421605"/>
            <a:ext cx="12894" cy="19618"/>
          </a:xfrm>
          <a:custGeom>
            <a:avLst/>
            <a:gdLst/>
            <a:ahLst/>
            <a:cxnLst>
              <a:cxn ang="0">
                <a:pos x="0" y="0"/>
              </a:cxn>
              <a:cxn ang="0">
                <a:pos x="6" y="12"/>
              </a:cxn>
              <a:cxn ang="0">
                <a:pos x="8" y="6"/>
              </a:cxn>
              <a:cxn ang="0">
                <a:pos x="0" y="0"/>
              </a:cxn>
            </a:cxnLst>
            <a:rect l="0" t="0" r="r" b="b"/>
            <a:pathLst>
              <a:path w="8" h="12">
                <a:moveTo>
                  <a:pt x="0" y="0"/>
                </a:moveTo>
                <a:lnTo>
                  <a:pt x="6" y="12"/>
                </a:lnTo>
                <a:lnTo>
                  <a:pt x="8" y="6"/>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66" name="Freeform 329"/>
          <p:cNvSpPr>
            <a:spLocks/>
          </p:cNvSpPr>
          <p:nvPr/>
        </p:nvSpPr>
        <p:spPr bwMode="auto">
          <a:xfrm>
            <a:off x="7364197" y="4485808"/>
            <a:ext cx="31313" cy="26752"/>
          </a:xfrm>
          <a:custGeom>
            <a:avLst/>
            <a:gdLst/>
            <a:ahLst/>
            <a:cxnLst>
              <a:cxn ang="0">
                <a:pos x="1" y="0"/>
              </a:cxn>
              <a:cxn ang="0">
                <a:pos x="0" y="11"/>
              </a:cxn>
              <a:cxn ang="0">
                <a:pos x="13" y="17"/>
              </a:cxn>
              <a:cxn ang="0">
                <a:pos x="19" y="4"/>
              </a:cxn>
              <a:cxn ang="0">
                <a:pos x="9" y="0"/>
              </a:cxn>
              <a:cxn ang="0">
                <a:pos x="1" y="0"/>
              </a:cxn>
            </a:cxnLst>
            <a:rect l="0" t="0" r="r" b="b"/>
            <a:pathLst>
              <a:path w="19" h="17">
                <a:moveTo>
                  <a:pt x="1" y="0"/>
                </a:moveTo>
                <a:lnTo>
                  <a:pt x="0" y="11"/>
                </a:lnTo>
                <a:lnTo>
                  <a:pt x="13" y="17"/>
                </a:lnTo>
                <a:lnTo>
                  <a:pt x="19" y="4"/>
                </a:lnTo>
                <a:lnTo>
                  <a:pt x="9" y="0"/>
                </a:lnTo>
                <a:lnTo>
                  <a:pt x="1" y="0"/>
                </a:lnTo>
                <a:close/>
              </a:path>
            </a:pathLst>
          </a:custGeom>
          <a:solidFill>
            <a:schemeClr val="bg2"/>
          </a:solidFill>
          <a:ln w="12700">
            <a:noFill/>
            <a:round/>
            <a:headEnd/>
            <a:tailEnd/>
          </a:ln>
        </p:spPr>
        <p:txBody>
          <a:bodyPr/>
          <a:lstStyle/>
          <a:p>
            <a:endParaRPr lang="en-GB"/>
          </a:p>
        </p:txBody>
      </p:sp>
      <p:sp>
        <p:nvSpPr>
          <p:cNvPr id="1667" name="Freeform 330"/>
          <p:cNvSpPr>
            <a:spLocks/>
          </p:cNvSpPr>
          <p:nvPr/>
        </p:nvSpPr>
        <p:spPr bwMode="auto">
          <a:xfrm>
            <a:off x="7364197" y="4485808"/>
            <a:ext cx="31313" cy="26752"/>
          </a:xfrm>
          <a:custGeom>
            <a:avLst/>
            <a:gdLst/>
            <a:ahLst/>
            <a:cxnLst>
              <a:cxn ang="0">
                <a:pos x="1" y="0"/>
              </a:cxn>
              <a:cxn ang="0">
                <a:pos x="0" y="11"/>
              </a:cxn>
              <a:cxn ang="0">
                <a:pos x="13" y="17"/>
              </a:cxn>
              <a:cxn ang="0">
                <a:pos x="19" y="4"/>
              </a:cxn>
              <a:cxn ang="0">
                <a:pos x="9" y="0"/>
              </a:cxn>
              <a:cxn ang="0">
                <a:pos x="1" y="0"/>
              </a:cxn>
            </a:cxnLst>
            <a:rect l="0" t="0" r="r" b="b"/>
            <a:pathLst>
              <a:path w="19" h="17">
                <a:moveTo>
                  <a:pt x="1" y="0"/>
                </a:moveTo>
                <a:lnTo>
                  <a:pt x="0" y="11"/>
                </a:lnTo>
                <a:lnTo>
                  <a:pt x="13" y="17"/>
                </a:lnTo>
                <a:lnTo>
                  <a:pt x="19" y="4"/>
                </a:lnTo>
                <a:lnTo>
                  <a:pt x="9" y="0"/>
                </a:lnTo>
                <a:lnTo>
                  <a:pt x="1" y="0"/>
                </a:lnTo>
                <a:close/>
              </a:path>
            </a:pathLst>
          </a:custGeom>
          <a:solidFill>
            <a:schemeClr val="bg2"/>
          </a:solidFill>
          <a:ln w="12700">
            <a:solidFill>
              <a:srgbClr val="FFFFFF"/>
            </a:solidFill>
            <a:prstDash val="solid"/>
            <a:round/>
            <a:headEnd/>
            <a:tailEnd/>
          </a:ln>
        </p:spPr>
        <p:txBody>
          <a:bodyPr/>
          <a:lstStyle/>
          <a:p>
            <a:endParaRPr lang="en-GB"/>
          </a:p>
        </p:txBody>
      </p:sp>
      <p:sp>
        <p:nvSpPr>
          <p:cNvPr id="1668" name="Freeform 331"/>
          <p:cNvSpPr>
            <a:spLocks/>
          </p:cNvSpPr>
          <p:nvPr/>
        </p:nvSpPr>
        <p:spPr bwMode="auto">
          <a:xfrm>
            <a:off x="7366038" y="4450140"/>
            <a:ext cx="20262" cy="26752"/>
          </a:xfrm>
          <a:custGeom>
            <a:avLst/>
            <a:gdLst/>
            <a:ahLst/>
            <a:cxnLst>
              <a:cxn ang="0">
                <a:pos x="0" y="2"/>
              </a:cxn>
              <a:cxn ang="0">
                <a:pos x="4" y="15"/>
              </a:cxn>
              <a:cxn ang="0">
                <a:pos x="10" y="17"/>
              </a:cxn>
              <a:cxn ang="0">
                <a:pos x="12" y="6"/>
              </a:cxn>
              <a:cxn ang="0">
                <a:pos x="10" y="0"/>
              </a:cxn>
              <a:cxn ang="0">
                <a:pos x="0" y="2"/>
              </a:cxn>
            </a:cxnLst>
            <a:rect l="0" t="0" r="r" b="b"/>
            <a:pathLst>
              <a:path w="12" h="17">
                <a:moveTo>
                  <a:pt x="0" y="2"/>
                </a:moveTo>
                <a:lnTo>
                  <a:pt x="4" y="15"/>
                </a:lnTo>
                <a:lnTo>
                  <a:pt x="10" y="17"/>
                </a:lnTo>
                <a:lnTo>
                  <a:pt x="12" y="6"/>
                </a:lnTo>
                <a:lnTo>
                  <a:pt x="10" y="0"/>
                </a:lnTo>
                <a:lnTo>
                  <a:pt x="0" y="2"/>
                </a:lnTo>
                <a:close/>
              </a:path>
            </a:pathLst>
          </a:custGeom>
          <a:solidFill>
            <a:schemeClr val="bg2"/>
          </a:solidFill>
          <a:ln w="12700">
            <a:noFill/>
            <a:round/>
            <a:headEnd/>
            <a:tailEnd/>
          </a:ln>
        </p:spPr>
        <p:txBody>
          <a:bodyPr/>
          <a:lstStyle/>
          <a:p>
            <a:endParaRPr lang="en-GB"/>
          </a:p>
        </p:txBody>
      </p:sp>
      <p:sp>
        <p:nvSpPr>
          <p:cNvPr id="1669" name="Freeform 332"/>
          <p:cNvSpPr>
            <a:spLocks/>
          </p:cNvSpPr>
          <p:nvPr/>
        </p:nvSpPr>
        <p:spPr bwMode="auto">
          <a:xfrm>
            <a:off x="7366038" y="4450140"/>
            <a:ext cx="20262" cy="26752"/>
          </a:xfrm>
          <a:custGeom>
            <a:avLst/>
            <a:gdLst/>
            <a:ahLst/>
            <a:cxnLst>
              <a:cxn ang="0">
                <a:pos x="0" y="2"/>
              </a:cxn>
              <a:cxn ang="0">
                <a:pos x="4" y="15"/>
              </a:cxn>
              <a:cxn ang="0">
                <a:pos x="10" y="17"/>
              </a:cxn>
              <a:cxn ang="0">
                <a:pos x="12" y="6"/>
              </a:cxn>
              <a:cxn ang="0">
                <a:pos x="10" y="0"/>
              </a:cxn>
              <a:cxn ang="0">
                <a:pos x="0" y="2"/>
              </a:cxn>
            </a:cxnLst>
            <a:rect l="0" t="0" r="r" b="b"/>
            <a:pathLst>
              <a:path w="12" h="17">
                <a:moveTo>
                  <a:pt x="0" y="2"/>
                </a:moveTo>
                <a:lnTo>
                  <a:pt x="4" y="15"/>
                </a:lnTo>
                <a:lnTo>
                  <a:pt x="10" y="17"/>
                </a:lnTo>
                <a:lnTo>
                  <a:pt x="12" y="6"/>
                </a:lnTo>
                <a:lnTo>
                  <a:pt x="10"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670" name="Freeform 333"/>
          <p:cNvSpPr>
            <a:spLocks/>
          </p:cNvSpPr>
          <p:nvPr/>
        </p:nvSpPr>
        <p:spPr bwMode="auto">
          <a:xfrm>
            <a:off x="7609177" y="4821090"/>
            <a:ext cx="12894" cy="14267"/>
          </a:xfrm>
          <a:custGeom>
            <a:avLst/>
            <a:gdLst/>
            <a:ahLst/>
            <a:cxnLst>
              <a:cxn ang="0">
                <a:pos x="0" y="0"/>
              </a:cxn>
              <a:cxn ang="0">
                <a:pos x="6" y="6"/>
              </a:cxn>
              <a:cxn ang="0">
                <a:pos x="8" y="8"/>
              </a:cxn>
              <a:cxn ang="0">
                <a:pos x="2" y="9"/>
              </a:cxn>
              <a:cxn ang="0">
                <a:pos x="0" y="0"/>
              </a:cxn>
            </a:cxnLst>
            <a:rect l="0" t="0" r="r" b="b"/>
            <a:pathLst>
              <a:path w="8" h="9">
                <a:moveTo>
                  <a:pt x="0" y="0"/>
                </a:moveTo>
                <a:lnTo>
                  <a:pt x="6" y="6"/>
                </a:lnTo>
                <a:lnTo>
                  <a:pt x="8" y="8"/>
                </a:lnTo>
                <a:lnTo>
                  <a:pt x="2" y="9"/>
                </a:lnTo>
                <a:lnTo>
                  <a:pt x="0" y="0"/>
                </a:lnTo>
                <a:close/>
              </a:path>
            </a:pathLst>
          </a:custGeom>
          <a:solidFill>
            <a:srgbClr val="D2D2D2"/>
          </a:solidFill>
          <a:ln w="12700">
            <a:noFill/>
            <a:round/>
            <a:headEnd/>
            <a:tailEnd/>
          </a:ln>
        </p:spPr>
        <p:txBody>
          <a:bodyPr/>
          <a:lstStyle/>
          <a:p>
            <a:endParaRPr lang="en-GB"/>
          </a:p>
        </p:txBody>
      </p:sp>
      <p:sp>
        <p:nvSpPr>
          <p:cNvPr id="1671" name="Freeform 334"/>
          <p:cNvSpPr>
            <a:spLocks/>
          </p:cNvSpPr>
          <p:nvPr/>
        </p:nvSpPr>
        <p:spPr bwMode="auto">
          <a:xfrm>
            <a:off x="7609177" y="4821090"/>
            <a:ext cx="12894" cy="14267"/>
          </a:xfrm>
          <a:custGeom>
            <a:avLst/>
            <a:gdLst/>
            <a:ahLst/>
            <a:cxnLst>
              <a:cxn ang="0">
                <a:pos x="0" y="0"/>
              </a:cxn>
              <a:cxn ang="0">
                <a:pos x="6" y="6"/>
              </a:cxn>
              <a:cxn ang="0">
                <a:pos x="8" y="8"/>
              </a:cxn>
              <a:cxn ang="0">
                <a:pos x="2" y="9"/>
              </a:cxn>
              <a:cxn ang="0">
                <a:pos x="0" y="0"/>
              </a:cxn>
            </a:cxnLst>
            <a:rect l="0" t="0" r="r" b="b"/>
            <a:pathLst>
              <a:path w="8" h="9">
                <a:moveTo>
                  <a:pt x="0" y="0"/>
                </a:moveTo>
                <a:lnTo>
                  <a:pt x="6" y="6"/>
                </a:lnTo>
                <a:lnTo>
                  <a:pt x="8" y="8"/>
                </a:lnTo>
                <a:lnTo>
                  <a:pt x="2" y="9"/>
                </a:lnTo>
                <a:lnTo>
                  <a:pt x="0" y="0"/>
                </a:lnTo>
              </a:path>
            </a:pathLst>
          </a:custGeom>
          <a:solidFill>
            <a:srgbClr val="D2D2D2"/>
          </a:solidFill>
          <a:ln w="12700">
            <a:solidFill>
              <a:srgbClr val="FFFFFF"/>
            </a:solidFill>
            <a:prstDash val="solid"/>
            <a:round/>
            <a:headEnd/>
            <a:tailEnd/>
          </a:ln>
        </p:spPr>
        <p:txBody>
          <a:bodyPr/>
          <a:lstStyle/>
          <a:p>
            <a:endParaRPr lang="en-GB"/>
          </a:p>
        </p:txBody>
      </p:sp>
      <p:sp>
        <p:nvSpPr>
          <p:cNvPr id="1672" name="Freeform 335"/>
          <p:cNvSpPr>
            <a:spLocks/>
          </p:cNvSpPr>
          <p:nvPr/>
        </p:nvSpPr>
        <p:spPr bwMode="auto">
          <a:xfrm>
            <a:off x="7679171" y="4844275"/>
            <a:ext cx="60785" cy="23184"/>
          </a:xfrm>
          <a:custGeom>
            <a:avLst/>
            <a:gdLst/>
            <a:ahLst/>
            <a:cxnLst>
              <a:cxn ang="0">
                <a:pos x="0" y="0"/>
              </a:cxn>
              <a:cxn ang="0">
                <a:pos x="37" y="8"/>
              </a:cxn>
              <a:cxn ang="0">
                <a:pos x="33" y="14"/>
              </a:cxn>
              <a:cxn ang="0">
                <a:pos x="4" y="6"/>
              </a:cxn>
              <a:cxn ang="0">
                <a:pos x="0" y="0"/>
              </a:cxn>
            </a:cxnLst>
            <a:rect l="0" t="0" r="r" b="b"/>
            <a:pathLst>
              <a:path w="37" h="14">
                <a:moveTo>
                  <a:pt x="0" y="0"/>
                </a:moveTo>
                <a:lnTo>
                  <a:pt x="37" y="8"/>
                </a:lnTo>
                <a:lnTo>
                  <a:pt x="33" y="14"/>
                </a:lnTo>
                <a:lnTo>
                  <a:pt x="4" y="6"/>
                </a:lnTo>
                <a:lnTo>
                  <a:pt x="0" y="0"/>
                </a:lnTo>
                <a:close/>
              </a:path>
            </a:pathLst>
          </a:custGeom>
          <a:solidFill>
            <a:srgbClr val="D2D2D2"/>
          </a:solidFill>
          <a:ln w="12700">
            <a:noFill/>
            <a:round/>
            <a:headEnd/>
            <a:tailEnd/>
          </a:ln>
        </p:spPr>
        <p:txBody>
          <a:bodyPr/>
          <a:lstStyle/>
          <a:p>
            <a:endParaRPr lang="en-GB"/>
          </a:p>
        </p:txBody>
      </p:sp>
      <p:sp>
        <p:nvSpPr>
          <p:cNvPr id="1673" name="Freeform 336"/>
          <p:cNvSpPr>
            <a:spLocks/>
          </p:cNvSpPr>
          <p:nvPr/>
        </p:nvSpPr>
        <p:spPr bwMode="auto">
          <a:xfrm>
            <a:off x="7679171" y="4844275"/>
            <a:ext cx="60785" cy="23184"/>
          </a:xfrm>
          <a:custGeom>
            <a:avLst/>
            <a:gdLst/>
            <a:ahLst/>
            <a:cxnLst>
              <a:cxn ang="0">
                <a:pos x="0" y="0"/>
              </a:cxn>
              <a:cxn ang="0">
                <a:pos x="37" y="8"/>
              </a:cxn>
              <a:cxn ang="0">
                <a:pos x="33" y="14"/>
              </a:cxn>
              <a:cxn ang="0">
                <a:pos x="4" y="6"/>
              </a:cxn>
              <a:cxn ang="0">
                <a:pos x="0" y="0"/>
              </a:cxn>
            </a:cxnLst>
            <a:rect l="0" t="0" r="r" b="b"/>
            <a:pathLst>
              <a:path w="37" h="14">
                <a:moveTo>
                  <a:pt x="0" y="0"/>
                </a:moveTo>
                <a:lnTo>
                  <a:pt x="37" y="8"/>
                </a:lnTo>
                <a:lnTo>
                  <a:pt x="33" y="14"/>
                </a:lnTo>
                <a:lnTo>
                  <a:pt x="4" y="6"/>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674" name="Freeform 337"/>
          <p:cNvSpPr>
            <a:spLocks/>
          </p:cNvSpPr>
          <p:nvPr/>
        </p:nvSpPr>
        <p:spPr bwMode="auto">
          <a:xfrm>
            <a:off x="7658910" y="4803256"/>
            <a:ext cx="86572" cy="17834"/>
          </a:xfrm>
          <a:custGeom>
            <a:avLst/>
            <a:gdLst/>
            <a:ahLst/>
            <a:cxnLst>
              <a:cxn ang="0">
                <a:pos x="0" y="0"/>
              </a:cxn>
              <a:cxn ang="0">
                <a:pos x="25" y="6"/>
              </a:cxn>
              <a:cxn ang="0">
                <a:pos x="54" y="8"/>
              </a:cxn>
              <a:cxn ang="0">
                <a:pos x="29" y="12"/>
              </a:cxn>
              <a:cxn ang="0">
                <a:pos x="6" y="8"/>
              </a:cxn>
              <a:cxn ang="0">
                <a:pos x="0" y="0"/>
              </a:cxn>
            </a:cxnLst>
            <a:rect l="0" t="0" r="r" b="b"/>
            <a:pathLst>
              <a:path w="54" h="12">
                <a:moveTo>
                  <a:pt x="0" y="0"/>
                </a:moveTo>
                <a:lnTo>
                  <a:pt x="25" y="6"/>
                </a:lnTo>
                <a:lnTo>
                  <a:pt x="54" y="8"/>
                </a:lnTo>
                <a:lnTo>
                  <a:pt x="29" y="12"/>
                </a:lnTo>
                <a:lnTo>
                  <a:pt x="6" y="8"/>
                </a:lnTo>
                <a:lnTo>
                  <a:pt x="0" y="0"/>
                </a:lnTo>
                <a:close/>
              </a:path>
            </a:pathLst>
          </a:custGeom>
          <a:solidFill>
            <a:srgbClr val="D2D2D2"/>
          </a:solidFill>
          <a:ln w="12700">
            <a:noFill/>
            <a:round/>
            <a:headEnd/>
            <a:tailEnd/>
          </a:ln>
        </p:spPr>
        <p:txBody>
          <a:bodyPr/>
          <a:lstStyle/>
          <a:p>
            <a:endParaRPr lang="en-GB"/>
          </a:p>
        </p:txBody>
      </p:sp>
      <p:sp>
        <p:nvSpPr>
          <p:cNvPr id="1675" name="Freeform 338"/>
          <p:cNvSpPr>
            <a:spLocks/>
          </p:cNvSpPr>
          <p:nvPr/>
        </p:nvSpPr>
        <p:spPr bwMode="auto">
          <a:xfrm>
            <a:off x="7658910" y="4803256"/>
            <a:ext cx="86572" cy="17834"/>
          </a:xfrm>
          <a:custGeom>
            <a:avLst/>
            <a:gdLst/>
            <a:ahLst/>
            <a:cxnLst>
              <a:cxn ang="0">
                <a:pos x="0" y="0"/>
              </a:cxn>
              <a:cxn ang="0">
                <a:pos x="25" y="6"/>
              </a:cxn>
              <a:cxn ang="0">
                <a:pos x="54" y="8"/>
              </a:cxn>
              <a:cxn ang="0">
                <a:pos x="29" y="12"/>
              </a:cxn>
              <a:cxn ang="0">
                <a:pos x="6" y="8"/>
              </a:cxn>
              <a:cxn ang="0">
                <a:pos x="0" y="0"/>
              </a:cxn>
            </a:cxnLst>
            <a:rect l="0" t="0" r="r" b="b"/>
            <a:pathLst>
              <a:path w="54" h="12">
                <a:moveTo>
                  <a:pt x="0" y="0"/>
                </a:moveTo>
                <a:lnTo>
                  <a:pt x="25" y="6"/>
                </a:lnTo>
                <a:lnTo>
                  <a:pt x="54" y="8"/>
                </a:lnTo>
                <a:lnTo>
                  <a:pt x="29" y="12"/>
                </a:lnTo>
                <a:lnTo>
                  <a:pt x="6" y="8"/>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676" name="Freeform 339"/>
          <p:cNvSpPr>
            <a:spLocks/>
          </p:cNvSpPr>
          <p:nvPr/>
        </p:nvSpPr>
        <p:spPr bwMode="auto">
          <a:xfrm>
            <a:off x="7655227" y="4765805"/>
            <a:ext cx="57100" cy="28535"/>
          </a:xfrm>
          <a:custGeom>
            <a:avLst/>
            <a:gdLst/>
            <a:ahLst/>
            <a:cxnLst>
              <a:cxn ang="0">
                <a:pos x="0" y="6"/>
              </a:cxn>
              <a:cxn ang="0">
                <a:pos x="2" y="0"/>
              </a:cxn>
              <a:cxn ang="0">
                <a:pos x="15" y="4"/>
              </a:cxn>
              <a:cxn ang="0">
                <a:pos x="33" y="10"/>
              </a:cxn>
              <a:cxn ang="0">
                <a:pos x="35" y="16"/>
              </a:cxn>
              <a:cxn ang="0">
                <a:pos x="17" y="18"/>
              </a:cxn>
              <a:cxn ang="0">
                <a:pos x="0" y="6"/>
              </a:cxn>
            </a:cxnLst>
            <a:rect l="0" t="0" r="r" b="b"/>
            <a:pathLst>
              <a:path w="35" h="18">
                <a:moveTo>
                  <a:pt x="0" y="6"/>
                </a:moveTo>
                <a:lnTo>
                  <a:pt x="2" y="0"/>
                </a:lnTo>
                <a:lnTo>
                  <a:pt x="15" y="4"/>
                </a:lnTo>
                <a:lnTo>
                  <a:pt x="33" y="10"/>
                </a:lnTo>
                <a:lnTo>
                  <a:pt x="35" y="16"/>
                </a:lnTo>
                <a:lnTo>
                  <a:pt x="17" y="18"/>
                </a:lnTo>
                <a:lnTo>
                  <a:pt x="0" y="6"/>
                </a:lnTo>
                <a:close/>
              </a:path>
            </a:pathLst>
          </a:custGeom>
          <a:solidFill>
            <a:srgbClr val="D2D2D2"/>
          </a:solidFill>
          <a:ln w="12700">
            <a:noFill/>
            <a:round/>
            <a:headEnd/>
            <a:tailEnd/>
          </a:ln>
        </p:spPr>
        <p:txBody>
          <a:bodyPr/>
          <a:lstStyle/>
          <a:p>
            <a:endParaRPr lang="en-GB"/>
          </a:p>
        </p:txBody>
      </p:sp>
      <p:sp>
        <p:nvSpPr>
          <p:cNvPr id="1677" name="Freeform 340"/>
          <p:cNvSpPr>
            <a:spLocks/>
          </p:cNvSpPr>
          <p:nvPr/>
        </p:nvSpPr>
        <p:spPr bwMode="auto">
          <a:xfrm>
            <a:off x="7655227" y="4765805"/>
            <a:ext cx="57100" cy="28535"/>
          </a:xfrm>
          <a:custGeom>
            <a:avLst/>
            <a:gdLst/>
            <a:ahLst/>
            <a:cxnLst>
              <a:cxn ang="0">
                <a:pos x="0" y="6"/>
              </a:cxn>
              <a:cxn ang="0">
                <a:pos x="2" y="0"/>
              </a:cxn>
              <a:cxn ang="0">
                <a:pos x="15" y="4"/>
              </a:cxn>
              <a:cxn ang="0">
                <a:pos x="33" y="10"/>
              </a:cxn>
              <a:cxn ang="0">
                <a:pos x="35" y="16"/>
              </a:cxn>
              <a:cxn ang="0">
                <a:pos x="17" y="18"/>
              </a:cxn>
              <a:cxn ang="0">
                <a:pos x="0" y="6"/>
              </a:cxn>
            </a:cxnLst>
            <a:rect l="0" t="0" r="r" b="b"/>
            <a:pathLst>
              <a:path w="35" h="18">
                <a:moveTo>
                  <a:pt x="0" y="6"/>
                </a:moveTo>
                <a:lnTo>
                  <a:pt x="2" y="0"/>
                </a:lnTo>
                <a:lnTo>
                  <a:pt x="15" y="4"/>
                </a:lnTo>
                <a:lnTo>
                  <a:pt x="33" y="10"/>
                </a:lnTo>
                <a:lnTo>
                  <a:pt x="35" y="16"/>
                </a:lnTo>
                <a:lnTo>
                  <a:pt x="17" y="18"/>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678" name="Freeform 341"/>
          <p:cNvSpPr>
            <a:spLocks/>
          </p:cNvSpPr>
          <p:nvPr/>
        </p:nvSpPr>
        <p:spPr bwMode="auto">
          <a:xfrm>
            <a:off x="7436033" y="4615998"/>
            <a:ext cx="14736" cy="12483"/>
          </a:xfrm>
          <a:custGeom>
            <a:avLst/>
            <a:gdLst/>
            <a:ahLst/>
            <a:cxnLst>
              <a:cxn ang="0">
                <a:pos x="0" y="0"/>
              </a:cxn>
              <a:cxn ang="0">
                <a:pos x="9" y="2"/>
              </a:cxn>
              <a:cxn ang="0">
                <a:pos x="7" y="8"/>
              </a:cxn>
              <a:cxn ang="0">
                <a:pos x="0" y="0"/>
              </a:cxn>
            </a:cxnLst>
            <a:rect l="0" t="0" r="r" b="b"/>
            <a:pathLst>
              <a:path w="9" h="8">
                <a:moveTo>
                  <a:pt x="0" y="0"/>
                </a:moveTo>
                <a:lnTo>
                  <a:pt x="9" y="2"/>
                </a:lnTo>
                <a:lnTo>
                  <a:pt x="7" y="8"/>
                </a:lnTo>
                <a:lnTo>
                  <a:pt x="0" y="0"/>
                </a:lnTo>
                <a:close/>
              </a:path>
            </a:pathLst>
          </a:custGeom>
          <a:solidFill>
            <a:schemeClr val="bg2"/>
          </a:solidFill>
          <a:ln w="12700">
            <a:noFill/>
            <a:round/>
            <a:headEnd/>
            <a:tailEnd/>
          </a:ln>
        </p:spPr>
        <p:txBody>
          <a:bodyPr/>
          <a:lstStyle/>
          <a:p>
            <a:endParaRPr lang="en-GB"/>
          </a:p>
        </p:txBody>
      </p:sp>
      <p:sp>
        <p:nvSpPr>
          <p:cNvPr id="1679" name="Freeform 342"/>
          <p:cNvSpPr>
            <a:spLocks/>
          </p:cNvSpPr>
          <p:nvPr/>
        </p:nvSpPr>
        <p:spPr bwMode="auto">
          <a:xfrm>
            <a:off x="7436033" y="4615998"/>
            <a:ext cx="14736" cy="12483"/>
          </a:xfrm>
          <a:custGeom>
            <a:avLst/>
            <a:gdLst/>
            <a:ahLst/>
            <a:cxnLst>
              <a:cxn ang="0">
                <a:pos x="0" y="0"/>
              </a:cxn>
              <a:cxn ang="0">
                <a:pos x="9" y="2"/>
              </a:cxn>
              <a:cxn ang="0">
                <a:pos x="7" y="8"/>
              </a:cxn>
              <a:cxn ang="0">
                <a:pos x="0" y="0"/>
              </a:cxn>
            </a:cxnLst>
            <a:rect l="0" t="0" r="r" b="b"/>
            <a:pathLst>
              <a:path w="9" h="8">
                <a:moveTo>
                  <a:pt x="0" y="0"/>
                </a:moveTo>
                <a:lnTo>
                  <a:pt x="9" y="2"/>
                </a:lnTo>
                <a:lnTo>
                  <a:pt x="7"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680" name="Freeform 343"/>
          <p:cNvSpPr>
            <a:spLocks/>
          </p:cNvSpPr>
          <p:nvPr/>
        </p:nvSpPr>
        <p:spPr bwMode="auto">
          <a:xfrm>
            <a:off x="7395509" y="4418038"/>
            <a:ext cx="47891" cy="49936"/>
          </a:xfrm>
          <a:custGeom>
            <a:avLst/>
            <a:gdLst/>
            <a:ahLst/>
            <a:cxnLst>
              <a:cxn ang="0">
                <a:pos x="9" y="0"/>
              </a:cxn>
              <a:cxn ang="0">
                <a:pos x="0" y="3"/>
              </a:cxn>
              <a:cxn ang="0">
                <a:pos x="11" y="15"/>
              </a:cxn>
              <a:cxn ang="0">
                <a:pos x="21" y="30"/>
              </a:cxn>
              <a:cxn ang="0">
                <a:pos x="30" y="32"/>
              </a:cxn>
              <a:cxn ang="0">
                <a:pos x="29" y="19"/>
              </a:cxn>
              <a:cxn ang="0">
                <a:pos x="15" y="9"/>
              </a:cxn>
              <a:cxn ang="0">
                <a:pos x="13" y="5"/>
              </a:cxn>
              <a:cxn ang="0">
                <a:pos x="9" y="0"/>
              </a:cxn>
            </a:cxnLst>
            <a:rect l="0" t="0" r="r" b="b"/>
            <a:pathLst>
              <a:path w="30" h="32">
                <a:moveTo>
                  <a:pt x="9" y="0"/>
                </a:moveTo>
                <a:lnTo>
                  <a:pt x="0" y="3"/>
                </a:lnTo>
                <a:lnTo>
                  <a:pt x="11" y="15"/>
                </a:lnTo>
                <a:lnTo>
                  <a:pt x="21" y="30"/>
                </a:lnTo>
                <a:lnTo>
                  <a:pt x="30" y="32"/>
                </a:lnTo>
                <a:lnTo>
                  <a:pt x="29" y="19"/>
                </a:lnTo>
                <a:lnTo>
                  <a:pt x="15" y="9"/>
                </a:lnTo>
                <a:lnTo>
                  <a:pt x="13" y="5"/>
                </a:lnTo>
                <a:lnTo>
                  <a:pt x="9" y="0"/>
                </a:lnTo>
                <a:close/>
              </a:path>
            </a:pathLst>
          </a:custGeom>
          <a:solidFill>
            <a:schemeClr val="bg2"/>
          </a:solidFill>
          <a:ln w="12700">
            <a:noFill/>
            <a:round/>
            <a:headEnd/>
            <a:tailEnd/>
          </a:ln>
        </p:spPr>
        <p:txBody>
          <a:bodyPr/>
          <a:lstStyle/>
          <a:p>
            <a:endParaRPr lang="en-GB"/>
          </a:p>
        </p:txBody>
      </p:sp>
      <p:sp>
        <p:nvSpPr>
          <p:cNvPr id="1681" name="Freeform 344"/>
          <p:cNvSpPr>
            <a:spLocks/>
          </p:cNvSpPr>
          <p:nvPr/>
        </p:nvSpPr>
        <p:spPr bwMode="auto">
          <a:xfrm>
            <a:off x="7395509" y="4418038"/>
            <a:ext cx="47891" cy="49936"/>
          </a:xfrm>
          <a:custGeom>
            <a:avLst/>
            <a:gdLst/>
            <a:ahLst/>
            <a:cxnLst>
              <a:cxn ang="0">
                <a:pos x="9" y="0"/>
              </a:cxn>
              <a:cxn ang="0">
                <a:pos x="0" y="3"/>
              </a:cxn>
              <a:cxn ang="0">
                <a:pos x="11" y="15"/>
              </a:cxn>
              <a:cxn ang="0">
                <a:pos x="21" y="30"/>
              </a:cxn>
              <a:cxn ang="0">
                <a:pos x="30" y="32"/>
              </a:cxn>
              <a:cxn ang="0">
                <a:pos x="29" y="19"/>
              </a:cxn>
              <a:cxn ang="0">
                <a:pos x="15" y="9"/>
              </a:cxn>
              <a:cxn ang="0">
                <a:pos x="13" y="5"/>
              </a:cxn>
              <a:cxn ang="0">
                <a:pos x="9" y="0"/>
              </a:cxn>
            </a:cxnLst>
            <a:rect l="0" t="0" r="r" b="b"/>
            <a:pathLst>
              <a:path w="30" h="32">
                <a:moveTo>
                  <a:pt x="9" y="0"/>
                </a:moveTo>
                <a:lnTo>
                  <a:pt x="0" y="3"/>
                </a:lnTo>
                <a:lnTo>
                  <a:pt x="11" y="15"/>
                </a:lnTo>
                <a:lnTo>
                  <a:pt x="21" y="30"/>
                </a:lnTo>
                <a:lnTo>
                  <a:pt x="30" y="32"/>
                </a:lnTo>
                <a:lnTo>
                  <a:pt x="29" y="19"/>
                </a:lnTo>
                <a:lnTo>
                  <a:pt x="15" y="9"/>
                </a:lnTo>
                <a:lnTo>
                  <a:pt x="13" y="5"/>
                </a:lnTo>
                <a:lnTo>
                  <a:pt x="9" y="0"/>
                </a:lnTo>
                <a:close/>
              </a:path>
            </a:pathLst>
          </a:custGeom>
          <a:solidFill>
            <a:schemeClr val="bg2"/>
          </a:solidFill>
          <a:ln w="12700">
            <a:solidFill>
              <a:srgbClr val="FFFFFF"/>
            </a:solidFill>
            <a:prstDash val="solid"/>
            <a:round/>
            <a:headEnd/>
            <a:tailEnd/>
          </a:ln>
        </p:spPr>
        <p:txBody>
          <a:bodyPr/>
          <a:lstStyle/>
          <a:p>
            <a:endParaRPr lang="en-GB"/>
          </a:p>
        </p:txBody>
      </p:sp>
      <p:sp>
        <p:nvSpPr>
          <p:cNvPr id="1682" name="Freeform 345"/>
          <p:cNvSpPr>
            <a:spLocks/>
          </p:cNvSpPr>
          <p:nvPr/>
        </p:nvSpPr>
        <p:spPr bwMode="auto">
          <a:xfrm>
            <a:off x="7441559" y="4528610"/>
            <a:ext cx="49732" cy="48153"/>
          </a:xfrm>
          <a:custGeom>
            <a:avLst/>
            <a:gdLst/>
            <a:ahLst/>
            <a:cxnLst>
              <a:cxn ang="0">
                <a:pos x="3" y="0"/>
              </a:cxn>
              <a:cxn ang="0">
                <a:pos x="30" y="28"/>
              </a:cxn>
              <a:cxn ang="0">
                <a:pos x="21" y="30"/>
              </a:cxn>
              <a:cxn ang="0">
                <a:pos x="0" y="9"/>
              </a:cxn>
              <a:cxn ang="0">
                <a:pos x="3" y="0"/>
              </a:cxn>
            </a:cxnLst>
            <a:rect l="0" t="0" r="r" b="b"/>
            <a:pathLst>
              <a:path w="30" h="30">
                <a:moveTo>
                  <a:pt x="3" y="0"/>
                </a:moveTo>
                <a:lnTo>
                  <a:pt x="30" y="28"/>
                </a:lnTo>
                <a:lnTo>
                  <a:pt x="21" y="30"/>
                </a:lnTo>
                <a:lnTo>
                  <a:pt x="0" y="9"/>
                </a:lnTo>
                <a:lnTo>
                  <a:pt x="3" y="0"/>
                </a:lnTo>
                <a:close/>
              </a:path>
            </a:pathLst>
          </a:custGeom>
          <a:solidFill>
            <a:schemeClr val="bg2"/>
          </a:solidFill>
          <a:ln w="12700">
            <a:noFill/>
            <a:round/>
            <a:headEnd/>
            <a:tailEnd/>
          </a:ln>
        </p:spPr>
        <p:txBody>
          <a:bodyPr/>
          <a:lstStyle/>
          <a:p>
            <a:endParaRPr lang="en-GB"/>
          </a:p>
        </p:txBody>
      </p:sp>
      <p:sp>
        <p:nvSpPr>
          <p:cNvPr id="1683" name="Freeform 346"/>
          <p:cNvSpPr>
            <a:spLocks/>
          </p:cNvSpPr>
          <p:nvPr/>
        </p:nvSpPr>
        <p:spPr bwMode="auto">
          <a:xfrm>
            <a:off x="7441559" y="4528610"/>
            <a:ext cx="49732" cy="48153"/>
          </a:xfrm>
          <a:custGeom>
            <a:avLst/>
            <a:gdLst/>
            <a:ahLst/>
            <a:cxnLst>
              <a:cxn ang="0">
                <a:pos x="3" y="0"/>
              </a:cxn>
              <a:cxn ang="0">
                <a:pos x="30" y="28"/>
              </a:cxn>
              <a:cxn ang="0">
                <a:pos x="21" y="30"/>
              </a:cxn>
              <a:cxn ang="0">
                <a:pos x="0" y="9"/>
              </a:cxn>
              <a:cxn ang="0">
                <a:pos x="3" y="0"/>
              </a:cxn>
            </a:cxnLst>
            <a:rect l="0" t="0" r="r" b="b"/>
            <a:pathLst>
              <a:path w="30" h="30">
                <a:moveTo>
                  <a:pt x="3" y="0"/>
                </a:moveTo>
                <a:lnTo>
                  <a:pt x="30" y="28"/>
                </a:lnTo>
                <a:lnTo>
                  <a:pt x="21" y="30"/>
                </a:lnTo>
                <a:lnTo>
                  <a:pt x="0" y="9"/>
                </a:lnTo>
                <a:lnTo>
                  <a:pt x="3" y="0"/>
                </a:lnTo>
                <a:close/>
              </a:path>
            </a:pathLst>
          </a:custGeom>
          <a:solidFill>
            <a:schemeClr val="bg2"/>
          </a:solidFill>
          <a:ln w="12700">
            <a:solidFill>
              <a:srgbClr val="FFFFFF"/>
            </a:solidFill>
            <a:prstDash val="solid"/>
            <a:round/>
            <a:headEnd/>
            <a:tailEnd/>
          </a:ln>
        </p:spPr>
        <p:txBody>
          <a:bodyPr/>
          <a:lstStyle/>
          <a:p>
            <a:endParaRPr lang="en-GB"/>
          </a:p>
        </p:txBody>
      </p:sp>
      <p:sp>
        <p:nvSpPr>
          <p:cNvPr id="1684" name="Freeform 347"/>
          <p:cNvSpPr>
            <a:spLocks/>
          </p:cNvSpPr>
          <p:nvPr/>
        </p:nvSpPr>
        <p:spPr bwMode="auto">
          <a:xfrm>
            <a:off x="8274125" y="5823368"/>
            <a:ext cx="62627" cy="48153"/>
          </a:xfrm>
          <a:custGeom>
            <a:avLst/>
            <a:gdLst/>
            <a:ahLst/>
            <a:cxnLst>
              <a:cxn ang="0">
                <a:pos x="0" y="0"/>
              </a:cxn>
              <a:cxn ang="0">
                <a:pos x="6" y="15"/>
              </a:cxn>
              <a:cxn ang="0">
                <a:pos x="21" y="31"/>
              </a:cxn>
              <a:cxn ang="0">
                <a:pos x="38" y="23"/>
              </a:cxn>
              <a:cxn ang="0">
                <a:pos x="25" y="12"/>
              </a:cxn>
              <a:cxn ang="0">
                <a:pos x="0" y="0"/>
              </a:cxn>
            </a:cxnLst>
            <a:rect l="0" t="0" r="r" b="b"/>
            <a:pathLst>
              <a:path w="38" h="31">
                <a:moveTo>
                  <a:pt x="0" y="0"/>
                </a:moveTo>
                <a:lnTo>
                  <a:pt x="6" y="15"/>
                </a:lnTo>
                <a:lnTo>
                  <a:pt x="21" y="31"/>
                </a:lnTo>
                <a:lnTo>
                  <a:pt x="38" y="23"/>
                </a:lnTo>
                <a:lnTo>
                  <a:pt x="25" y="12"/>
                </a:lnTo>
                <a:lnTo>
                  <a:pt x="0" y="0"/>
                </a:lnTo>
                <a:close/>
              </a:path>
            </a:pathLst>
          </a:custGeom>
          <a:solidFill>
            <a:srgbClr val="D2D2D2"/>
          </a:solidFill>
          <a:ln w="12700">
            <a:noFill/>
            <a:round/>
            <a:headEnd/>
            <a:tailEnd/>
          </a:ln>
        </p:spPr>
        <p:txBody>
          <a:bodyPr/>
          <a:lstStyle/>
          <a:p>
            <a:endParaRPr lang="en-GB"/>
          </a:p>
        </p:txBody>
      </p:sp>
      <p:sp>
        <p:nvSpPr>
          <p:cNvPr id="1685" name="Freeform 348"/>
          <p:cNvSpPr>
            <a:spLocks/>
          </p:cNvSpPr>
          <p:nvPr/>
        </p:nvSpPr>
        <p:spPr bwMode="auto">
          <a:xfrm>
            <a:off x="8274125" y="5823368"/>
            <a:ext cx="62627" cy="48153"/>
          </a:xfrm>
          <a:custGeom>
            <a:avLst/>
            <a:gdLst/>
            <a:ahLst/>
            <a:cxnLst>
              <a:cxn ang="0">
                <a:pos x="0" y="0"/>
              </a:cxn>
              <a:cxn ang="0">
                <a:pos x="6" y="15"/>
              </a:cxn>
              <a:cxn ang="0">
                <a:pos x="21" y="31"/>
              </a:cxn>
              <a:cxn ang="0">
                <a:pos x="38" y="23"/>
              </a:cxn>
              <a:cxn ang="0">
                <a:pos x="25" y="12"/>
              </a:cxn>
              <a:cxn ang="0">
                <a:pos x="0" y="0"/>
              </a:cxn>
            </a:cxnLst>
            <a:rect l="0" t="0" r="r" b="b"/>
            <a:pathLst>
              <a:path w="38" h="31">
                <a:moveTo>
                  <a:pt x="0" y="0"/>
                </a:moveTo>
                <a:lnTo>
                  <a:pt x="6" y="15"/>
                </a:lnTo>
                <a:lnTo>
                  <a:pt x="21" y="31"/>
                </a:lnTo>
                <a:lnTo>
                  <a:pt x="38" y="23"/>
                </a:lnTo>
                <a:lnTo>
                  <a:pt x="25" y="1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686" name="Freeform 349"/>
          <p:cNvSpPr>
            <a:spLocks/>
          </p:cNvSpPr>
          <p:nvPr/>
        </p:nvSpPr>
        <p:spPr bwMode="auto">
          <a:xfrm>
            <a:off x="8231760" y="5711014"/>
            <a:ext cx="73678" cy="82037"/>
          </a:xfrm>
          <a:custGeom>
            <a:avLst/>
            <a:gdLst/>
            <a:ahLst/>
            <a:cxnLst>
              <a:cxn ang="0">
                <a:pos x="14" y="19"/>
              </a:cxn>
              <a:cxn ang="0">
                <a:pos x="0" y="29"/>
              </a:cxn>
              <a:cxn ang="0">
                <a:pos x="6" y="38"/>
              </a:cxn>
              <a:cxn ang="0">
                <a:pos x="19" y="46"/>
              </a:cxn>
              <a:cxn ang="0">
                <a:pos x="46" y="52"/>
              </a:cxn>
              <a:cxn ang="0">
                <a:pos x="46" y="40"/>
              </a:cxn>
              <a:cxn ang="0">
                <a:pos x="33" y="27"/>
              </a:cxn>
              <a:cxn ang="0">
                <a:pos x="35" y="0"/>
              </a:cxn>
              <a:cxn ang="0">
                <a:pos x="21" y="2"/>
              </a:cxn>
              <a:cxn ang="0">
                <a:pos x="14" y="19"/>
              </a:cxn>
            </a:cxnLst>
            <a:rect l="0" t="0" r="r" b="b"/>
            <a:pathLst>
              <a:path w="46" h="52">
                <a:moveTo>
                  <a:pt x="14" y="19"/>
                </a:moveTo>
                <a:lnTo>
                  <a:pt x="0" y="29"/>
                </a:lnTo>
                <a:lnTo>
                  <a:pt x="6" y="38"/>
                </a:lnTo>
                <a:lnTo>
                  <a:pt x="19" y="46"/>
                </a:lnTo>
                <a:lnTo>
                  <a:pt x="46" y="52"/>
                </a:lnTo>
                <a:lnTo>
                  <a:pt x="46" y="40"/>
                </a:lnTo>
                <a:lnTo>
                  <a:pt x="33" y="27"/>
                </a:lnTo>
                <a:lnTo>
                  <a:pt x="35" y="0"/>
                </a:lnTo>
                <a:lnTo>
                  <a:pt x="21" y="2"/>
                </a:lnTo>
                <a:lnTo>
                  <a:pt x="14" y="19"/>
                </a:lnTo>
                <a:close/>
              </a:path>
            </a:pathLst>
          </a:custGeom>
          <a:solidFill>
            <a:srgbClr val="D2D2D2"/>
          </a:solidFill>
          <a:ln w="12700">
            <a:noFill/>
            <a:round/>
            <a:headEnd/>
            <a:tailEnd/>
          </a:ln>
        </p:spPr>
        <p:txBody>
          <a:bodyPr/>
          <a:lstStyle/>
          <a:p>
            <a:endParaRPr lang="en-GB"/>
          </a:p>
        </p:txBody>
      </p:sp>
      <p:sp>
        <p:nvSpPr>
          <p:cNvPr id="1687" name="Freeform 350"/>
          <p:cNvSpPr>
            <a:spLocks/>
          </p:cNvSpPr>
          <p:nvPr/>
        </p:nvSpPr>
        <p:spPr bwMode="auto">
          <a:xfrm>
            <a:off x="8231760" y="5711014"/>
            <a:ext cx="73678" cy="82037"/>
          </a:xfrm>
          <a:custGeom>
            <a:avLst/>
            <a:gdLst/>
            <a:ahLst/>
            <a:cxnLst>
              <a:cxn ang="0">
                <a:pos x="14" y="19"/>
              </a:cxn>
              <a:cxn ang="0">
                <a:pos x="0" y="29"/>
              </a:cxn>
              <a:cxn ang="0">
                <a:pos x="6" y="38"/>
              </a:cxn>
              <a:cxn ang="0">
                <a:pos x="19" y="46"/>
              </a:cxn>
              <a:cxn ang="0">
                <a:pos x="46" y="52"/>
              </a:cxn>
              <a:cxn ang="0">
                <a:pos x="46" y="40"/>
              </a:cxn>
              <a:cxn ang="0">
                <a:pos x="33" y="27"/>
              </a:cxn>
              <a:cxn ang="0">
                <a:pos x="35" y="0"/>
              </a:cxn>
              <a:cxn ang="0">
                <a:pos x="21" y="2"/>
              </a:cxn>
              <a:cxn ang="0">
                <a:pos x="14" y="19"/>
              </a:cxn>
            </a:cxnLst>
            <a:rect l="0" t="0" r="r" b="b"/>
            <a:pathLst>
              <a:path w="46" h="52">
                <a:moveTo>
                  <a:pt x="14" y="19"/>
                </a:moveTo>
                <a:lnTo>
                  <a:pt x="0" y="29"/>
                </a:lnTo>
                <a:lnTo>
                  <a:pt x="6" y="38"/>
                </a:lnTo>
                <a:lnTo>
                  <a:pt x="19" y="46"/>
                </a:lnTo>
                <a:lnTo>
                  <a:pt x="46" y="52"/>
                </a:lnTo>
                <a:lnTo>
                  <a:pt x="46" y="40"/>
                </a:lnTo>
                <a:lnTo>
                  <a:pt x="33" y="27"/>
                </a:lnTo>
                <a:lnTo>
                  <a:pt x="35" y="0"/>
                </a:lnTo>
                <a:lnTo>
                  <a:pt x="21" y="2"/>
                </a:lnTo>
                <a:lnTo>
                  <a:pt x="14" y="19"/>
                </a:lnTo>
                <a:close/>
              </a:path>
            </a:pathLst>
          </a:custGeom>
          <a:solidFill>
            <a:srgbClr val="D2D2D2"/>
          </a:solidFill>
          <a:ln w="12700">
            <a:solidFill>
              <a:srgbClr val="FFFFFF"/>
            </a:solidFill>
            <a:prstDash val="solid"/>
            <a:round/>
            <a:headEnd/>
            <a:tailEnd/>
          </a:ln>
        </p:spPr>
        <p:txBody>
          <a:bodyPr/>
          <a:lstStyle/>
          <a:p>
            <a:endParaRPr lang="en-GB"/>
          </a:p>
        </p:txBody>
      </p:sp>
      <p:sp>
        <p:nvSpPr>
          <p:cNvPr id="1688" name="Freeform 351"/>
          <p:cNvSpPr>
            <a:spLocks/>
          </p:cNvSpPr>
          <p:nvPr/>
        </p:nvSpPr>
        <p:spPr bwMode="auto">
          <a:xfrm>
            <a:off x="8268599" y="5650378"/>
            <a:ext cx="22104" cy="42802"/>
          </a:xfrm>
          <a:custGeom>
            <a:avLst/>
            <a:gdLst/>
            <a:ahLst/>
            <a:cxnLst>
              <a:cxn ang="0">
                <a:pos x="14" y="27"/>
              </a:cxn>
              <a:cxn ang="0">
                <a:pos x="0" y="23"/>
              </a:cxn>
              <a:cxn ang="0">
                <a:pos x="0" y="9"/>
              </a:cxn>
              <a:cxn ang="0">
                <a:pos x="10" y="0"/>
              </a:cxn>
              <a:cxn ang="0">
                <a:pos x="14" y="27"/>
              </a:cxn>
            </a:cxnLst>
            <a:rect l="0" t="0" r="r" b="b"/>
            <a:pathLst>
              <a:path w="14" h="27">
                <a:moveTo>
                  <a:pt x="14" y="27"/>
                </a:moveTo>
                <a:lnTo>
                  <a:pt x="0" y="23"/>
                </a:lnTo>
                <a:lnTo>
                  <a:pt x="0" y="9"/>
                </a:lnTo>
                <a:lnTo>
                  <a:pt x="10" y="0"/>
                </a:lnTo>
                <a:lnTo>
                  <a:pt x="14" y="27"/>
                </a:lnTo>
                <a:close/>
              </a:path>
            </a:pathLst>
          </a:custGeom>
          <a:solidFill>
            <a:srgbClr val="D2D2D2"/>
          </a:solidFill>
          <a:ln w="12700">
            <a:noFill/>
            <a:round/>
            <a:headEnd/>
            <a:tailEnd/>
          </a:ln>
        </p:spPr>
        <p:txBody>
          <a:bodyPr/>
          <a:lstStyle/>
          <a:p>
            <a:endParaRPr lang="en-GB"/>
          </a:p>
        </p:txBody>
      </p:sp>
      <p:sp>
        <p:nvSpPr>
          <p:cNvPr id="1689" name="Freeform 352"/>
          <p:cNvSpPr>
            <a:spLocks/>
          </p:cNvSpPr>
          <p:nvPr/>
        </p:nvSpPr>
        <p:spPr bwMode="auto">
          <a:xfrm>
            <a:off x="8268599" y="5650378"/>
            <a:ext cx="22104" cy="42802"/>
          </a:xfrm>
          <a:custGeom>
            <a:avLst/>
            <a:gdLst/>
            <a:ahLst/>
            <a:cxnLst>
              <a:cxn ang="0">
                <a:pos x="14" y="27"/>
              </a:cxn>
              <a:cxn ang="0">
                <a:pos x="0" y="23"/>
              </a:cxn>
              <a:cxn ang="0">
                <a:pos x="0" y="9"/>
              </a:cxn>
              <a:cxn ang="0">
                <a:pos x="10" y="0"/>
              </a:cxn>
              <a:cxn ang="0">
                <a:pos x="14" y="27"/>
              </a:cxn>
            </a:cxnLst>
            <a:rect l="0" t="0" r="r" b="b"/>
            <a:pathLst>
              <a:path w="14" h="27">
                <a:moveTo>
                  <a:pt x="14" y="27"/>
                </a:moveTo>
                <a:lnTo>
                  <a:pt x="0" y="23"/>
                </a:lnTo>
                <a:lnTo>
                  <a:pt x="0" y="9"/>
                </a:lnTo>
                <a:lnTo>
                  <a:pt x="10" y="0"/>
                </a:lnTo>
                <a:lnTo>
                  <a:pt x="14" y="27"/>
                </a:lnTo>
                <a:close/>
              </a:path>
            </a:pathLst>
          </a:custGeom>
          <a:solidFill>
            <a:srgbClr val="D2D2D2"/>
          </a:solidFill>
          <a:ln w="12700">
            <a:solidFill>
              <a:srgbClr val="FFFFFF"/>
            </a:solidFill>
            <a:prstDash val="solid"/>
            <a:round/>
            <a:headEnd/>
            <a:tailEnd/>
          </a:ln>
        </p:spPr>
        <p:txBody>
          <a:bodyPr/>
          <a:lstStyle/>
          <a:p>
            <a:endParaRPr lang="en-GB"/>
          </a:p>
        </p:txBody>
      </p:sp>
      <p:sp>
        <p:nvSpPr>
          <p:cNvPr id="1690" name="Freeform 353"/>
          <p:cNvSpPr>
            <a:spLocks/>
          </p:cNvSpPr>
          <p:nvPr/>
        </p:nvSpPr>
        <p:spPr bwMode="auto">
          <a:xfrm>
            <a:off x="8095455" y="5470253"/>
            <a:ext cx="51575" cy="80254"/>
          </a:xfrm>
          <a:custGeom>
            <a:avLst/>
            <a:gdLst/>
            <a:ahLst/>
            <a:cxnLst>
              <a:cxn ang="0">
                <a:pos x="0" y="17"/>
              </a:cxn>
              <a:cxn ang="0">
                <a:pos x="3" y="1"/>
              </a:cxn>
              <a:cxn ang="0">
                <a:pos x="21" y="0"/>
              </a:cxn>
              <a:cxn ang="0">
                <a:pos x="17" y="17"/>
              </a:cxn>
              <a:cxn ang="0">
                <a:pos x="32" y="32"/>
              </a:cxn>
              <a:cxn ang="0">
                <a:pos x="32" y="51"/>
              </a:cxn>
              <a:cxn ang="0">
                <a:pos x="21" y="47"/>
              </a:cxn>
              <a:cxn ang="0">
                <a:pos x="21" y="36"/>
              </a:cxn>
              <a:cxn ang="0">
                <a:pos x="0" y="17"/>
              </a:cxn>
            </a:cxnLst>
            <a:rect l="0" t="0" r="r" b="b"/>
            <a:pathLst>
              <a:path w="32" h="51">
                <a:moveTo>
                  <a:pt x="0" y="17"/>
                </a:moveTo>
                <a:lnTo>
                  <a:pt x="3" y="1"/>
                </a:lnTo>
                <a:lnTo>
                  <a:pt x="21" y="0"/>
                </a:lnTo>
                <a:lnTo>
                  <a:pt x="17" y="17"/>
                </a:lnTo>
                <a:lnTo>
                  <a:pt x="32" y="32"/>
                </a:lnTo>
                <a:lnTo>
                  <a:pt x="32" y="51"/>
                </a:lnTo>
                <a:lnTo>
                  <a:pt x="21" y="47"/>
                </a:lnTo>
                <a:lnTo>
                  <a:pt x="21" y="36"/>
                </a:lnTo>
                <a:lnTo>
                  <a:pt x="0" y="17"/>
                </a:lnTo>
                <a:close/>
              </a:path>
            </a:pathLst>
          </a:custGeom>
          <a:solidFill>
            <a:srgbClr val="D2D2D2"/>
          </a:solidFill>
          <a:ln w="12700">
            <a:noFill/>
            <a:round/>
            <a:headEnd/>
            <a:tailEnd/>
          </a:ln>
        </p:spPr>
        <p:txBody>
          <a:bodyPr/>
          <a:lstStyle/>
          <a:p>
            <a:endParaRPr lang="en-GB"/>
          </a:p>
        </p:txBody>
      </p:sp>
      <p:sp>
        <p:nvSpPr>
          <p:cNvPr id="1691" name="Freeform 354"/>
          <p:cNvSpPr>
            <a:spLocks/>
          </p:cNvSpPr>
          <p:nvPr/>
        </p:nvSpPr>
        <p:spPr bwMode="auto">
          <a:xfrm>
            <a:off x="8095455" y="5470253"/>
            <a:ext cx="51575" cy="80254"/>
          </a:xfrm>
          <a:custGeom>
            <a:avLst/>
            <a:gdLst/>
            <a:ahLst/>
            <a:cxnLst>
              <a:cxn ang="0">
                <a:pos x="0" y="17"/>
              </a:cxn>
              <a:cxn ang="0">
                <a:pos x="3" y="1"/>
              </a:cxn>
              <a:cxn ang="0">
                <a:pos x="21" y="0"/>
              </a:cxn>
              <a:cxn ang="0">
                <a:pos x="17" y="17"/>
              </a:cxn>
              <a:cxn ang="0">
                <a:pos x="32" y="32"/>
              </a:cxn>
              <a:cxn ang="0">
                <a:pos x="32" y="51"/>
              </a:cxn>
              <a:cxn ang="0">
                <a:pos x="21" y="47"/>
              </a:cxn>
              <a:cxn ang="0">
                <a:pos x="21" y="36"/>
              </a:cxn>
              <a:cxn ang="0">
                <a:pos x="0" y="17"/>
              </a:cxn>
            </a:cxnLst>
            <a:rect l="0" t="0" r="r" b="b"/>
            <a:pathLst>
              <a:path w="32" h="51">
                <a:moveTo>
                  <a:pt x="0" y="17"/>
                </a:moveTo>
                <a:lnTo>
                  <a:pt x="3" y="1"/>
                </a:lnTo>
                <a:lnTo>
                  <a:pt x="21" y="0"/>
                </a:lnTo>
                <a:lnTo>
                  <a:pt x="17" y="17"/>
                </a:lnTo>
                <a:lnTo>
                  <a:pt x="32" y="32"/>
                </a:lnTo>
                <a:lnTo>
                  <a:pt x="32" y="51"/>
                </a:lnTo>
                <a:lnTo>
                  <a:pt x="21" y="47"/>
                </a:lnTo>
                <a:lnTo>
                  <a:pt x="21" y="36"/>
                </a:lnTo>
                <a:lnTo>
                  <a:pt x="0" y="17"/>
                </a:lnTo>
                <a:close/>
              </a:path>
            </a:pathLst>
          </a:custGeom>
          <a:solidFill>
            <a:srgbClr val="D2D2D2"/>
          </a:solidFill>
          <a:ln w="12700">
            <a:solidFill>
              <a:srgbClr val="FFFFFF"/>
            </a:solidFill>
            <a:prstDash val="solid"/>
            <a:round/>
            <a:headEnd/>
            <a:tailEnd/>
          </a:ln>
        </p:spPr>
        <p:txBody>
          <a:bodyPr/>
          <a:lstStyle/>
          <a:p>
            <a:endParaRPr lang="en-GB"/>
          </a:p>
        </p:txBody>
      </p:sp>
      <p:sp>
        <p:nvSpPr>
          <p:cNvPr id="1692" name="Freeform 355"/>
          <p:cNvSpPr>
            <a:spLocks/>
          </p:cNvSpPr>
          <p:nvPr/>
        </p:nvSpPr>
        <p:spPr bwMode="auto">
          <a:xfrm>
            <a:off x="8635150" y="5620059"/>
            <a:ext cx="219193" cy="176559"/>
          </a:xfrm>
          <a:custGeom>
            <a:avLst/>
            <a:gdLst/>
            <a:ahLst/>
            <a:cxnLst>
              <a:cxn ang="0">
                <a:pos x="132" y="110"/>
              </a:cxn>
              <a:cxn ang="0">
                <a:pos x="136" y="96"/>
              </a:cxn>
              <a:cxn ang="0">
                <a:pos x="101" y="71"/>
              </a:cxn>
              <a:cxn ang="0">
                <a:pos x="94" y="35"/>
              </a:cxn>
              <a:cxn ang="0">
                <a:pos x="61" y="25"/>
              </a:cxn>
              <a:cxn ang="0">
                <a:pos x="34" y="10"/>
              </a:cxn>
              <a:cxn ang="0">
                <a:pos x="30" y="0"/>
              </a:cxn>
              <a:cxn ang="0">
                <a:pos x="0" y="14"/>
              </a:cxn>
              <a:cxn ang="0">
                <a:pos x="30" y="37"/>
              </a:cxn>
              <a:cxn ang="0">
                <a:pos x="74" y="66"/>
              </a:cxn>
              <a:cxn ang="0">
                <a:pos x="90" y="75"/>
              </a:cxn>
              <a:cxn ang="0">
                <a:pos x="101" y="93"/>
              </a:cxn>
              <a:cxn ang="0">
                <a:pos x="117" y="112"/>
              </a:cxn>
              <a:cxn ang="0">
                <a:pos x="132" y="110"/>
              </a:cxn>
            </a:cxnLst>
            <a:rect l="0" t="0" r="r" b="b"/>
            <a:pathLst>
              <a:path w="136" h="112">
                <a:moveTo>
                  <a:pt x="132" y="110"/>
                </a:moveTo>
                <a:lnTo>
                  <a:pt x="136" y="96"/>
                </a:lnTo>
                <a:lnTo>
                  <a:pt x="101" y="71"/>
                </a:lnTo>
                <a:lnTo>
                  <a:pt x="94" y="35"/>
                </a:lnTo>
                <a:lnTo>
                  <a:pt x="61" y="25"/>
                </a:lnTo>
                <a:lnTo>
                  <a:pt x="34" y="10"/>
                </a:lnTo>
                <a:lnTo>
                  <a:pt x="30" y="0"/>
                </a:lnTo>
                <a:lnTo>
                  <a:pt x="0" y="14"/>
                </a:lnTo>
                <a:lnTo>
                  <a:pt x="30" y="37"/>
                </a:lnTo>
                <a:lnTo>
                  <a:pt x="74" y="66"/>
                </a:lnTo>
                <a:lnTo>
                  <a:pt x="90" y="75"/>
                </a:lnTo>
                <a:lnTo>
                  <a:pt x="101" y="93"/>
                </a:lnTo>
                <a:lnTo>
                  <a:pt x="117" y="112"/>
                </a:lnTo>
                <a:lnTo>
                  <a:pt x="132" y="110"/>
                </a:lnTo>
                <a:close/>
              </a:path>
            </a:pathLst>
          </a:custGeom>
          <a:solidFill>
            <a:srgbClr val="D2D2D2"/>
          </a:solidFill>
          <a:ln w="12700">
            <a:noFill/>
            <a:round/>
            <a:headEnd/>
            <a:tailEnd/>
          </a:ln>
        </p:spPr>
        <p:txBody>
          <a:bodyPr/>
          <a:lstStyle/>
          <a:p>
            <a:endParaRPr lang="en-GB"/>
          </a:p>
        </p:txBody>
      </p:sp>
      <p:sp>
        <p:nvSpPr>
          <p:cNvPr id="1693" name="Freeform 356"/>
          <p:cNvSpPr>
            <a:spLocks/>
          </p:cNvSpPr>
          <p:nvPr/>
        </p:nvSpPr>
        <p:spPr bwMode="auto">
          <a:xfrm>
            <a:off x="8635150" y="5620059"/>
            <a:ext cx="219193" cy="176559"/>
          </a:xfrm>
          <a:custGeom>
            <a:avLst/>
            <a:gdLst/>
            <a:ahLst/>
            <a:cxnLst>
              <a:cxn ang="0">
                <a:pos x="132" y="110"/>
              </a:cxn>
              <a:cxn ang="0">
                <a:pos x="136" y="96"/>
              </a:cxn>
              <a:cxn ang="0">
                <a:pos x="101" y="71"/>
              </a:cxn>
              <a:cxn ang="0">
                <a:pos x="94" y="35"/>
              </a:cxn>
              <a:cxn ang="0">
                <a:pos x="61" y="25"/>
              </a:cxn>
              <a:cxn ang="0">
                <a:pos x="34" y="10"/>
              </a:cxn>
              <a:cxn ang="0">
                <a:pos x="30" y="0"/>
              </a:cxn>
              <a:cxn ang="0">
                <a:pos x="0" y="14"/>
              </a:cxn>
              <a:cxn ang="0">
                <a:pos x="30" y="37"/>
              </a:cxn>
              <a:cxn ang="0">
                <a:pos x="74" y="66"/>
              </a:cxn>
              <a:cxn ang="0">
                <a:pos x="90" y="75"/>
              </a:cxn>
              <a:cxn ang="0">
                <a:pos x="101" y="93"/>
              </a:cxn>
              <a:cxn ang="0">
                <a:pos x="117" y="112"/>
              </a:cxn>
              <a:cxn ang="0">
                <a:pos x="132" y="110"/>
              </a:cxn>
            </a:cxnLst>
            <a:rect l="0" t="0" r="r" b="b"/>
            <a:pathLst>
              <a:path w="136" h="112">
                <a:moveTo>
                  <a:pt x="132" y="110"/>
                </a:moveTo>
                <a:lnTo>
                  <a:pt x="136" y="96"/>
                </a:lnTo>
                <a:lnTo>
                  <a:pt x="101" y="71"/>
                </a:lnTo>
                <a:lnTo>
                  <a:pt x="94" y="35"/>
                </a:lnTo>
                <a:lnTo>
                  <a:pt x="61" y="25"/>
                </a:lnTo>
                <a:lnTo>
                  <a:pt x="34" y="10"/>
                </a:lnTo>
                <a:lnTo>
                  <a:pt x="30" y="0"/>
                </a:lnTo>
                <a:lnTo>
                  <a:pt x="0" y="14"/>
                </a:lnTo>
                <a:lnTo>
                  <a:pt x="30" y="37"/>
                </a:lnTo>
                <a:lnTo>
                  <a:pt x="74" y="66"/>
                </a:lnTo>
                <a:lnTo>
                  <a:pt x="90" y="75"/>
                </a:lnTo>
                <a:lnTo>
                  <a:pt x="101" y="93"/>
                </a:lnTo>
                <a:lnTo>
                  <a:pt x="117" y="112"/>
                </a:lnTo>
                <a:lnTo>
                  <a:pt x="132" y="110"/>
                </a:lnTo>
                <a:close/>
              </a:path>
            </a:pathLst>
          </a:custGeom>
          <a:solidFill>
            <a:srgbClr val="D2D2D2"/>
          </a:solidFill>
          <a:ln w="12700">
            <a:solidFill>
              <a:srgbClr val="FFFFFF"/>
            </a:solidFill>
            <a:prstDash val="solid"/>
            <a:round/>
            <a:headEnd/>
            <a:tailEnd/>
          </a:ln>
        </p:spPr>
        <p:txBody>
          <a:bodyPr/>
          <a:lstStyle/>
          <a:p>
            <a:endParaRPr lang="en-GB"/>
          </a:p>
        </p:txBody>
      </p:sp>
      <p:sp>
        <p:nvSpPr>
          <p:cNvPr id="1694" name="Freeform 357"/>
          <p:cNvSpPr>
            <a:spLocks/>
          </p:cNvSpPr>
          <p:nvPr/>
        </p:nvSpPr>
        <p:spPr bwMode="auto">
          <a:xfrm>
            <a:off x="4999119" y="1468272"/>
            <a:ext cx="1009395" cy="1601506"/>
          </a:xfrm>
          <a:custGeom>
            <a:avLst/>
            <a:gdLst/>
            <a:ahLst/>
            <a:cxnLst>
              <a:cxn ang="0">
                <a:pos x="532" y="1003"/>
              </a:cxn>
              <a:cxn ang="0">
                <a:pos x="536" y="971"/>
              </a:cxn>
              <a:cxn ang="0">
                <a:pos x="534" y="919"/>
              </a:cxn>
              <a:cxn ang="0">
                <a:pos x="610" y="869"/>
              </a:cxn>
              <a:cxn ang="0">
                <a:pos x="551" y="771"/>
              </a:cxn>
              <a:cxn ang="0">
                <a:pos x="537" y="725"/>
              </a:cxn>
              <a:cxn ang="0">
                <a:pos x="547" y="683"/>
              </a:cxn>
              <a:cxn ang="0">
                <a:pos x="530" y="581"/>
              </a:cxn>
              <a:cxn ang="0">
                <a:pos x="484" y="466"/>
              </a:cxn>
              <a:cxn ang="0">
                <a:pos x="451" y="355"/>
              </a:cxn>
              <a:cxn ang="0">
                <a:pos x="409" y="333"/>
              </a:cxn>
              <a:cxn ang="0">
                <a:pos x="426" y="291"/>
              </a:cxn>
              <a:cxn ang="0">
                <a:pos x="524" y="226"/>
              </a:cxn>
              <a:cxn ang="0">
                <a:pos x="488" y="153"/>
              </a:cxn>
              <a:cxn ang="0">
                <a:pos x="413" y="132"/>
              </a:cxn>
              <a:cxn ang="0">
                <a:pos x="497" y="80"/>
              </a:cxn>
              <a:cxn ang="0">
                <a:pos x="457" y="26"/>
              </a:cxn>
              <a:cxn ang="0">
                <a:pos x="411" y="0"/>
              </a:cxn>
              <a:cxn ang="0">
                <a:pos x="365" y="42"/>
              </a:cxn>
              <a:cxn ang="0">
                <a:pos x="326" y="71"/>
              </a:cxn>
              <a:cxn ang="0">
                <a:pos x="307" y="122"/>
              </a:cxn>
              <a:cxn ang="0">
                <a:pos x="294" y="163"/>
              </a:cxn>
              <a:cxn ang="0">
                <a:pos x="263" y="211"/>
              </a:cxn>
              <a:cxn ang="0">
                <a:pos x="303" y="230"/>
              </a:cxn>
              <a:cxn ang="0">
                <a:pos x="244" y="289"/>
              </a:cxn>
              <a:cxn ang="0">
                <a:pos x="274" y="310"/>
              </a:cxn>
              <a:cxn ang="0">
                <a:pos x="305" y="310"/>
              </a:cxn>
              <a:cxn ang="0">
                <a:pos x="273" y="381"/>
              </a:cxn>
              <a:cxn ang="0">
                <a:pos x="240" y="451"/>
              </a:cxn>
              <a:cxn ang="0">
                <a:pos x="278" y="462"/>
              </a:cxn>
              <a:cxn ang="0">
                <a:pos x="301" y="456"/>
              </a:cxn>
              <a:cxn ang="0">
                <a:pos x="369" y="468"/>
              </a:cxn>
              <a:cxn ang="0">
                <a:pos x="326" y="520"/>
              </a:cxn>
              <a:cxn ang="0">
                <a:pos x="359" y="562"/>
              </a:cxn>
              <a:cxn ang="0">
                <a:pos x="346" y="660"/>
              </a:cxn>
              <a:cxn ang="0">
                <a:pos x="301" y="643"/>
              </a:cxn>
              <a:cxn ang="0">
                <a:pos x="184" y="669"/>
              </a:cxn>
              <a:cxn ang="0">
                <a:pos x="223" y="694"/>
              </a:cxn>
              <a:cxn ang="0">
                <a:pos x="123" y="760"/>
              </a:cxn>
              <a:cxn ang="0">
                <a:pos x="115" y="808"/>
              </a:cxn>
              <a:cxn ang="0">
                <a:pos x="165" y="829"/>
              </a:cxn>
              <a:cxn ang="0">
                <a:pos x="240" y="861"/>
              </a:cxn>
              <a:cxn ang="0">
                <a:pos x="209" y="894"/>
              </a:cxn>
              <a:cxn ang="0">
                <a:pos x="121" y="894"/>
              </a:cxn>
              <a:cxn ang="0">
                <a:pos x="61" y="942"/>
              </a:cxn>
              <a:cxn ang="0">
                <a:pos x="0" y="965"/>
              </a:cxn>
              <a:cxn ang="0">
                <a:pos x="54" y="975"/>
              </a:cxn>
              <a:cxn ang="0">
                <a:pos x="163" y="988"/>
              </a:cxn>
              <a:cxn ang="0">
                <a:pos x="238" y="967"/>
              </a:cxn>
              <a:cxn ang="0">
                <a:pos x="296" y="996"/>
              </a:cxn>
              <a:cxn ang="0">
                <a:pos x="426" y="1003"/>
              </a:cxn>
            </a:cxnLst>
            <a:rect l="0" t="0" r="r" b="b"/>
            <a:pathLst>
              <a:path w="626" h="1019">
                <a:moveTo>
                  <a:pt x="455" y="1019"/>
                </a:moveTo>
                <a:lnTo>
                  <a:pt x="482" y="1015"/>
                </a:lnTo>
                <a:lnTo>
                  <a:pt x="518" y="1015"/>
                </a:lnTo>
                <a:lnTo>
                  <a:pt x="532" y="1003"/>
                </a:lnTo>
                <a:lnTo>
                  <a:pt x="557" y="1003"/>
                </a:lnTo>
                <a:lnTo>
                  <a:pt x="561" y="986"/>
                </a:lnTo>
                <a:lnTo>
                  <a:pt x="561" y="971"/>
                </a:lnTo>
                <a:lnTo>
                  <a:pt x="536" y="971"/>
                </a:lnTo>
                <a:lnTo>
                  <a:pt x="509" y="948"/>
                </a:lnTo>
                <a:lnTo>
                  <a:pt x="489" y="942"/>
                </a:lnTo>
                <a:lnTo>
                  <a:pt x="537" y="936"/>
                </a:lnTo>
                <a:lnTo>
                  <a:pt x="534" y="919"/>
                </a:lnTo>
                <a:lnTo>
                  <a:pt x="547" y="911"/>
                </a:lnTo>
                <a:lnTo>
                  <a:pt x="557" y="911"/>
                </a:lnTo>
                <a:lnTo>
                  <a:pt x="576" y="904"/>
                </a:lnTo>
                <a:lnTo>
                  <a:pt x="610" y="869"/>
                </a:lnTo>
                <a:lnTo>
                  <a:pt x="624" y="844"/>
                </a:lnTo>
                <a:lnTo>
                  <a:pt x="626" y="800"/>
                </a:lnTo>
                <a:lnTo>
                  <a:pt x="595" y="773"/>
                </a:lnTo>
                <a:lnTo>
                  <a:pt x="551" y="771"/>
                </a:lnTo>
                <a:lnTo>
                  <a:pt x="537" y="785"/>
                </a:lnTo>
                <a:lnTo>
                  <a:pt x="518" y="760"/>
                </a:lnTo>
                <a:lnTo>
                  <a:pt x="549" y="744"/>
                </a:lnTo>
                <a:lnTo>
                  <a:pt x="537" y="725"/>
                </a:lnTo>
                <a:lnTo>
                  <a:pt x="543" y="712"/>
                </a:lnTo>
                <a:lnTo>
                  <a:pt x="526" y="677"/>
                </a:lnTo>
                <a:lnTo>
                  <a:pt x="522" y="666"/>
                </a:lnTo>
                <a:lnTo>
                  <a:pt x="547" y="683"/>
                </a:lnTo>
                <a:lnTo>
                  <a:pt x="537" y="658"/>
                </a:lnTo>
                <a:lnTo>
                  <a:pt x="536" y="643"/>
                </a:lnTo>
                <a:lnTo>
                  <a:pt x="539" y="621"/>
                </a:lnTo>
                <a:lnTo>
                  <a:pt x="530" y="581"/>
                </a:lnTo>
                <a:lnTo>
                  <a:pt x="513" y="558"/>
                </a:lnTo>
                <a:lnTo>
                  <a:pt x="491" y="535"/>
                </a:lnTo>
                <a:lnTo>
                  <a:pt x="488" y="499"/>
                </a:lnTo>
                <a:lnTo>
                  <a:pt x="484" y="466"/>
                </a:lnTo>
                <a:lnTo>
                  <a:pt x="493" y="431"/>
                </a:lnTo>
                <a:lnTo>
                  <a:pt x="470" y="399"/>
                </a:lnTo>
                <a:lnTo>
                  <a:pt x="468" y="368"/>
                </a:lnTo>
                <a:lnTo>
                  <a:pt x="451" y="355"/>
                </a:lnTo>
                <a:lnTo>
                  <a:pt x="413" y="351"/>
                </a:lnTo>
                <a:lnTo>
                  <a:pt x="403" y="343"/>
                </a:lnTo>
                <a:lnTo>
                  <a:pt x="382" y="333"/>
                </a:lnTo>
                <a:lnTo>
                  <a:pt x="409" y="333"/>
                </a:lnTo>
                <a:lnTo>
                  <a:pt x="418" y="332"/>
                </a:lnTo>
                <a:lnTo>
                  <a:pt x="451" y="330"/>
                </a:lnTo>
                <a:lnTo>
                  <a:pt x="453" y="299"/>
                </a:lnTo>
                <a:lnTo>
                  <a:pt x="426" y="291"/>
                </a:lnTo>
                <a:lnTo>
                  <a:pt x="466" y="291"/>
                </a:lnTo>
                <a:lnTo>
                  <a:pt x="493" y="276"/>
                </a:lnTo>
                <a:lnTo>
                  <a:pt x="526" y="249"/>
                </a:lnTo>
                <a:lnTo>
                  <a:pt x="524" y="226"/>
                </a:lnTo>
                <a:lnTo>
                  <a:pt x="557" y="201"/>
                </a:lnTo>
                <a:lnTo>
                  <a:pt x="555" y="172"/>
                </a:lnTo>
                <a:lnTo>
                  <a:pt x="528" y="165"/>
                </a:lnTo>
                <a:lnTo>
                  <a:pt x="488" y="153"/>
                </a:lnTo>
                <a:lnTo>
                  <a:pt x="466" y="140"/>
                </a:lnTo>
                <a:lnTo>
                  <a:pt x="432" y="140"/>
                </a:lnTo>
                <a:lnTo>
                  <a:pt x="403" y="143"/>
                </a:lnTo>
                <a:lnTo>
                  <a:pt x="413" y="132"/>
                </a:lnTo>
                <a:lnTo>
                  <a:pt x="445" y="113"/>
                </a:lnTo>
                <a:lnTo>
                  <a:pt x="424" y="109"/>
                </a:lnTo>
                <a:lnTo>
                  <a:pt x="438" y="99"/>
                </a:lnTo>
                <a:lnTo>
                  <a:pt x="497" y="80"/>
                </a:lnTo>
                <a:lnTo>
                  <a:pt x="514" y="51"/>
                </a:lnTo>
                <a:lnTo>
                  <a:pt x="516" y="36"/>
                </a:lnTo>
                <a:lnTo>
                  <a:pt x="482" y="28"/>
                </a:lnTo>
                <a:lnTo>
                  <a:pt x="457" y="26"/>
                </a:lnTo>
                <a:lnTo>
                  <a:pt x="428" y="28"/>
                </a:lnTo>
                <a:lnTo>
                  <a:pt x="438" y="19"/>
                </a:lnTo>
                <a:lnTo>
                  <a:pt x="422" y="19"/>
                </a:lnTo>
                <a:lnTo>
                  <a:pt x="411" y="0"/>
                </a:lnTo>
                <a:lnTo>
                  <a:pt x="392" y="19"/>
                </a:lnTo>
                <a:lnTo>
                  <a:pt x="386" y="44"/>
                </a:lnTo>
                <a:lnTo>
                  <a:pt x="369" y="32"/>
                </a:lnTo>
                <a:lnTo>
                  <a:pt x="365" y="42"/>
                </a:lnTo>
                <a:lnTo>
                  <a:pt x="357" y="57"/>
                </a:lnTo>
                <a:lnTo>
                  <a:pt x="361" y="72"/>
                </a:lnTo>
                <a:lnTo>
                  <a:pt x="346" y="76"/>
                </a:lnTo>
                <a:lnTo>
                  <a:pt x="326" y="71"/>
                </a:lnTo>
                <a:lnTo>
                  <a:pt x="321" y="92"/>
                </a:lnTo>
                <a:lnTo>
                  <a:pt x="328" y="109"/>
                </a:lnTo>
                <a:lnTo>
                  <a:pt x="305" y="105"/>
                </a:lnTo>
                <a:lnTo>
                  <a:pt x="307" y="122"/>
                </a:lnTo>
                <a:lnTo>
                  <a:pt x="321" y="140"/>
                </a:lnTo>
                <a:lnTo>
                  <a:pt x="311" y="151"/>
                </a:lnTo>
                <a:lnTo>
                  <a:pt x="307" y="161"/>
                </a:lnTo>
                <a:lnTo>
                  <a:pt x="294" y="163"/>
                </a:lnTo>
                <a:lnTo>
                  <a:pt x="286" y="182"/>
                </a:lnTo>
                <a:lnTo>
                  <a:pt x="265" y="186"/>
                </a:lnTo>
                <a:lnTo>
                  <a:pt x="251" y="190"/>
                </a:lnTo>
                <a:lnTo>
                  <a:pt x="263" y="211"/>
                </a:lnTo>
                <a:lnTo>
                  <a:pt x="273" y="228"/>
                </a:lnTo>
                <a:lnTo>
                  <a:pt x="290" y="226"/>
                </a:lnTo>
                <a:lnTo>
                  <a:pt x="315" y="207"/>
                </a:lnTo>
                <a:lnTo>
                  <a:pt x="303" y="230"/>
                </a:lnTo>
                <a:lnTo>
                  <a:pt x="280" y="241"/>
                </a:lnTo>
                <a:lnTo>
                  <a:pt x="273" y="257"/>
                </a:lnTo>
                <a:lnTo>
                  <a:pt x="267" y="270"/>
                </a:lnTo>
                <a:lnTo>
                  <a:pt x="244" y="289"/>
                </a:lnTo>
                <a:lnTo>
                  <a:pt x="246" y="310"/>
                </a:lnTo>
                <a:lnTo>
                  <a:pt x="261" y="310"/>
                </a:lnTo>
                <a:lnTo>
                  <a:pt x="274" y="289"/>
                </a:lnTo>
                <a:lnTo>
                  <a:pt x="274" y="310"/>
                </a:lnTo>
                <a:lnTo>
                  <a:pt x="284" y="314"/>
                </a:lnTo>
                <a:lnTo>
                  <a:pt x="303" y="299"/>
                </a:lnTo>
                <a:lnTo>
                  <a:pt x="322" y="314"/>
                </a:lnTo>
                <a:lnTo>
                  <a:pt x="305" y="310"/>
                </a:lnTo>
                <a:lnTo>
                  <a:pt x="298" y="324"/>
                </a:lnTo>
                <a:lnTo>
                  <a:pt x="294" y="347"/>
                </a:lnTo>
                <a:lnTo>
                  <a:pt x="296" y="362"/>
                </a:lnTo>
                <a:lnTo>
                  <a:pt x="273" y="381"/>
                </a:lnTo>
                <a:lnTo>
                  <a:pt x="261" y="393"/>
                </a:lnTo>
                <a:lnTo>
                  <a:pt x="255" y="406"/>
                </a:lnTo>
                <a:lnTo>
                  <a:pt x="238" y="414"/>
                </a:lnTo>
                <a:lnTo>
                  <a:pt x="240" y="451"/>
                </a:lnTo>
                <a:lnTo>
                  <a:pt x="246" y="435"/>
                </a:lnTo>
                <a:lnTo>
                  <a:pt x="263" y="433"/>
                </a:lnTo>
                <a:lnTo>
                  <a:pt x="269" y="456"/>
                </a:lnTo>
                <a:lnTo>
                  <a:pt x="278" y="462"/>
                </a:lnTo>
                <a:lnTo>
                  <a:pt x="284" y="454"/>
                </a:lnTo>
                <a:lnTo>
                  <a:pt x="282" y="443"/>
                </a:lnTo>
                <a:lnTo>
                  <a:pt x="292" y="441"/>
                </a:lnTo>
                <a:lnTo>
                  <a:pt x="301" y="456"/>
                </a:lnTo>
                <a:lnTo>
                  <a:pt x="319" y="464"/>
                </a:lnTo>
                <a:lnTo>
                  <a:pt x="349" y="452"/>
                </a:lnTo>
                <a:lnTo>
                  <a:pt x="376" y="462"/>
                </a:lnTo>
                <a:lnTo>
                  <a:pt x="369" y="468"/>
                </a:lnTo>
                <a:lnTo>
                  <a:pt x="349" y="466"/>
                </a:lnTo>
                <a:lnTo>
                  <a:pt x="328" y="483"/>
                </a:lnTo>
                <a:lnTo>
                  <a:pt x="326" y="497"/>
                </a:lnTo>
                <a:lnTo>
                  <a:pt x="326" y="520"/>
                </a:lnTo>
                <a:lnTo>
                  <a:pt x="336" y="545"/>
                </a:lnTo>
                <a:lnTo>
                  <a:pt x="334" y="560"/>
                </a:lnTo>
                <a:lnTo>
                  <a:pt x="349" y="550"/>
                </a:lnTo>
                <a:lnTo>
                  <a:pt x="359" y="562"/>
                </a:lnTo>
                <a:lnTo>
                  <a:pt x="346" y="581"/>
                </a:lnTo>
                <a:lnTo>
                  <a:pt x="330" y="596"/>
                </a:lnTo>
                <a:lnTo>
                  <a:pt x="324" y="627"/>
                </a:lnTo>
                <a:lnTo>
                  <a:pt x="346" y="660"/>
                </a:lnTo>
                <a:lnTo>
                  <a:pt x="332" y="654"/>
                </a:lnTo>
                <a:lnTo>
                  <a:pt x="313" y="641"/>
                </a:lnTo>
                <a:lnTo>
                  <a:pt x="319" y="669"/>
                </a:lnTo>
                <a:lnTo>
                  <a:pt x="301" y="643"/>
                </a:lnTo>
                <a:lnTo>
                  <a:pt x="259" y="637"/>
                </a:lnTo>
                <a:lnTo>
                  <a:pt x="232" y="637"/>
                </a:lnTo>
                <a:lnTo>
                  <a:pt x="209" y="658"/>
                </a:lnTo>
                <a:lnTo>
                  <a:pt x="184" y="669"/>
                </a:lnTo>
                <a:lnTo>
                  <a:pt x="202" y="681"/>
                </a:lnTo>
                <a:lnTo>
                  <a:pt x="211" y="677"/>
                </a:lnTo>
                <a:lnTo>
                  <a:pt x="228" y="679"/>
                </a:lnTo>
                <a:lnTo>
                  <a:pt x="223" y="694"/>
                </a:lnTo>
                <a:lnTo>
                  <a:pt x="213" y="714"/>
                </a:lnTo>
                <a:lnTo>
                  <a:pt x="209" y="735"/>
                </a:lnTo>
                <a:lnTo>
                  <a:pt x="179" y="754"/>
                </a:lnTo>
                <a:lnTo>
                  <a:pt x="123" y="760"/>
                </a:lnTo>
                <a:lnTo>
                  <a:pt x="113" y="767"/>
                </a:lnTo>
                <a:lnTo>
                  <a:pt x="115" y="783"/>
                </a:lnTo>
                <a:lnTo>
                  <a:pt x="107" y="794"/>
                </a:lnTo>
                <a:lnTo>
                  <a:pt x="115" y="808"/>
                </a:lnTo>
                <a:lnTo>
                  <a:pt x="142" y="802"/>
                </a:lnTo>
                <a:lnTo>
                  <a:pt x="159" y="802"/>
                </a:lnTo>
                <a:lnTo>
                  <a:pt x="163" y="813"/>
                </a:lnTo>
                <a:lnTo>
                  <a:pt x="165" y="829"/>
                </a:lnTo>
                <a:lnTo>
                  <a:pt x="188" y="833"/>
                </a:lnTo>
                <a:lnTo>
                  <a:pt x="198" y="859"/>
                </a:lnTo>
                <a:lnTo>
                  <a:pt x="219" y="867"/>
                </a:lnTo>
                <a:lnTo>
                  <a:pt x="240" y="861"/>
                </a:lnTo>
                <a:lnTo>
                  <a:pt x="273" y="865"/>
                </a:lnTo>
                <a:lnTo>
                  <a:pt x="246" y="877"/>
                </a:lnTo>
                <a:lnTo>
                  <a:pt x="238" y="900"/>
                </a:lnTo>
                <a:lnTo>
                  <a:pt x="209" y="894"/>
                </a:lnTo>
                <a:lnTo>
                  <a:pt x="186" y="875"/>
                </a:lnTo>
                <a:lnTo>
                  <a:pt x="152" y="879"/>
                </a:lnTo>
                <a:lnTo>
                  <a:pt x="144" y="894"/>
                </a:lnTo>
                <a:lnTo>
                  <a:pt x="121" y="894"/>
                </a:lnTo>
                <a:lnTo>
                  <a:pt x="117" y="911"/>
                </a:lnTo>
                <a:lnTo>
                  <a:pt x="102" y="919"/>
                </a:lnTo>
                <a:lnTo>
                  <a:pt x="75" y="928"/>
                </a:lnTo>
                <a:lnTo>
                  <a:pt x="61" y="942"/>
                </a:lnTo>
                <a:lnTo>
                  <a:pt x="48" y="942"/>
                </a:lnTo>
                <a:lnTo>
                  <a:pt x="31" y="955"/>
                </a:lnTo>
                <a:lnTo>
                  <a:pt x="10" y="953"/>
                </a:lnTo>
                <a:lnTo>
                  <a:pt x="0" y="965"/>
                </a:lnTo>
                <a:lnTo>
                  <a:pt x="23" y="967"/>
                </a:lnTo>
                <a:lnTo>
                  <a:pt x="25" y="980"/>
                </a:lnTo>
                <a:lnTo>
                  <a:pt x="42" y="988"/>
                </a:lnTo>
                <a:lnTo>
                  <a:pt x="54" y="975"/>
                </a:lnTo>
                <a:lnTo>
                  <a:pt x="86" y="963"/>
                </a:lnTo>
                <a:lnTo>
                  <a:pt x="125" y="973"/>
                </a:lnTo>
                <a:lnTo>
                  <a:pt x="142" y="994"/>
                </a:lnTo>
                <a:lnTo>
                  <a:pt x="163" y="988"/>
                </a:lnTo>
                <a:lnTo>
                  <a:pt x="173" y="978"/>
                </a:lnTo>
                <a:lnTo>
                  <a:pt x="175" y="967"/>
                </a:lnTo>
                <a:lnTo>
                  <a:pt x="209" y="961"/>
                </a:lnTo>
                <a:lnTo>
                  <a:pt x="238" y="967"/>
                </a:lnTo>
                <a:lnTo>
                  <a:pt x="255" y="986"/>
                </a:lnTo>
                <a:lnTo>
                  <a:pt x="267" y="978"/>
                </a:lnTo>
                <a:lnTo>
                  <a:pt x="282" y="984"/>
                </a:lnTo>
                <a:lnTo>
                  <a:pt x="296" y="996"/>
                </a:lnTo>
                <a:lnTo>
                  <a:pt x="296" y="984"/>
                </a:lnTo>
                <a:lnTo>
                  <a:pt x="357" y="984"/>
                </a:lnTo>
                <a:lnTo>
                  <a:pt x="384" y="1001"/>
                </a:lnTo>
                <a:lnTo>
                  <a:pt x="426" y="1003"/>
                </a:lnTo>
                <a:lnTo>
                  <a:pt x="455" y="1019"/>
                </a:lnTo>
                <a:close/>
              </a:path>
            </a:pathLst>
          </a:custGeom>
          <a:solidFill>
            <a:schemeClr val="bg2"/>
          </a:solidFill>
          <a:ln w="12700">
            <a:noFill/>
            <a:round/>
            <a:headEnd/>
            <a:tailEnd/>
          </a:ln>
        </p:spPr>
        <p:txBody>
          <a:bodyPr/>
          <a:lstStyle/>
          <a:p>
            <a:endParaRPr lang="en-GB"/>
          </a:p>
        </p:txBody>
      </p:sp>
      <p:sp>
        <p:nvSpPr>
          <p:cNvPr id="1695" name="Freeform 358"/>
          <p:cNvSpPr>
            <a:spLocks/>
          </p:cNvSpPr>
          <p:nvPr/>
        </p:nvSpPr>
        <p:spPr bwMode="auto">
          <a:xfrm>
            <a:off x="4999119" y="1468272"/>
            <a:ext cx="1009395" cy="1601506"/>
          </a:xfrm>
          <a:custGeom>
            <a:avLst/>
            <a:gdLst/>
            <a:ahLst/>
            <a:cxnLst>
              <a:cxn ang="0">
                <a:pos x="532" y="1003"/>
              </a:cxn>
              <a:cxn ang="0">
                <a:pos x="536" y="971"/>
              </a:cxn>
              <a:cxn ang="0">
                <a:pos x="534" y="919"/>
              </a:cxn>
              <a:cxn ang="0">
                <a:pos x="610" y="869"/>
              </a:cxn>
              <a:cxn ang="0">
                <a:pos x="551" y="771"/>
              </a:cxn>
              <a:cxn ang="0">
                <a:pos x="537" y="725"/>
              </a:cxn>
              <a:cxn ang="0">
                <a:pos x="547" y="683"/>
              </a:cxn>
              <a:cxn ang="0">
                <a:pos x="530" y="581"/>
              </a:cxn>
              <a:cxn ang="0">
                <a:pos x="484" y="466"/>
              </a:cxn>
              <a:cxn ang="0">
                <a:pos x="451" y="355"/>
              </a:cxn>
              <a:cxn ang="0">
                <a:pos x="409" y="333"/>
              </a:cxn>
              <a:cxn ang="0">
                <a:pos x="426" y="291"/>
              </a:cxn>
              <a:cxn ang="0">
                <a:pos x="524" y="226"/>
              </a:cxn>
              <a:cxn ang="0">
                <a:pos x="488" y="153"/>
              </a:cxn>
              <a:cxn ang="0">
                <a:pos x="413" y="132"/>
              </a:cxn>
              <a:cxn ang="0">
                <a:pos x="497" y="80"/>
              </a:cxn>
              <a:cxn ang="0">
                <a:pos x="457" y="26"/>
              </a:cxn>
              <a:cxn ang="0">
                <a:pos x="411" y="0"/>
              </a:cxn>
              <a:cxn ang="0">
                <a:pos x="365" y="42"/>
              </a:cxn>
              <a:cxn ang="0">
                <a:pos x="326" y="71"/>
              </a:cxn>
              <a:cxn ang="0">
                <a:pos x="307" y="122"/>
              </a:cxn>
              <a:cxn ang="0">
                <a:pos x="294" y="163"/>
              </a:cxn>
              <a:cxn ang="0">
                <a:pos x="263" y="211"/>
              </a:cxn>
              <a:cxn ang="0">
                <a:pos x="303" y="230"/>
              </a:cxn>
              <a:cxn ang="0">
                <a:pos x="244" y="289"/>
              </a:cxn>
              <a:cxn ang="0">
                <a:pos x="274" y="310"/>
              </a:cxn>
              <a:cxn ang="0">
                <a:pos x="305" y="310"/>
              </a:cxn>
              <a:cxn ang="0">
                <a:pos x="273" y="381"/>
              </a:cxn>
              <a:cxn ang="0">
                <a:pos x="240" y="451"/>
              </a:cxn>
              <a:cxn ang="0">
                <a:pos x="278" y="462"/>
              </a:cxn>
              <a:cxn ang="0">
                <a:pos x="301" y="456"/>
              </a:cxn>
              <a:cxn ang="0">
                <a:pos x="369" y="468"/>
              </a:cxn>
              <a:cxn ang="0">
                <a:pos x="326" y="520"/>
              </a:cxn>
              <a:cxn ang="0">
                <a:pos x="359" y="562"/>
              </a:cxn>
              <a:cxn ang="0">
                <a:pos x="346" y="660"/>
              </a:cxn>
              <a:cxn ang="0">
                <a:pos x="301" y="643"/>
              </a:cxn>
              <a:cxn ang="0">
                <a:pos x="184" y="669"/>
              </a:cxn>
              <a:cxn ang="0">
                <a:pos x="223" y="694"/>
              </a:cxn>
              <a:cxn ang="0">
                <a:pos x="123" y="760"/>
              </a:cxn>
              <a:cxn ang="0">
                <a:pos x="115" y="808"/>
              </a:cxn>
              <a:cxn ang="0">
                <a:pos x="165" y="829"/>
              </a:cxn>
              <a:cxn ang="0">
                <a:pos x="240" y="861"/>
              </a:cxn>
              <a:cxn ang="0">
                <a:pos x="209" y="894"/>
              </a:cxn>
              <a:cxn ang="0">
                <a:pos x="121" y="894"/>
              </a:cxn>
              <a:cxn ang="0">
                <a:pos x="61" y="942"/>
              </a:cxn>
              <a:cxn ang="0">
                <a:pos x="0" y="965"/>
              </a:cxn>
              <a:cxn ang="0">
                <a:pos x="54" y="975"/>
              </a:cxn>
              <a:cxn ang="0">
                <a:pos x="163" y="988"/>
              </a:cxn>
              <a:cxn ang="0">
                <a:pos x="238" y="967"/>
              </a:cxn>
              <a:cxn ang="0">
                <a:pos x="296" y="996"/>
              </a:cxn>
              <a:cxn ang="0">
                <a:pos x="426" y="1003"/>
              </a:cxn>
            </a:cxnLst>
            <a:rect l="0" t="0" r="r" b="b"/>
            <a:pathLst>
              <a:path w="626" h="1019">
                <a:moveTo>
                  <a:pt x="455" y="1019"/>
                </a:moveTo>
                <a:lnTo>
                  <a:pt x="482" y="1015"/>
                </a:lnTo>
                <a:lnTo>
                  <a:pt x="518" y="1015"/>
                </a:lnTo>
                <a:lnTo>
                  <a:pt x="532" y="1003"/>
                </a:lnTo>
                <a:lnTo>
                  <a:pt x="557" y="1003"/>
                </a:lnTo>
                <a:lnTo>
                  <a:pt x="561" y="986"/>
                </a:lnTo>
                <a:lnTo>
                  <a:pt x="561" y="971"/>
                </a:lnTo>
                <a:lnTo>
                  <a:pt x="536" y="971"/>
                </a:lnTo>
                <a:lnTo>
                  <a:pt x="509" y="948"/>
                </a:lnTo>
                <a:lnTo>
                  <a:pt x="489" y="942"/>
                </a:lnTo>
                <a:lnTo>
                  <a:pt x="537" y="936"/>
                </a:lnTo>
                <a:lnTo>
                  <a:pt x="534" y="919"/>
                </a:lnTo>
                <a:lnTo>
                  <a:pt x="547" y="911"/>
                </a:lnTo>
                <a:lnTo>
                  <a:pt x="557" y="911"/>
                </a:lnTo>
                <a:lnTo>
                  <a:pt x="576" y="904"/>
                </a:lnTo>
                <a:lnTo>
                  <a:pt x="610" y="869"/>
                </a:lnTo>
                <a:lnTo>
                  <a:pt x="624" y="844"/>
                </a:lnTo>
                <a:lnTo>
                  <a:pt x="626" y="800"/>
                </a:lnTo>
                <a:lnTo>
                  <a:pt x="595" y="773"/>
                </a:lnTo>
                <a:lnTo>
                  <a:pt x="551" y="771"/>
                </a:lnTo>
                <a:lnTo>
                  <a:pt x="537" y="785"/>
                </a:lnTo>
                <a:lnTo>
                  <a:pt x="518" y="760"/>
                </a:lnTo>
                <a:lnTo>
                  <a:pt x="549" y="744"/>
                </a:lnTo>
                <a:lnTo>
                  <a:pt x="537" y="725"/>
                </a:lnTo>
                <a:lnTo>
                  <a:pt x="543" y="712"/>
                </a:lnTo>
                <a:lnTo>
                  <a:pt x="526" y="677"/>
                </a:lnTo>
                <a:lnTo>
                  <a:pt x="522" y="666"/>
                </a:lnTo>
                <a:lnTo>
                  <a:pt x="547" y="683"/>
                </a:lnTo>
                <a:lnTo>
                  <a:pt x="537" y="658"/>
                </a:lnTo>
                <a:lnTo>
                  <a:pt x="536" y="643"/>
                </a:lnTo>
                <a:lnTo>
                  <a:pt x="539" y="621"/>
                </a:lnTo>
                <a:lnTo>
                  <a:pt x="530" y="581"/>
                </a:lnTo>
                <a:lnTo>
                  <a:pt x="513" y="558"/>
                </a:lnTo>
                <a:lnTo>
                  <a:pt x="491" y="535"/>
                </a:lnTo>
                <a:lnTo>
                  <a:pt x="488" y="499"/>
                </a:lnTo>
                <a:lnTo>
                  <a:pt x="484" y="466"/>
                </a:lnTo>
                <a:lnTo>
                  <a:pt x="493" y="431"/>
                </a:lnTo>
                <a:lnTo>
                  <a:pt x="470" y="399"/>
                </a:lnTo>
                <a:lnTo>
                  <a:pt x="468" y="368"/>
                </a:lnTo>
                <a:lnTo>
                  <a:pt x="451" y="355"/>
                </a:lnTo>
                <a:lnTo>
                  <a:pt x="413" y="351"/>
                </a:lnTo>
                <a:lnTo>
                  <a:pt x="403" y="343"/>
                </a:lnTo>
                <a:lnTo>
                  <a:pt x="382" y="333"/>
                </a:lnTo>
                <a:lnTo>
                  <a:pt x="409" y="333"/>
                </a:lnTo>
                <a:lnTo>
                  <a:pt x="418" y="332"/>
                </a:lnTo>
                <a:lnTo>
                  <a:pt x="451" y="330"/>
                </a:lnTo>
                <a:lnTo>
                  <a:pt x="453" y="299"/>
                </a:lnTo>
                <a:lnTo>
                  <a:pt x="426" y="291"/>
                </a:lnTo>
                <a:lnTo>
                  <a:pt x="466" y="291"/>
                </a:lnTo>
                <a:lnTo>
                  <a:pt x="493" y="276"/>
                </a:lnTo>
                <a:lnTo>
                  <a:pt x="526" y="249"/>
                </a:lnTo>
                <a:lnTo>
                  <a:pt x="524" y="226"/>
                </a:lnTo>
                <a:lnTo>
                  <a:pt x="557" y="201"/>
                </a:lnTo>
                <a:lnTo>
                  <a:pt x="555" y="172"/>
                </a:lnTo>
                <a:lnTo>
                  <a:pt x="528" y="165"/>
                </a:lnTo>
                <a:lnTo>
                  <a:pt x="488" y="153"/>
                </a:lnTo>
                <a:lnTo>
                  <a:pt x="466" y="140"/>
                </a:lnTo>
                <a:lnTo>
                  <a:pt x="432" y="140"/>
                </a:lnTo>
                <a:lnTo>
                  <a:pt x="403" y="143"/>
                </a:lnTo>
                <a:lnTo>
                  <a:pt x="413" y="132"/>
                </a:lnTo>
                <a:lnTo>
                  <a:pt x="445" y="113"/>
                </a:lnTo>
                <a:lnTo>
                  <a:pt x="424" y="109"/>
                </a:lnTo>
                <a:lnTo>
                  <a:pt x="438" y="99"/>
                </a:lnTo>
                <a:lnTo>
                  <a:pt x="497" y="80"/>
                </a:lnTo>
                <a:lnTo>
                  <a:pt x="514" y="51"/>
                </a:lnTo>
                <a:lnTo>
                  <a:pt x="516" y="36"/>
                </a:lnTo>
                <a:lnTo>
                  <a:pt x="482" y="28"/>
                </a:lnTo>
                <a:lnTo>
                  <a:pt x="457" y="26"/>
                </a:lnTo>
                <a:lnTo>
                  <a:pt x="428" y="28"/>
                </a:lnTo>
                <a:lnTo>
                  <a:pt x="438" y="19"/>
                </a:lnTo>
                <a:lnTo>
                  <a:pt x="422" y="19"/>
                </a:lnTo>
                <a:lnTo>
                  <a:pt x="411" y="0"/>
                </a:lnTo>
                <a:lnTo>
                  <a:pt x="392" y="19"/>
                </a:lnTo>
                <a:lnTo>
                  <a:pt x="386" y="44"/>
                </a:lnTo>
                <a:lnTo>
                  <a:pt x="369" y="32"/>
                </a:lnTo>
                <a:lnTo>
                  <a:pt x="365" y="42"/>
                </a:lnTo>
                <a:lnTo>
                  <a:pt x="357" y="57"/>
                </a:lnTo>
                <a:lnTo>
                  <a:pt x="361" y="72"/>
                </a:lnTo>
                <a:lnTo>
                  <a:pt x="346" y="76"/>
                </a:lnTo>
                <a:lnTo>
                  <a:pt x="326" y="71"/>
                </a:lnTo>
                <a:lnTo>
                  <a:pt x="321" y="92"/>
                </a:lnTo>
                <a:lnTo>
                  <a:pt x="328" y="109"/>
                </a:lnTo>
                <a:lnTo>
                  <a:pt x="305" y="105"/>
                </a:lnTo>
                <a:lnTo>
                  <a:pt x="307" y="122"/>
                </a:lnTo>
                <a:lnTo>
                  <a:pt x="321" y="140"/>
                </a:lnTo>
                <a:lnTo>
                  <a:pt x="311" y="151"/>
                </a:lnTo>
                <a:lnTo>
                  <a:pt x="307" y="161"/>
                </a:lnTo>
                <a:lnTo>
                  <a:pt x="294" y="163"/>
                </a:lnTo>
                <a:lnTo>
                  <a:pt x="286" y="182"/>
                </a:lnTo>
                <a:lnTo>
                  <a:pt x="265" y="186"/>
                </a:lnTo>
                <a:lnTo>
                  <a:pt x="251" y="190"/>
                </a:lnTo>
                <a:lnTo>
                  <a:pt x="263" y="211"/>
                </a:lnTo>
                <a:lnTo>
                  <a:pt x="273" y="228"/>
                </a:lnTo>
                <a:lnTo>
                  <a:pt x="290" y="226"/>
                </a:lnTo>
                <a:lnTo>
                  <a:pt x="315" y="207"/>
                </a:lnTo>
                <a:lnTo>
                  <a:pt x="303" y="230"/>
                </a:lnTo>
                <a:lnTo>
                  <a:pt x="280" y="241"/>
                </a:lnTo>
                <a:lnTo>
                  <a:pt x="273" y="257"/>
                </a:lnTo>
                <a:lnTo>
                  <a:pt x="267" y="270"/>
                </a:lnTo>
                <a:lnTo>
                  <a:pt x="244" y="289"/>
                </a:lnTo>
                <a:lnTo>
                  <a:pt x="246" y="310"/>
                </a:lnTo>
                <a:lnTo>
                  <a:pt x="261" y="310"/>
                </a:lnTo>
                <a:lnTo>
                  <a:pt x="274" y="289"/>
                </a:lnTo>
                <a:lnTo>
                  <a:pt x="274" y="310"/>
                </a:lnTo>
                <a:lnTo>
                  <a:pt x="284" y="314"/>
                </a:lnTo>
                <a:lnTo>
                  <a:pt x="303" y="299"/>
                </a:lnTo>
                <a:lnTo>
                  <a:pt x="322" y="314"/>
                </a:lnTo>
                <a:lnTo>
                  <a:pt x="305" y="310"/>
                </a:lnTo>
                <a:lnTo>
                  <a:pt x="298" y="324"/>
                </a:lnTo>
                <a:lnTo>
                  <a:pt x="294" y="347"/>
                </a:lnTo>
                <a:lnTo>
                  <a:pt x="296" y="362"/>
                </a:lnTo>
                <a:lnTo>
                  <a:pt x="273" y="381"/>
                </a:lnTo>
                <a:lnTo>
                  <a:pt x="261" y="393"/>
                </a:lnTo>
                <a:lnTo>
                  <a:pt x="255" y="406"/>
                </a:lnTo>
                <a:lnTo>
                  <a:pt x="238" y="414"/>
                </a:lnTo>
                <a:lnTo>
                  <a:pt x="240" y="451"/>
                </a:lnTo>
                <a:lnTo>
                  <a:pt x="246" y="435"/>
                </a:lnTo>
                <a:lnTo>
                  <a:pt x="263" y="433"/>
                </a:lnTo>
                <a:lnTo>
                  <a:pt x="269" y="456"/>
                </a:lnTo>
                <a:lnTo>
                  <a:pt x="278" y="462"/>
                </a:lnTo>
                <a:lnTo>
                  <a:pt x="284" y="454"/>
                </a:lnTo>
                <a:lnTo>
                  <a:pt x="282" y="443"/>
                </a:lnTo>
                <a:lnTo>
                  <a:pt x="292" y="441"/>
                </a:lnTo>
                <a:lnTo>
                  <a:pt x="301" y="456"/>
                </a:lnTo>
                <a:lnTo>
                  <a:pt x="319" y="464"/>
                </a:lnTo>
                <a:lnTo>
                  <a:pt x="349" y="452"/>
                </a:lnTo>
                <a:lnTo>
                  <a:pt x="376" y="462"/>
                </a:lnTo>
                <a:lnTo>
                  <a:pt x="369" y="468"/>
                </a:lnTo>
                <a:lnTo>
                  <a:pt x="349" y="466"/>
                </a:lnTo>
                <a:lnTo>
                  <a:pt x="328" y="483"/>
                </a:lnTo>
                <a:lnTo>
                  <a:pt x="326" y="497"/>
                </a:lnTo>
                <a:lnTo>
                  <a:pt x="326" y="520"/>
                </a:lnTo>
                <a:lnTo>
                  <a:pt x="336" y="545"/>
                </a:lnTo>
                <a:lnTo>
                  <a:pt x="334" y="560"/>
                </a:lnTo>
                <a:lnTo>
                  <a:pt x="349" y="550"/>
                </a:lnTo>
                <a:lnTo>
                  <a:pt x="359" y="562"/>
                </a:lnTo>
                <a:lnTo>
                  <a:pt x="346" y="581"/>
                </a:lnTo>
                <a:lnTo>
                  <a:pt x="330" y="596"/>
                </a:lnTo>
                <a:lnTo>
                  <a:pt x="324" y="627"/>
                </a:lnTo>
                <a:lnTo>
                  <a:pt x="346" y="660"/>
                </a:lnTo>
                <a:lnTo>
                  <a:pt x="332" y="654"/>
                </a:lnTo>
                <a:lnTo>
                  <a:pt x="313" y="641"/>
                </a:lnTo>
                <a:lnTo>
                  <a:pt x="319" y="669"/>
                </a:lnTo>
                <a:lnTo>
                  <a:pt x="301" y="643"/>
                </a:lnTo>
                <a:lnTo>
                  <a:pt x="259" y="637"/>
                </a:lnTo>
                <a:lnTo>
                  <a:pt x="232" y="637"/>
                </a:lnTo>
                <a:lnTo>
                  <a:pt x="209" y="658"/>
                </a:lnTo>
                <a:lnTo>
                  <a:pt x="184" y="669"/>
                </a:lnTo>
                <a:lnTo>
                  <a:pt x="202" y="681"/>
                </a:lnTo>
                <a:lnTo>
                  <a:pt x="211" y="677"/>
                </a:lnTo>
                <a:lnTo>
                  <a:pt x="228" y="679"/>
                </a:lnTo>
                <a:lnTo>
                  <a:pt x="223" y="694"/>
                </a:lnTo>
                <a:lnTo>
                  <a:pt x="213" y="714"/>
                </a:lnTo>
                <a:lnTo>
                  <a:pt x="209" y="735"/>
                </a:lnTo>
                <a:lnTo>
                  <a:pt x="179" y="754"/>
                </a:lnTo>
                <a:lnTo>
                  <a:pt x="123" y="760"/>
                </a:lnTo>
                <a:lnTo>
                  <a:pt x="113" y="767"/>
                </a:lnTo>
                <a:lnTo>
                  <a:pt x="115" y="783"/>
                </a:lnTo>
                <a:lnTo>
                  <a:pt x="107" y="794"/>
                </a:lnTo>
                <a:lnTo>
                  <a:pt x="115" y="808"/>
                </a:lnTo>
                <a:lnTo>
                  <a:pt x="142" y="802"/>
                </a:lnTo>
                <a:lnTo>
                  <a:pt x="159" y="802"/>
                </a:lnTo>
                <a:lnTo>
                  <a:pt x="163" y="813"/>
                </a:lnTo>
                <a:lnTo>
                  <a:pt x="165" y="829"/>
                </a:lnTo>
                <a:lnTo>
                  <a:pt x="188" y="833"/>
                </a:lnTo>
                <a:lnTo>
                  <a:pt x="198" y="859"/>
                </a:lnTo>
                <a:lnTo>
                  <a:pt x="219" y="867"/>
                </a:lnTo>
                <a:lnTo>
                  <a:pt x="240" y="861"/>
                </a:lnTo>
                <a:lnTo>
                  <a:pt x="273" y="865"/>
                </a:lnTo>
                <a:lnTo>
                  <a:pt x="246" y="877"/>
                </a:lnTo>
                <a:lnTo>
                  <a:pt x="238" y="900"/>
                </a:lnTo>
                <a:lnTo>
                  <a:pt x="209" y="894"/>
                </a:lnTo>
                <a:lnTo>
                  <a:pt x="186" y="875"/>
                </a:lnTo>
                <a:lnTo>
                  <a:pt x="152" y="879"/>
                </a:lnTo>
                <a:lnTo>
                  <a:pt x="144" y="894"/>
                </a:lnTo>
                <a:lnTo>
                  <a:pt x="121" y="894"/>
                </a:lnTo>
                <a:lnTo>
                  <a:pt x="117" y="911"/>
                </a:lnTo>
                <a:lnTo>
                  <a:pt x="102" y="919"/>
                </a:lnTo>
                <a:lnTo>
                  <a:pt x="75" y="928"/>
                </a:lnTo>
                <a:lnTo>
                  <a:pt x="61" y="942"/>
                </a:lnTo>
                <a:lnTo>
                  <a:pt x="48" y="942"/>
                </a:lnTo>
                <a:lnTo>
                  <a:pt x="31" y="955"/>
                </a:lnTo>
                <a:lnTo>
                  <a:pt x="10" y="953"/>
                </a:lnTo>
                <a:lnTo>
                  <a:pt x="0" y="965"/>
                </a:lnTo>
                <a:lnTo>
                  <a:pt x="23" y="967"/>
                </a:lnTo>
                <a:lnTo>
                  <a:pt x="25" y="980"/>
                </a:lnTo>
                <a:lnTo>
                  <a:pt x="42" y="988"/>
                </a:lnTo>
                <a:lnTo>
                  <a:pt x="54" y="975"/>
                </a:lnTo>
                <a:lnTo>
                  <a:pt x="86" y="963"/>
                </a:lnTo>
                <a:lnTo>
                  <a:pt x="125" y="973"/>
                </a:lnTo>
                <a:lnTo>
                  <a:pt x="142" y="994"/>
                </a:lnTo>
                <a:lnTo>
                  <a:pt x="163" y="988"/>
                </a:lnTo>
                <a:lnTo>
                  <a:pt x="173" y="978"/>
                </a:lnTo>
                <a:lnTo>
                  <a:pt x="175" y="967"/>
                </a:lnTo>
                <a:lnTo>
                  <a:pt x="209" y="961"/>
                </a:lnTo>
                <a:lnTo>
                  <a:pt x="238" y="967"/>
                </a:lnTo>
                <a:lnTo>
                  <a:pt x="255" y="986"/>
                </a:lnTo>
                <a:lnTo>
                  <a:pt x="267" y="978"/>
                </a:lnTo>
                <a:lnTo>
                  <a:pt x="282" y="984"/>
                </a:lnTo>
                <a:lnTo>
                  <a:pt x="296" y="996"/>
                </a:lnTo>
                <a:lnTo>
                  <a:pt x="296" y="984"/>
                </a:lnTo>
                <a:lnTo>
                  <a:pt x="357" y="984"/>
                </a:lnTo>
                <a:lnTo>
                  <a:pt x="384" y="1001"/>
                </a:lnTo>
                <a:lnTo>
                  <a:pt x="426" y="1003"/>
                </a:lnTo>
                <a:lnTo>
                  <a:pt x="455" y="1019"/>
                </a:lnTo>
                <a:close/>
              </a:path>
            </a:pathLst>
          </a:custGeom>
          <a:solidFill>
            <a:schemeClr val="bg2"/>
          </a:solidFill>
          <a:ln w="12700">
            <a:solidFill>
              <a:srgbClr val="FFFFFF"/>
            </a:solidFill>
            <a:prstDash val="solid"/>
            <a:round/>
            <a:headEnd/>
            <a:tailEnd/>
          </a:ln>
        </p:spPr>
        <p:txBody>
          <a:bodyPr/>
          <a:lstStyle/>
          <a:p>
            <a:endParaRPr lang="en-GB"/>
          </a:p>
        </p:txBody>
      </p:sp>
      <p:sp>
        <p:nvSpPr>
          <p:cNvPr id="1696" name="Freeform 359"/>
          <p:cNvSpPr>
            <a:spLocks/>
          </p:cNvSpPr>
          <p:nvPr/>
        </p:nvSpPr>
        <p:spPr bwMode="auto">
          <a:xfrm>
            <a:off x="4593888" y="1967628"/>
            <a:ext cx="731258" cy="609928"/>
          </a:xfrm>
          <a:custGeom>
            <a:avLst/>
            <a:gdLst/>
            <a:ahLst/>
            <a:cxnLst>
              <a:cxn ang="0">
                <a:pos x="297" y="363"/>
              </a:cxn>
              <a:cxn ang="0">
                <a:pos x="328" y="334"/>
              </a:cxn>
              <a:cxn ang="0">
                <a:pos x="366" y="248"/>
              </a:cxn>
              <a:cxn ang="0">
                <a:pos x="374" y="194"/>
              </a:cxn>
              <a:cxn ang="0">
                <a:pos x="414" y="169"/>
              </a:cxn>
              <a:cxn ang="0">
                <a:pos x="439" y="140"/>
              </a:cxn>
              <a:cxn ang="0">
                <a:pos x="453" y="134"/>
              </a:cxn>
              <a:cxn ang="0">
                <a:pos x="433" y="111"/>
              </a:cxn>
              <a:cxn ang="0">
                <a:pos x="441" y="85"/>
              </a:cxn>
              <a:cxn ang="0">
                <a:pos x="439" y="58"/>
              </a:cxn>
              <a:cxn ang="0">
                <a:pos x="393" y="33"/>
              </a:cxn>
              <a:cxn ang="0">
                <a:pos x="383" y="23"/>
              </a:cxn>
              <a:cxn ang="0">
                <a:pos x="360" y="0"/>
              </a:cxn>
              <a:cxn ang="0">
                <a:pos x="332" y="0"/>
              </a:cxn>
              <a:cxn ang="0">
                <a:pos x="284" y="6"/>
              </a:cxn>
              <a:cxn ang="0">
                <a:pos x="284" y="33"/>
              </a:cxn>
              <a:cxn ang="0">
                <a:pos x="243" y="40"/>
              </a:cxn>
              <a:cxn ang="0">
                <a:pos x="284" y="58"/>
              </a:cxn>
              <a:cxn ang="0">
                <a:pos x="241" y="73"/>
              </a:cxn>
              <a:cxn ang="0">
                <a:pos x="228" y="90"/>
              </a:cxn>
              <a:cxn ang="0">
                <a:pos x="199" y="87"/>
              </a:cxn>
              <a:cxn ang="0">
                <a:pos x="168" y="52"/>
              </a:cxn>
              <a:cxn ang="0">
                <a:pos x="140" y="87"/>
              </a:cxn>
              <a:cxn ang="0">
                <a:pos x="142" y="102"/>
              </a:cxn>
              <a:cxn ang="0">
                <a:pos x="153" y="115"/>
              </a:cxn>
              <a:cxn ang="0">
                <a:pos x="120" y="133"/>
              </a:cxn>
              <a:cxn ang="0">
                <a:pos x="92" y="140"/>
              </a:cxn>
              <a:cxn ang="0">
                <a:pos x="105" y="165"/>
              </a:cxn>
              <a:cxn ang="0">
                <a:pos x="124" y="182"/>
              </a:cxn>
              <a:cxn ang="0">
                <a:pos x="159" y="206"/>
              </a:cxn>
              <a:cxn ang="0">
                <a:pos x="115" y="225"/>
              </a:cxn>
              <a:cxn ang="0">
                <a:pos x="97" y="259"/>
              </a:cxn>
              <a:cxn ang="0">
                <a:pos x="67" y="265"/>
              </a:cxn>
              <a:cxn ang="0">
                <a:pos x="34" y="273"/>
              </a:cxn>
              <a:cxn ang="0">
                <a:pos x="13" y="284"/>
              </a:cxn>
              <a:cxn ang="0">
                <a:pos x="38" y="305"/>
              </a:cxn>
              <a:cxn ang="0">
                <a:pos x="0" y="313"/>
              </a:cxn>
              <a:cxn ang="0">
                <a:pos x="51" y="332"/>
              </a:cxn>
              <a:cxn ang="0">
                <a:pos x="3" y="340"/>
              </a:cxn>
              <a:cxn ang="0">
                <a:pos x="55" y="355"/>
              </a:cxn>
              <a:cxn ang="0">
                <a:pos x="24" y="380"/>
              </a:cxn>
              <a:cxn ang="0">
                <a:pos x="76" y="388"/>
              </a:cxn>
              <a:cxn ang="0">
                <a:pos x="147" y="369"/>
              </a:cxn>
              <a:cxn ang="0">
                <a:pos x="201" y="372"/>
              </a:cxn>
              <a:cxn ang="0">
                <a:pos x="234" y="367"/>
              </a:cxn>
              <a:cxn ang="0">
                <a:pos x="263" y="374"/>
              </a:cxn>
              <a:cxn ang="0">
                <a:pos x="284" y="386"/>
              </a:cxn>
            </a:cxnLst>
            <a:rect l="0" t="0" r="r" b="b"/>
            <a:pathLst>
              <a:path w="453" h="388">
                <a:moveTo>
                  <a:pt x="289" y="386"/>
                </a:moveTo>
                <a:lnTo>
                  <a:pt x="297" y="363"/>
                </a:lnTo>
                <a:lnTo>
                  <a:pt x="312" y="355"/>
                </a:lnTo>
                <a:lnTo>
                  <a:pt x="328" y="334"/>
                </a:lnTo>
                <a:lnTo>
                  <a:pt x="351" y="298"/>
                </a:lnTo>
                <a:lnTo>
                  <a:pt x="366" y="248"/>
                </a:lnTo>
                <a:lnTo>
                  <a:pt x="366" y="217"/>
                </a:lnTo>
                <a:lnTo>
                  <a:pt x="374" y="194"/>
                </a:lnTo>
                <a:lnTo>
                  <a:pt x="393" y="182"/>
                </a:lnTo>
                <a:lnTo>
                  <a:pt x="414" y="169"/>
                </a:lnTo>
                <a:lnTo>
                  <a:pt x="431" y="165"/>
                </a:lnTo>
                <a:lnTo>
                  <a:pt x="439" y="140"/>
                </a:lnTo>
                <a:lnTo>
                  <a:pt x="453" y="161"/>
                </a:lnTo>
                <a:lnTo>
                  <a:pt x="453" y="134"/>
                </a:lnTo>
                <a:lnTo>
                  <a:pt x="445" y="113"/>
                </a:lnTo>
                <a:lnTo>
                  <a:pt x="433" y="111"/>
                </a:lnTo>
                <a:lnTo>
                  <a:pt x="445" y="104"/>
                </a:lnTo>
                <a:lnTo>
                  <a:pt x="441" y="85"/>
                </a:lnTo>
                <a:lnTo>
                  <a:pt x="433" y="73"/>
                </a:lnTo>
                <a:lnTo>
                  <a:pt x="439" y="58"/>
                </a:lnTo>
                <a:lnTo>
                  <a:pt x="431" y="39"/>
                </a:lnTo>
                <a:lnTo>
                  <a:pt x="393" y="33"/>
                </a:lnTo>
                <a:lnTo>
                  <a:pt x="366" y="39"/>
                </a:lnTo>
                <a:lnTo>
                  <a:pt x="383" y="23"/>
                </a:lnTo>
                <a:lnTo>
                  <a:pt x="382" y="10"/>
                </a:lnTo>
                <a:lnTo>
                  <a:pt x="360" y="0"/>
                </a:lnTo>
                <a:lnTo>
                  <a:pt x="349" y="25"/>
                </a:lnTo>
                <a:lnTo>
                  <a:pt x="332" y="0"/>
                </a:lnTo>
                <a:lnTo>
                  <a:pt x="311" y="2"/>
                </a:lnTo>
                <a:lnTo>
                  <a:pt x="284" y="6"/>
                </a:lnTo>
                <a:lnTo>
                  <a:pt x="280" y="17"/>
                </a:lnTo>
                <a:lnTo>
                  <a:pt x="284" y="33"/>
                </a:lnTo>
                <a:lnTo>
                  <a:pt x="264" y="37"/>
                </a:lnTo>
                <a:lnTo>
                  <a:pt x="243" y="40"/>
                </a:lnTo>
                <a:lnTo>
                  <a:pt x="253" y="58"/>
                </a:lnTo>
                <a:lnTo>
                  <a:pt x="284" y="58"/>
                </a:lnTo>
                <a:lnTo>
                  <a:pt x="276" y="73"/>
                </a:lnTo>
                <a:lnTo>
                  <a:pt x="241" y="73"/>
                </a:lnTo>
                <a:lnTo>
                  <a:pt x="245" y="90"/>
                </a:lnTo>
                <a:lnTo>
                  <a:pt x="228" y="90"/>
                </a:lnTo>
                <a:lnTo>
                  <a:pt x="213" y="77"/>
                </a:lnTo>
                <a:lnTo>
                  <a:pt x="199" y="87"/>
                </a:lnTo>
                <a:lnTo>
                  <a:pt x="190" y="69"/>
                </a:lnTo>
                <a:lnTo>
                  <a:pt x="168" y="52"/>
                </a:lnTo>
                <a:lnTo>
                  <a:pt x="140" y="71"/>
                </a:lnTo>
                <a:lnTo>
                  <a:pt x="140" y="87"/>
                </a:lnTo>
                <a:lnTo>
                  <a:pt x="132" y="96"/>
                </a:lnTo>
                <a:lnTo>
                  <a:pt x="142" y="102"/>
                </a:lnTo>
                <a:lnTo>
                  <a:pt x="157" y="104"/>
                </a:lnTo>
                <a:lnTo>
                  <a:pt x="153" y="115"/>
                </a:lnTo>
                <a:lnTo>
                  <a:pt x="130" y="117"/>
                </a:lnTo>
                <a:lnTo>
                  <a:pt x="120" y="133"/>
                </a:lnTo>
                <a:lnTo>
                  <a:pt x="105" y="129"/>
                </a:lnTo>
                <a:lnTo>
                  <a:pt x="92" y="140"/>
                </a:lnTo>
                <a:lnTo>
                  <a:pt x="105" y="154"/>
                </a:lnTo>
                <a:lnTo>
                  <a:pt x="105" y="165"/>
                </a:lnTo>
                <a:lnTo>
                  <a:pt x="126" y="165"/>
                </a:lnTo>
                <a:lnTo>
                  <a:pt x="124" y="182"/>
                </a:lnTo>
                <a:lnTo>
                  <a:pt x="168" y="200"/>
                </a:lnTo>
                <a:lnTo>
                  <a:pt x="159" y="206"/>
                </a:lnTo>
                <a:lnTo>
                  <a:pt x="132" y="202"/>
                </a:lnTo>
                <a:lnTo>
                  <a:pt x="115" y="225"/>
                </a:lnTo>
                <a:lnTo>
                  <a:pt x="71" y="246"/>
                </a:lnTo>
                <a:lnTo>
                  <a:pt x="97" y="259"/>
                </a:lnTo>
                <a:lnTo>
                  <a:pt x="136" y="255"/>
                </a:lnTo>
                <a:lnTo>
                  <a:pt x="67" y="265"/>
                </a:lnTo>
                <a:lnTo>
                  <a:pt x="57" y="280"/>
                </a:lnTo>
                <a:lnTo>
                  <a:pt x="34" y="273"/>
                </a:lnTo>
                <a:lnTo>
                  <a:pt x="15" y="273"/>
                </a:lnTo>
                <a:lnTo>
                  <a:pt x="13" y="284"/>
                </a:lnTo>
                <a:lnTo>
                  <a:pt x="48" y="298"/>
                </a:lnTo>
                <a:lnTo>
                  <a:pt x="38" y="305"/>
                </a:lnTo>
                <a:lnTo>
                  <a:pt x="7" y="303"/>
                </a:lnTo>
                <a:lnTo>
                  <a:pt x="0" y="313"/>
                </a:lnTo>
                <a:lnTo>
                  <a:pt x="15" y="326"/>
                </a:lnTo>
                <a:lnTo>
                  <a:pt x="51" y="332"/>
                </a:lnTo>
                <a:lnTo>
                  <a:pt x="17" y="340"/>
                </a:lnTo>
                <a:lnTo>
                  <a:pt x="3" y="340"/>
                </a:lnTo>
                <a:lnTo>
                  <a:pt x="13" y="355"/>
                </a:lnTo>
                <a:lnTo>
                  <a:pt x="55" y="355"/>
                </a:lnTo>
                <a:lnTo>
                  <a:pt x="23" y="365"/>
                </a:lnTo>
                <a:lnTo>
                  <a:pt x="24" y="380"/>
                </a:lnTo>
                <a:lnTo>
                  <a:pt x="53" y="376"/>
                </a:lnTo>
                <a:lnTo>
                  <a:pt x="76" y="388"/>
                </a:lnTo>
                <a:lnTo>
                  <a:pt x="138" y="386"/>
                </a:lnTo>
                <a:lnTo>
                  <a:pt x="147" y="369"/>
                </a:lnTo>
                <a:lnTo>
                  <a:pt x="180" y="374"/>
                </a:lnTo>
                <a:lnTo>
                  <a:pt x="201" y="372"/>
                </a:lnTo>
                <a:lnTo>
                  <a:pt x="211" y="365"/>
                </a:lnTo>
                <a:lnTo>
                  <a:pt x="234" y="367"/>
                </a:lnTo>
                <a:lnTo>
                  <a:pt x="259" y="371"/>
                </a:lnTo>
                <a:lnTo>
                  <a:pt x="263" y="374"/>
                </a:lnTo>
                <a:lnTo>
                  <a:pt x="272" y="380"/>
                </a:lnTo>
                <a:lnTo>
                  <a:pt x="284" y="386"/>
                </a:lnTo>
                <a:lnTo>
                  <a:pt x="289" y="386"/>
                </a:lnTo>
                <a:close/>
              </a:path>
            </a:pathLst>
          </a:custGeom>
          <a:solidFill>
            <a:srgbClr val="F5C700"/>
          </a:solidFill>
          <a:ln w="12700">
            <a:noFill/>
            <a:round/>
            <a:headEnd/>
            <a:tailEnd/>
          </a:ln>
        </p:spPr>
        <p:txBody>
          <a:bodyPr/>
          <a:lstStyle/>
          <a:p>
            <a:endParaRPr lang="en-GB"/>
          </a:p>
        </p:txBody>
      </p:sp>
      <p:sp>
        <p:nvSpPr>
          <p:cNvPr id="1697" name="Freeform 360"/>
          <p:cNvSpPr>
            <a:spLocks/>
          </p:cNvSpPr>
          <p:nvPr/>
        </p:nvSpPr>
        <p:spPr bwMode="auto">
          <a:xfrm>
            <a:off x="4593888" y="1967628"/>
            <a:ext cx="731258" cy="609928"/>
          </a:xfrm>
          <a:custGeom>
            <a:avLst/>
            <a:gdLst/>
            <a:ahLst/>
            <a:cxnLst>
              <a:cxn ang="0">
                <a:pos x="297" y="363"/>
              </a:cxn>
              <a:cxn ang="0">
                <a:pos x="328" y="334"/>
              </a:cxn>
              <a:cxn ang="0">
                <a:pos x="366" y="248"/>
              </a:cxn>
              <a:cxn ang="0">
                <a:pos x="374" y="194"/>
              </a:cxn>
              <a:cxn ang="0">
                <a:pos x="414" y="169"/>
              </a:cxn>
              <a:cxn ang="0">
                <a:pos x="439" y="140"/>
              </a:cxn>
              <a:cxn ang="0">
                <a:pos x="453" y="134"/>
              </a:cxn>
              <a:cxn ang="0">
                <a:pos x="433" y="111"/>
              </a:cxn>
              <a:cxn ang="0">
                <a:pos x="441" y="85"/>
              </a:cxn>
              <a:cxn ang="0">
                <a:pos x="439" y="58"/>
              </a:cxn>
              <a:cxn ang="0">
                <a:pos x="393" y="33"/>
              </a:cxn>
              <a:cxn ang="0">
                <a:pos x="383" y="23"/>
              </a:cxn>
              <a:cxn ang="0">
                <a:pos x="360" y="0"/>
              </a:cxn>
              <a:cxn ang="0">
                <a:pos x="332" y="0"/>
              </a:cxn>
              <a:cxn ang="0">
                <a:pos x="284" y="6"/>
              </a:cxn>
              <a:cxn ang="0">
                <a:pos x="284" y="33"/>
              </a:cxn>
              <a:cxn ang="0">
                <a:pos x="243" y="40"/>
              </a:cxn>
              <a:cxn ang="0">
                <a:pos x="284" y="58"/>
              </a:cxn>
              <a:cxn ang="0">
                <a:pos x="241" y="73"/>
              </a:cxn>
              <a:cxn ang="0">
                <a:pos x="228" y="90"/>
              </a:cxn>
              <a:cxn ang="0">
                <a:pos x="199" y="87"/>
              </a:cxn>
              <a:cxn ang="0">
                <a:pos x="168" y="52"/>
              </a:cxn>
              <a:cxn ang="0">
                <a:pos x="140" y="87"/>
              </a:cxn>
              <a:cxn ang="0">
                <a:pos x="142" y="102"/>
              </a:cxn>
              <a:cxn ang="0">
                <a:pos x="153" y="115"/>
              </a:cxn>
              <a:cxn ang="0">
                <a:pos x="120" y="133"/>
              </a:cxn>
              <a:cxn ang="0">
                <a:pos x="92" y="140"/>
              </a:cxn>
              <a:cxn ang="0">
                <a:pos x="105" y="165"/>
              </a:cxn>
              <a:cxn ang="0">
                <a:pos x="124" y="182"/>
              </a:cxn>
              <a:cxn ang="0">
                <a:pos x="159" y="206"/>
              </a:cxn>
              <a:cxn ang="0">
                <a:pos x="115" y="225"/>
              </a:cxn>
              <a:cxn ang="0">
                <a:pos x="97" y="259"/>
              </a:cxn>
              <a:cxn ang="0">
                <a:pos x="67" y="265"/>
              </a:cxn>
              <a:cxn ang="0">
                <a:pos x="34" y="273"/>
              </a:cxn>
              <a:cxn ang="0">
                <a:pos x="13" y="284"/>
              </a:cxn>
              <a:cxn ang="0">
                <a:pos x="38" y="305"/>
              </a:cxn>
              <a:cxn ang="0">
                <a:pos x="0" y="313"/>
              </a:cxn>
              <a:cxn ang="0">
                <a:pos x="51" y="332"/>
              </a:cxn>
              <a:cxn ang="0">
                <a:pos x="3" y="340"/>
              </a:cxn>
              <a:cxn ang="0">
                <a:pos x="55" y="355"/>
              </a:cxn>
              <a:cxn ang="0">
                <a:pos x="24" y="380"/>
              </a:cxn>
              <a:cxn ang="0">
                <a:pos x="76" y="388"/>
              </a:cxn>
              <a:cxn ang="0">
                <a:pos x="147" y="369"/>
              </a:cxn>
              <a:cxn ang="0">
                <a:pos x="201" y="372"/>
              </a:cxn>
              <a:cxn ang="0">
                <a:pos x="234" y="367"/>
              </a:cxn>
              <a:cxn ang="0">
                <a:pos x="263" y="374"/>
              </a:cxn>
              <a:cxn ang="0">
                <a:pos x="284" y="386"/>
              </a:cxn>
            </a:cxnLst>
            <a:rect l="0" t="0" r="r" b="b"/>
            <a:pathLst>
              <a:path w="453" h="388">
                <a:moveTo>
                  <a:pt x="289" y="386"/>
                </a:moveTo>
                <a:lnTo>
                  <a:pt x="297" y="363"/>
                </a:lnTo>
                <a:lnTo>
                  <a:pt x="312" y="355"/>
                </a:lnTo>
                <a:lnTo>
                  <a:pt x="328" y="334"/>
                </a:lnTo>
                <a:lnTo>
                  <a:pt x="351" y="298"/>
                </a:lnTo>
                <a:lnTo>
                  <a:pt x="366" y="248"/>
                </a:lnTo>
                <a:lnTo>
                  <a:pt x="366" y="217"/>
                </a:lnTo>
                <a:lnTo>
                  <a:pt x="374" y="194"/>
                </a:lnTo>
                <a:lnTo>
                  <a:pt x="393" y="182"/>
                </a:lnTo>
                <a:lnTo>
                  <a:pt x="414" y="169"/>
                </a:lnTo>
                <a:lnTo>
                  <a:pt x="431" y="165"/>
                </a:lnTo>
                <a:lnTo>
                  <a:pt x="439" y="140"/>
                </a:lnTo>
                <a:lnTo>
                  <a:pt x="453" y="161"/>
                </a:lnTo>
                <a:lnTo>
                  <a:pt x="453" y="134"/>
                </a:lnTo>
                <a:lnTo>
                  <a:pt x="445" y="113"/>
                </a:lnTo>
                <a:lnTo>
                  <a:pt x="433" y="111"/>
                </a:lnTo>
                <a:lnTo>
                  <a:pt x="445" y="104"/>
                </a:lnTo>
                <a:lnTo>
                  <a:pt x="441" y="85"/>
                </a:lnTo>
                <a:lnTo>
                  <a:pt x="433" y="73"/>
                </a:lnTo>
                <a:lnTo>
                  <a:pt x="439" y="58"/>
                </a:lnTo>
                <a:lnTo>
                  <a:pt x="431" y="39"/>
                </a:lnTo>
                <a:lnTo>
                  <a:pt x="393" y="33"/>
                </a:lnTo>
                <a:lnTo>
                  <a:pt x="366" y="39"/>
                </a:lnTo>
                <a:lnTo>
                  <a:pt x="383" y="23"/>
                </a:lnTo>
                <a:lnTo>
                  <a:pt x="382" y="10"/>
                </a:lnTo>
                <a:lnTo>
                  <a:pt x="360" y="0"/>
                </a:lnTo>
                <a:lnTo>
                  <a:pt x="349" y="25"/>
                </a:lnTo>
                <a:lnTo>
                  <a:pt x="332" y="0"/>
                </a:lnTo>
                <a:lnTo>
                  <a:pt x="311" y="2"/>
                </a:lnTo>
                <a:lnTo>
                  <a:pt x="284" y="6"/>
                </a:lnTo>
                <a:lnTo>
                  <a:pt x="280" y="17"/>
                </a:lnTo>
                <a:lnTo>
                  <a:pt x="284" y="33"/>
                </a:lnTo>
                <a:lnTo>
                  <a:pt x="264" y="37"/>
                </a:lnTo>
                <a:lnTo>
                  <a:pt x="243" y="40"/>
                </a:lnTo>
                <a:lnTo>
                  <a:pt x="253" y="58"/>
                </a:lnTo>
                <a:lnTo>
                  <a:pt x="284" y="58"/>
                </a:lnTo>
                <a:lnTo>
                  <a:pt x="276" y="73"/>
                </a:lnTo>
                <a:lnTo>
                  <a:pt x="241" y="73"/>
                </a:lnTo>
                <a:lnTo>
                  <a:pt x="245" y="90"/>
                </a:lnTo>
                <a:lnTo>
                  <a:pt x="228" y="90"/>
                </a:lnTo>
                <a:lnTo>
                  <a:pt x="213" y="77"/>
                </a:lnTo>
                <a:lnTo>
                  <a:pt x="199" y="87"/>
                </a:lnTo>
                <a:lnTo>
                  <a:pt x="190" y="69"/>
                </a:lnTo>
                <a:lnTo>
                  <a:pt x="168" y="52"/>
                </a:lnTo>
                <a:lnTo>
                  <a:pt x="140" y="71"/>
                </a:lnTo>
                <a:lnTo>
                  <a:pt x="140" y="87"/>
                </a:lnTo>
                <a:lnTo>
                  <a:pt x="132" y="96"/>
                </a:lnTo>
                <a:lnTo>
                  <a:pt x="142" y="102"/>
                </a:lnTo>
                <a:lnTo>
                  <a:pt x="157" y="104"/>
                </a:lnTo>
                <a:lnTo>
                  <a:pt x="153" y="115"/>
                </a:lnTo>
                <a:lnTo>
                  <a:pt x="130" y="117"/>
                </a:lnTo>
                <a:lnTo>
                  <a:pt x="120" y="133"/>
                </a:lnTo>
                <a:lnTo>
                  <a:pt x="105" y="129"/>
                </a:lnTo>
                <a:lnTo>
                  <a:pt x="92" y="140"/>
                </a:lnTo>
                <a:lnTo>
                  <a:pt x="105" y="154"/>
                </a:lnTo>
                <a:lnTo>
                  <a:pt x="105" y="165"/>
                </a:lnTo>
                <a:lnTo>
                  <a:pt x="126" y="165"/>
                </a:lnTo>
                <a:lnTo>
                  <a:pt x="124" y="182"/>
                </a:lnTo>
                <a:lnTo>
                  <a:pt x="168" y="200"/>
                </a:lnTo>
                <a:lnTo>
                  <a:pt x="159" y="206"/>
                </a:lnTo>
                <a:lnTo>
                  <a:pt x="132" y="202"/>
                </a:lnTo>
                <a:lnTo>
                  <a:pt x="115" y="225"/>
                </a:lnTo>
                <a:lnTo>
                  <a:pt x="71" y="246"/>
                </a:lnTo>
                <a:lnTo>
                  <a:pt x="97" y="259"/>
                </a:lnTo>
                <a:lnTo>
                  <a:pt x="136" y="255"/>
                </a:lnTo>
                <a:lnTo>
                  <a:pt x="67" y="265"/>
                </a:lnTo>
                <a:lnTo>
                  <a:pt x="57" y="280"/>
                </a:lnTo>
                <a:lnTo>
                  <a:pt x="34" y="273"/>
                </a:lnTo>
                <a:lnTo>
                  <a:pt x="15" y="273"/>
                </a:lnTo>
                <a:lnTo>
                  <a:pt x="13" y="284"/>
                </a:lnTo>
                <a:lnTo>
                  <a:pt x="48" y="298"/>
                </a:lnTo>
                <a:lnTo>
                  <a:pt x="38" y="305"/>
                </a:lnTo>
                <a:lnTo>
                  <a:pt x="7" y="303"/>
                </a:lnTo>
                <a:lnTo>
                  <a:pt x="0" y="313"/>
                </a:lnTo>
                <a:lnTo>
                  <a:pt x="15" y="326"/>
                </a:lnTo>
                <a:lnTo>
                  <a:pt x="51" y="332"/>
                </a:lnTo>
                <a:lnTo>
                  <a:pt x="17" y="340"/>
                </a:lnTo>
                <a:lnTo>
                  <a:pt x="3" y="340"/>
                </a:lnTo>
                <a:lnTo>
                  <a:pt x="13" y="355"/>
                </a:lnTo>
                <a:lnTo>
                  <a:pt x="55" y="355"/>
                </a:lnTo>
                <a:lnTo>
                  <a:pt x="23" y="365"/>
                </a:lnTo>
                <a:lnTo>
                  <a:pt x="24" y="380"/>
                </a:lnTo>
                <a:lnTo>
                  <a:pt x="53" y="376"/>
                </a:lnTo>
                <a:lnTo>
                  <a:pt x="76" y="388"/>
                </a:lnTo>
                <a:lnTo>
                  <a:pt x="138" y="386"/>
                </a:lnTo>
                <a:lnTo>
                  <a:pt x="147" y="369"/>
                </a:lnTo>
                <a:lnTo>
                  <a:pt x="180" y="374"/>
                </a:lnTo>
                <a:lnTo>
                  <a:pt x="201" y="372"/>
                </a:lnTo>
                <a:lnTo>
                  <a:pt x="211" y="365"/>
                </a:lnTo>
                <a:lnTo>
                  <a:pt x="234" y="367"/>
                </a:lnTo>
                <a:lnTo>
                  <a:pt x="259" y="371"/>
                </a:lnTo>
                <a:lnTo>
                  <a:pt x="263" y="374"/>
                </a:lnTo>
                <a:lnTo>
                  <a:pt x="272" y="380"/>
                </a:lnTo>
                <a:lnTo>
                  <a:pt x="284" y="386"/>
                </a:lnTo>
                <a:lnTo>
                  <a:pt x="289" y="386"/>
                </a:lnTo>
              </a:path>
            </a:pathLst>
          </a:custGeom>
          <a:noFill/>
          <a:ln w="12700">
            <a:solidFill>
              <a:srgbClr val="FFFFFF"/>
            </a:solidFill>
            <a:prstDash val="solid"/>
            <a:round/>
            <a:headEnd/>
            <a:tailEnd/>
          </a:ln>
        </p:spPr>
        <p:txBody>
          <a:bodyPr/>
          <a:lstStyle/>
          <a:p>
            <a:endParaRPr lang="en-GB"/>
          </a:p>
        </p:txBody>
      </p:sp>
      <p:sp>
        <p:nvSpPr>
          <p:cNvPr id="1698" name="Freeform 361"/>
          <p:cNvSpPr>
            <a:spLocks/>
          </p:cNvSpPr>
          <p:nvPr/>
        </p:nvSpPr>
        <p:spPr bwMode="auto">
          <a:xfrm>
            <a:off x="6682671" y="1090188"/>
            <a:ext cx="1377787" cy="1389280"/>
          </a:xfrm>
          <a:custGeom>
            <a:avLst/>
            <a:gdLst/>
            <a:ahLst/>
            <a:cxnLst>
              <a:cxn ang="0">
                <a:pos x="807" y="9"/>
              </a:cxn>
              <a:cxn ang="0">
                <a:pos x="770" y="44"/>
              </a:cxn>
              <a:cxn ang="0">
                <a:pos x="762" y="113"/>
              </a:cxn>
              <a:cxn ang="0">
                <a:pos x="755" y="169"/>
              </a:cxn>
              <a:cxn ang="0">
                <a:pos x="766" y="263"/>
              </a:cxn>
              <a:cxn ang="0">
                <a:pos x="793" y="272"/>
              </a:cxn>
              <a:cxn ang="0">
                <a:pos x="824" y="316"/>
              </a:cxn>
              <a:cxn ang="0">
                <a:pos x="854" y="368"/>
              </a:cxn>
              <a:cxn ang="0">
                <a:pos x="799" y="424"/>
              </a:cxn>
              <a:cxn ang="0">
                <a:pos x="835" y="430"/>
              </a:cxn>
              <a:cxn ang="0">
                <a:pos x="799" y="456"/>
              </a:cxn>
              <a:cxn ang="0">
                <a:pos x="724" y="501"/>
              </a:cxn>
              <a:cxn ang="0">
                <a:pos x="720" y="524"/>
              </a:cxn>
              <a:cxn ang="0">
                <a:pos x="711" y="593"/>
              </a:cxn>
              <a:cxn ang="0">
                <a:pos x="691" y="623"/>
              </a:cxn>
              <a:cxn ang="0">
                <a:pos x="687" y="662"/>
              </a:cxn>
              <a:cxn ang="0">
                <a:pos x="676" y="723"/>
              </a:cxn>
              <a:cxn ang="0">
                <a:pos x="626" y="798"/>
              </a:cxn>
              <a:cxn ang="0">
                <a:pos x="563" y="813"/>
              </a:cxn>
              <a:cxn ang="0">
                <a:pos x="532" y="863"/>
              </a:cxn>
              <a:cxn ang="0">
                <a:pos x="453" y="884"/>
              </a:cxn>
              <a:cxn ang="0">
                <a:pos x="432" y="821"/>
              </a:cxn>
              <a:cxn ang="0">
                <a:pos x="428" y="769"/>
              </a:cxn>
              <a:cxn ang="0">
                <a:pos x="444" y="740"/>
              </a:cxn>
              <a:cxn ang="0">
                <a:pos x="398" y="637"/>
              </a:cxn>
              <a:cxn ang="0">
                <a:pos x="380" y="575"/>
              </a:cxn>
              <a:cxn ang="0">
                <a:pos x="369" y="510"/>
              </a:cxn>
              <a:cxn ang="0">
                <a:pos x="359" y="451"/>
              </a:cxn>
              <a:cxn ang="0">
                <a:pos x="338" y="387"/>
              </a:cxn>
              <a:cxn ang="0">
                <a:pos x="352" y="309"/>
              </a:cxn>
              <a:cxn ang="0">
                <a:pos x="329" y="359"/>
              </a:cxn>
              <a:cxn ang="0">
                <a:pos x="300" y="422"/>
              </a:cxn>
              <a:cxn ang="0">
                <a:pos x="267" y="418"/>
              </a:cxn>
              <a:cxn ang="0">
                <a:pos x="244" y="445"/>
              </a:cxn>
              <a:cxn ang="0">
                <a:pos x="133" y="510"/>
              </a:cxn>
              <a:cxn ang="0">
                <a:pos x="54" y="489"/>
              </a:cxn>
              <a:cxn ang="0">
                <a:pos x="31" y="460"/>
              </a:cxn>
              <a:cxn ang="0">
                <a:pos x="0" y="403"/>
              </a:cxn>
              <a:cxn ang="0">
                <a:pos x="44" y="399"/>
              </a:cxn>
              <a:cxn ang="0">
                <a:pos x="52" y="341"/>
              </a:cxn>
              <a:cxn ang="0">
                <a:pos x="31" y="332"/>
              </a:cxn>
              <a:cxn ang="0">
                <a:pos x="6" y="309"/>
              </a:cxn>
              <a:cxn ang="0">
                <a:pos x="64" y="299"/>
              </a:cxn>
              <a:cxn ang="0">
                <a:pos x="52" y="268"/>
              </a:cxn>
              <a:cxn ang="0">
                <a:pos x="102" y="222"/>
              </a:cxn>
              <a:cxn ang="0">
                <a:pos x="129" y="213"/>
              </a:cxn>
              <a:cxn ang="0">
                <a:pos x="48" y="253"/>
              </a:cxn>
              <a:cxn ang="0">
                <a:pos x="33" y="226"/>
              </a:cxn>
              <a:cxn ang="0">
                <a:pos x="50" y="205"/>
              </a:cxn>
              <a:cxn ang="0">
                <a:pos x="46" y="169"/>
              </a:cxn>
              <a:cxn ang="0">
                <a:pos x="39" y="138"/>
              </a:cxn>
              <a:cxn ang="0">
                <a:pos x="89" y="128"/>
              </a:cxn>
              <a:cxn ang="0">
                <a:pos x="150" y="155"/>
              </a:cxn>
              <a:cxn ang="0">
                <a:pos x="186" y="136"/>
              </a:cxn>
              <a:cxn ang="0">
                <a:pos x="148" y="132"/>
              </a:cxn>
              <a:cxn ang="0">
                <a:pos x="85" y="117"/>
              </a:cxn>
              <a:cxn ang="0">
                <a:pos x="54" y="84"/>
              </a:cxn>
              <a:cxn ang="0">
                <a:pos x="50" y="61"/>
              </a:cxn>
              <a:cxn ang="0">
                <a:pos x="100" y="48"/>
              </a:cxn>
              <a:cxn ang="0">
                <a:pos x="123" y="42"/>
              </a:cxn>
              <a:cxn ang="0">
                <a:pos x="89" y="7"/>
              </a:cxn>
              <a:cxn ang="0">
                <a:pos x="127" y="0"/>
              </a:cxn>
            </a:cxnLst>
            <a:rect l="0" t="0" r="r" b="b"/>
            <a:pathLst>
              <a:path w="854" h="884">
                <a:moveTo>
                  <a:pt x="831" y="0"/>
                </a:moveTo>
                <a:lnTo>
                  <a:pt x="831" y="3"/>
                </a:lnTo>
                <a:lnTo>
                  <a:pt x="807" y="9"/>
                </a:lnTo>
                <a:lnTo>
                  <a:pt x="801" y="23"/>
                </a:lnTo>
                <a:lnTo>
                  <a:pt x="793" y="38"/>
                </a:lnTo>
                <a:lnTo>
                  <a:pt x="770" y="44"/>
                </a:lnTo>
                <a:lnTo>
                  <a:pt x="768" y="51"/>
                </a:lnTo>
                <a:lnTo>
                  <a:pt x="778" y="71"/>
                </a:lnTo>
                <a:lnTo>
                  <a:pt x="762" y="113"/>
                </a:lnTo>
                <a:lnTo>
                  <a:pt x="762" y="142"/>
                </a:lnTo>
                <a:lnTo>
                  <a:pt x="753" y="144"/>
                </a:lnTo>
                <a:lnTo>
                  <a:pt x="755" y="169"/>
                </a:lnTo>
                <a:lnTo>
                  <a:pt x="747" y="199"/>
                </a:lnTo>
                <a:lnTo>
                  <a:pt x="753" y="247"/>
                </a:lnTo>
                <a:lnTo>
                  <a:pt x="766" y="263"/>
                </a:lnTo>
                <a:lnTo>
                  <a:pt x="776" y="286"/>
                </a:lnTo>
                <a:lnTo>
                  <a:pt x="782" y="274"/>
                </a:lnTo>
                <a:lnTo>
                  <a:pt x="793" y="272"/>
                </a:lnTo>
                <a:lnTo>
                  <a:pt x="801" y="297"/>
                </a:lnTo>
                <a:lnTo>
                  <a:pt x="812" y="297"/>
                </a:lnTo>
                <a:lnTo>
                  <a:pt x="824" y="316"/>
                </a:lnTo>
                <a:lnTo>
                  <a:pt x="822" y="332"/>
                </a:lnTo>
                <a:lnTo>
                  <a:pt x="841" y="332"/>
                </a:lnTo>
                <a:lnTo>
                  <a:pt x="854" y="368"/>
                </a:lnTo>
                <a:lnTo>
                  <a:pt x="824" y="399"/>
                </a:lnTo>
                <a:lnTo>
                  <a:pt x="805" y="412"/>
                </a:lnTo>
                <a:lnTo>
                  <a:pt x="799" y="424"/>
                </a:lnTo>
                <a:lnTo>
                  <a:pt x="808" y="426"/>
                </a:lnTo>
                <a:lnTo>
                  <a:pt x="830" y="418"/>
                </a:lnTo>
                <a:lnTo>
                  <a:pt x="835" y="430"/>
                </a:lnTo>
                <a:lnTo>
                  <a:pt x="830" y="441"/>
                </a:lnTo>
                <a:lnTo>
                  <a:pt x="808" y="447"/>
                </a:lnTo>
                <a:lnTo>
                  <a:pt x="799" y="456"/>
                </a:lnTo>
                <a:lnTo>
                  <a:pt x="783" y="478"/>
                </a:lnTo>
                <a:lnTo>
                  <a:pt x="768" y="478"/>
                </a:lnTo>
                <a:lnTo>
                  <a:pt x="724" y="501"/>
                </a:lnTo>
                <a:lnTo>
                  <a:pt x="678" y="499"/>
                </a:lnTo>
                <a:lnTo>
                  <a:pt x="705" y="506"/>
                </a:lnTo>
                <a:lnTo>
                  <a:pt x="720" y="524"/>
                </a:lnTo>
                <a:lnTo>
                  <a:pt x="711" y="566"/>
                </a:lnTo>
                <a:lnTo>
                  <a:pt x="701" y="575"/>
                </a:lnTo>
                <a:lnTo>
                  <a:pt x="711" y="593"/>
                </a:lnTo>
                <a:lnTo>
                  <a:pt x="699" y="593"/>
                </a:lnTo>
                <a:lnTo>
                  <a:pt x="699" y="610"/>
                </a:lnTo>
                <a:lnTo>
                  <a:pt x="691" y="623"/>
                </a:lnTo>
                <a:lnTo>
                  <a:pt x="697" y="633"/>
                </a:lnTo>
                <a:lnTo>
                  <a:pt x="697" y="648"/>
                </a:lnTo>
                <a:lnTo>
                  <a:pt x="687" y="662"/>
                </a:lnTo>
                <a:lnTo>
                  <a:pt x="687" y="696"/>
                </a:lnTo>
                <a:lnTo>
                  <a:pt x="680" y="706"/>
                </a:lnTo>
                <a:lnTo>
                  <a:pt x="676" y="723"/>
                </a:lnTo>
                <a:lnTo>
                  <a:pt x="668" y="742"/>
                </a:lnTo>
                <a:lnTo>
                  <a:pt x="636" y="808"/>
                </a:lnTo>
                <a:lnTo>
                  <a:pt x="626" y="798"/>
                </a:lnTo>
                <a:lnTo>
                  <a:pt x="601" y="798"/>
                </a:lnTo>
                <a:lnTo>
                  <a:pt x="559" y="798"/>
                </a:lnTo>
                <a:lnTo>
                  <a:pt x="563" y="813"/>
                </a:lnTo>
                <a:lnTo>
                  <a:pt x="542" y="813"/>
                </a:lnTo>
                <a:lnTo>
                  <a:pt x="520" y="840"/>
                </a:lnTo>
                <a:lnTo>
                  <a:pt x="532" y="863"/>
                </a:lnTo>
                <a:lnTo>
                  <a:pt x="513" y="884"/>
                </a:lnTo>
                <a:lnTo>
                  <a:pt x="486" y="875"/>
                </a:lnTo>
                <a:lnTo>
                  <a:pt x="453" y="884"/>
                </a:lnTo>
                <a:lnTo>
                  <a:pt x="432" y="879"/>
                </a:lnTo>
                <a:lnTo>
                  <a:pt x="436" y="850"/>
                </a:lnTo>
                <a:lnTo>
                  <a:pt x="432" y="821"/>
                </a:lnTo>
                <a:lnTo>
                  <a:pt x="415" y="788"/>
                </a:lnTo>
                <a:lnTo>
                  <a:pt x="413" y="769"/>
                </a:lnTo>
                <a:lnTo>
                  <a:pt x="428" y="769"/>
                </a:lnTo>
                <a:lnTo>
                  <a:pt x="423" y="752"/>
                </a:lnTo>
                <a:lnTo>
                  <a:pt x="440" y="754"/>
                </a:lnTo>
                <a:lnTo>
                  <a:pt x="444" y="740"/>
                </a:lnTo>
                <a:lnTo>
                  <a:pt x="424" y="719"/>
                </a:lnTo>
                <a:lnTo>
                  <a:pt x="403" y="669"/>
                </a:lnTo>
                <a:lnTo>
                  <a:pt x="398" y="637"/>
                </a:lnTo>
                <a:lnTo>
                  <a:pt x="384" y="621"/>
                </a:lnTo>
                <a:lnTo>
                  <a:pt x="388" y="600"/>
                </a:lnTo>
                <a:lnTo>
                  <a:pt x="380" y="575"/>
                </a:lnTo>
                <a:lnTo>
                  <a:pt x="394" y="529"/>
                </a:lnTo>
                <a:lnTo>
                  <a:pt x="394" y="512"/>
                </a:lnTo>
                <a:lnTo>
                  <a:pt x="369" y="510"/>
                </a:lnTo>
                <a:lnTo>
                  <a:pt x="353" y="504"/>
                </a:lnTo>
                <a:lnTo>
                  <a:pt x="361" y="495"/>
                </a:lnTo>
                <a:lnTo>
                  <a:pt x="359" y="451"/>
                </a:lnTo>
                <a:lnTo>
                  <a:pt x="355" y="408"/>
                </a:lnTo>
                <a:lnTo>
                  <a:pt x="338" y="408"/>
                </a:lnTo>
                <a:lnTo>
                  <a:pt x="338" y="387"/>
                </a:lnTo>
                <a:lnTo>
                  <a:pt x="346" y="357"/>
                </a:lnTo>
                <a:lnTo>
                  <a:pt x="340" y="322"/>
                </a:lnTo>
                <a:lnTo>
                  <a:pt x="352" y="309"/>
                </a:lnTo>
                <a:lnTo>
                  <a:pt x="330" y="311"/>
                </a:lnTo>
                <a:lnTo>
                  <a:pt x="332" y="343"/>
                </a:lnTo>
                <a:lnTo>
                  <a:pt x="329" y="359"/>
                </a:lnTo>
                <a:lnTo>
                  <a:pt x="315" y="362"/>
                </a:lnTo>
                <a:lnTo>
                  <a:pt x="319" y="387"/>
                </a:lnTo>
                <a:lnTo>
                  <a:pt x="300" y="422"/>
                </a:lnTo>
                <a:lnTo>
                  <a:pt x="282" y="424"/>
                </a:lnTo>
                <a:lnTo>
                  <a:pt x="261" y="401"/>
                </a:lnTo>
                <a:lnTo>
                  <a:pt x="267" y="418"/>
                </a:lnTo>
                <a:lnTo>
                  <a:pt x="259" y="428"/>
                </a:lnTo>
                <a:lnTo>
                  <a:pt x="244" y="430"/>
                </a:lnTo>
                <a:lnTo>
                  <a:pt x="244" y="445"/>
                </a:lnTo>
                <a:lnTo>
                  <a:pt x="221" y="449"/>
                </a:lnTo>
                <a:lnTo>
                  <a:pt x="160" y="506"/>
                </a:lnTo>
                <a:lnTo>
                  <a:pt x="133" y="510"/>
                </a:lnTo>
                <a:lnTo>
                  <a:pt x="90" y="512"/>
                </a:lnTo>
                <a:lnTo>
                  <a:pt x="77" y="495"/>
                </a:lnTo>
                <a:lnTo>
                  <a:pt x="54" y="489"/>
                </a:lnTo>
                <a:lnTo>
                  <a:pt x="48" y="481"/>
                </a:lnTo>
                <a:lnTo>
                  <a:pt x="58" y="472"/>
                </a:lnTo>
                <a:lnTo>
                  <a:pt x="31" y="460"/>
                </a:lnTo>
                <a:lnTo>
                  <a:pt x="25" y="443"/>
                </a:lnTo>
                <a:lnTo>
                  <a:pt x="18" y="433"/>
                </a:lnTo>
                <a:lnTo>
                  <a:pt x="0" y="403"/>
                </a:lnTo>
                <a:lnTo>
                  <a:pt x="10" y="376"/>
                </a:lnTo>
                <a:lnTo>
                  <a:pt x="31" y="383"/>
                </a:lnTo>
                <a:lnTo>
                  <a:pt x="44" y="399"/>
                </a:lnTo>
                <a:lnTo>
                  <a:pt x="44" y="370"/>
                </a:lnTo>
                <a:lnTo>
                  <a:pt x="67" y="355"/>
                </a:lnTo>
                <a:lnTo>
                  <a:pt x="52" y="341"/>
                </a:lnTo>
                <a:lnTo>
                  <a:pt x="56" y="322"/>
                </a:lnTo>
                <a:lnTo>
                  <a:pt x="39" y="335"/>
                </a:lnTo>
                <a:lnTo>
                  <a:pt x="31" y="332"/>
                </a:lnTo>
                <a:lnTo>
                  <a:pt x="19" y="343"/>
                </a:lnTo>
                <a:lnTo>
                  <a:pt x="6" y="328"/>
                </a:lnTo>
                <a:lnTo>
                  <a:pt x="6" y="309"/>
                </a:lnTo>
                <a:lnTo>
                  <a:pt x="19" y="312"/>
                </a:lnTo>
                <a:lnTo>
                  <a:pt x="35" y="301"/>
                </a:lnTo>
                <a:lnTo>
                  <a:pt x="64" y="299"/>
                </a:lnTo>
                <a:lnTo>
                  <a:pt x="66" y="288"/>
                </a:lnTo>
                <a:lnTo>
                  <a:pt x="52" y="284"/>
                </a:lnTo>
                <a:lnTo>
                  <a:pt x="52" y="268"/>
                </a:lnTo>
                <a:lnTo>
                  <a:pt x="67" y="259"/>
                </a:lnTo>
                <a:lnTo>
                  <a:pt x="89" y="230"/>
                </a:lnTo>
                <a:lnTo>
                  <a:pt x="102" y="222"/>
                </a:lnTo>
                <a:lnTo>
                  <a:pt x="106" y="241"/>
                </a:lnTo>
                <a:lnTo>
                  <a:pt x="117" y="220"/>
                </a:lnTo>
                <a:lnTo>
                  <a:pt x="129" y="213"/>
                </a:lnTo>
                <a:lnTo>
                  <a:pt x="108" y="209"/>
                </a:lnTo>
                <a:lnTo>
                  <a:pt x="81" y="218"/>
                </a:lnTo>
                <a:lnTo>
                  <a:pt x="48" y="253"/>
                </a:lnTo>
                <a:lnTo>
                  <a:pt x="48" y="222"/>
                </a:lnTo>
                <a:lnTo>
                  <a:pt x="41" y="232"/>
                </a:lnTo>
                <a:lnTo>
                  <a:pt x="33" y="226"/>
                </a:lnTo>
                <a:lnTo>
                  <a:pt x="23" y="211"/>
                </a:lnTo>
                <a:lnTo>
                  <a:pt x="33" y="195"/>
                </a:lnTo>
                <a:lnTo>
                  <a:pt x="50" y="205"/>
                </a:lnTo>
                <a:lnTo>
                  <a:pt x="67" y="193"/>
                </a:lnTo>
                <a:lnTo>
                  <a:pt x="66" y="170"/>
                </a:lnTo>
                <a:lnTo>
                  <a:pt x="46" y="169"/>
                </a:lnTo>
                <a:lnTo>
                  <a:pt x="50" y="149"/>
                </a:lnTo>
                <a:lnTo>
                  <a:pt x="33" y="147"/>
                </a:lnTo>
                <a:lnTo>
                  <a:pt x="39" y="138"/>
                </a:lnTo>
                <a:lnTo>
                  <a:pt x="39" y="126"/>
                </a:lnTo>
                <a:lnTo>
                  <a:pt x="62" y="128"/>
                </a:lnTo>
                <a:lnTo>
                  <a:pt x="89" y="128"/>
                </a:lnTo>
                <a:lnTo>
                  <a:pt x="110" y="138"/>
                </a:lnTo>
                <a:lnTo>
                  <a:pt x="138" y="138"/>
                </a:lnTo>
                <a:lnTo>
                  <a:pt x="150" y="155"/>
                </a:lnTo>
                <a:lnTo>
                  <a:pt x="158" y="145"/>
                </a:lnTo>
                <a:lnTo>
                  <a:pt x="196" y="142"/>
                </a:lnTo>
                <a:lnTo>
                  <a:pt x="186" y="136"/>
                </a:lnTo>
                <a:lnTo>
                  <a:pt x="179" y="117"/>
                </a:lnTo>
                <a:lnTo>
                  <a:pt x="173" y="132"/>
                </a:lnTo>
                <a:lnTo>
                  <a:pt x="148" y="132"/>
                </a:lnTo>
                <a:lnTo>
                  <a:pt x="135" y="121"/>
                </a:lnTo>
                <a:lnTo>
                  <a:pt x="119" y="128"/>
                </a:lnTo>
                <a:lnTo>
                  <a:pt x="85" y="117"/>
                </a:lnTo>
                <a:lnTo>
                  <a:pt x="56" y="119"/>
                </a:lnTo>
                <a:lnTo>
                  <a:pt x="46" y="105"/>
                </a:lnTo>
                <a:lnTo>
                  <a:pt x="54" y="84"/>
                </a:lnTo>
                <a:lnTo>
                  <a:pt x="66" y="76"/>
                </a:lnTo>
                <a:lnTo>
                  <a:pt x="66" y="63"/>
                </a:lnTo>
                <a:lnTo>
                  <a:pt x="50" y="61"/>
                </a:lnTo>
                <a:lnTo>
                  <a:pt x="50" y="44"/>
                </a:lnTo>
                <a:lnTo>
                  <a:pt x="75" y="34"/>
                </a:lnTo>
                <a:lnTo>
                  <a:pt x="100" y="48"/>
                </a:lnTo>
                <a:lnTo>
                  <a:pt x="135" y="51"/>
                </a:lnTo>
                <a:lnTo>
                  <a:pt x="144" y="42"/>
                </a:lnTo>
                <a:lnTo>
                  <a:pt x="123" y="42"/>
                </a:lnTo>
                <a:lnTo>
                  <a:pt x="98" y="38"/>
                </a:lnTo>
                <a:lnTo>
                  <a:pt x="73" y="25"/>
                </a:lnTo>
                <a:lnTo>
                  <a:pt x="89" y="7"/>
                </a:lnTo>
                <a:lnTo>
                  <a:pt x="110" y="7"/>
                </a:lnTo>
                <a:lnTo>
                  <a:pt x="125" y="15"/>
                </a:lnTo>
                <a:lnTo>
                  <a:pt x="127" y="0"/>
                </a:lnTo>
                <a:lnTo>
                  <a:pt x="831" y="0"/>
                </a:lnTo>
                <a:close/>
              </a:path>
            </a:pathLst>
          </a:custGeom>
          <a:solidFill>
            <a:schemeClr val="bg2"/>
          </a:solidFill>
          <a:ln w="12700">
            <a:noFill/>
            <a:round/>
            <a:headEnd/>
            <a:tailEnd/>
          </a:ln>
        </p:spPr>
        <p:txBody>
          <a:bodyPr/>
          <a:lstStyle/>
          <a:p>
            <a:endParaRPr lang="en-GB"/>
          </a:p>
        </p:txBody>
      </p:sp>
      <p:sp>
        <p:nvSpPr>
          <p:cNvPr id="1699" name="Freeform 362"/>
          <p:cNvSpPr>
            <a:spLocks/>
          </p:cNvSpPr>
          <p:nvPr/>
        </p:nvSpPr>
        <p:spPr bwMode="auto">
          <a:xfrm>
            <a:off x="6682671" y="1090188"/>
            <a:ext cx="1377787" cy="1389280"/>
          </a:xfrm>
          <a:custGeom>
            <a:avLst/>
            <a:gdLst/>
            <a:ahLst/>
            <a:cxnLst>
              <a:cxn ang="0">
                <a:pos x="807" y="9"/>
              </a:cxn>
              <a:cxn ang="0">
                <a:pos x="770" y="44"/>
              </a:cxn>
              <a:cxn ang="0">
                <a:pos x="762" y="113"/>
              </a:cxn>
              <a:cxn ang="0">
                <a:pos x="755" y="169"/>
              </a:cxn>
              <a:cxn ang="0">
                <a:pos x="766" y="263"/>
              </a:cxn>
              <a:cxn ang="0">
                <a:pos x="793" y="272"/>
              </a:cxn>
              <a:cxn ang="0">
                <a:pos x="824" y="316"/>
              </a:cxn>
              <a:cxn ang="0">
                <a:pos x="854" y="368"/>
              </a:cxn>
              <a:cxn ang="0">
                <a:pos x="799" y="424"/>
              </a:cxn>
              <a:cxn ang="0">
                <a:pos x="835" y="430"/>
              </a:cxn>
              <a:cxn ang="0">
                <a:pos x="799" y="456"/>
              </a:cxn>
              <a:cxn ang="0">
                <a:pos x="724" y="501"/>
              </a:cxn>
              <a:cxn ang="0">
                <a:pos x="720" y="524"/>
              </a:cxn>
              <a:cxn ang="0">
                <a:pos x="711" y="593"/>
              </a:cxn>
              <a:cxn ang="0">
                <a:pos x="691" y="623"/>
              </a:cxn>
              <a:cxn ang="0">
                <a:pos x="687" y="662"/>
              </a:cxn>
              <a:cxn ang="0">
                <a:pos x="676" y="723"/>
              </a:cxn>
              <a:cxn ang="0">
                <a:pos x="626" y="798"/>
              </a:cxn>
              <a:cxn ang="0">
                <a:pos x="563" y="813"/>
              </a:cxn>
              <a:cxn ang="0">
                <a:pos x="532" y="863"/>
              </a:cxn>
              <a:cxn ang="0">
                <a:pos x="453" y="884"/>
              </a:cxn>
              <a:cxn ang="0">
                <a:pos x="432" y="821"/>
              </a:cxn>
              <a:cxn ang="0">
                <a:pos x="428" y="769"/>
              </a:cxn>
              <a:cxn ang="0">
                <a:pos x="444" y="740"/>
              </a:cxn>
              <a:cxn ang="0">
                <a:pos x="398" y="637"/>
              </a:cxn>
              <a:cxn ang="0">
                <a:pos x="380" y="575"/>
              </a:cxn>
              <a:cxn ang="0">
                <a:pos x="369" y="510"/>
              </a:cxn>
              <a:cxn ang="0">
                <a:pos x="359" y="451"/>
              </a:cxn>
              <a:cxn ang="0">
                <a:pos x="338" y="387"/>
              </a:cxn>
              <a:cxn ang="0">
                <a:pos x="352" y="309"/>
              </a:cxn>
              <a:cxn ang="0">
                <a:pos x="329" y="359"/>
              </a:cxn>
              <a:cxn ang="0">
                <a:pos x="300" y="422"/>
              </a:cxn>
              <a:cxn ang="0">
                <a:pos x="267" y="418"/>
              </a:cxn>
              <a:cxn ang="0">
                <a:pos x="244" y="445"/>
              </a:cxn>
              <a:cxn ang="0">
                <a:pos x="133" y="510"/>
              </a:cxn>
              <a:cxn ang="0">
                <a:pos x="54" y="489"/>
              </a:cxn>
              <a:cxn ang="0">
                <a:pos x="31" y="460"/>
              </a:cxn>
              <a:cxn ang="0">
                <a:pos x="0" y="403"/>
              </a:cxn>
              <a:cxn ang="0">
                <a:pos x="44" y="399"/>
              </a:cxn>
              <a:cxn ang="0">
                <a:pos x="52" y="341"/>
              </a:cxn>
              <a:cxn ang="0">
                <a:pos x="31" y="332"/>
              </a:cxn>
              <a:cxn ang="0">
                <a:pos x="6" y="309"/>
              </a:cxn>
              <a:cxn ang="0">
                <a:pos x="64" y="299"/>
              </a:cxn>
              <a:cxn ang="0">
                <a:pos x="52" y="268"/>
              </a:cxn>
              <a:cxn ang="0">
                <a:pos x="102" y="222"/>
              </a:cxn>
              <a:cxn ang="0">
                <a:pos x="129" y="213"/>
              </a:cxn>
              <a:cxn ang="0">
                <a:pos x="48" y="253"/>
              </a:cxn>
              <a:cxn ang="0">
                <a:pos x="33" y="226"/>
              </a:cxn>
              <a:cxn ang="0">
                <a:pos x="50" y="205"/>
              </a:cxn>
              <a:cxn ang="0">
                <a:pos x="46" y="169"/>
              </a:cxn>
              <a:cxn ang="0">
                <a:pos x="39" y="138"/>
              </a:cxn>
              <a:cxn ang="0">
                <a:pos x="89" y="128"/>
              </a:cxn>
              <a:cxn ang="0">
                <a:pos x="150" y="155"/>
              </a:cxn>
              <a:cxn ang="0">
                <a:pos x="186" y="136"/>
              </a:cxn>
              <a:cxn ang="0">
                <a:pos x="148" y="132"/>
              </a:cxn>
              <a:cxn ang="0">
                <a:pos x="85" y="117"/>
              </a:cxn>
              <a:cxn ang="0">
                <a:pos x="54" y="84"/>
              </a:cxn>
              <a:cxn ang="0">
                <a:pos x="50" y="61"/>
              </a:cxn>
              <a:cxn ang="0">
                <a:pos x="100" y="48"/>
              </a:cxn>
              <a:cxn ang="0">
                <a:pos x="123" y="42"/>
              </a:cxn>
              <a:cxn ang="0">
                <a:pos x="89" y="7"/>
              </a:cxn>
              <a:cxn ang="0">
                <a:pos x="127" y="0"/>
              </a:cxn>
            </a:cxnLst>
            <a:rect l="0" t="0" r="r" b="b"/>
            <a:pathLst>
              <a:path w="854" h="884">
                <a:moveTo>
                  <a:pt x="831" y="0"/>
                </a:moveTo>
                <a:lnTo>
                  <a:pt x="831" y="3"/>
                </a:lnTo>
                <a:lnTo>
                  <a:pt x="807" y="9"/>
                </a:lnTo>
                <a:lnTo>
                  <a:pt x="801" y="23"/>
                </a:lnTo>
                <a:lnTo>
                  <a:pt x="793" y="38"/>
                </a:lnTo>
                <a:lnTo>
                  <a:pt x="770" y="44"/>
                </a:lnTo>
                <a:lnTo>
                  <a:pt x="768" y="51"/>
                </a:lnTo>
                <a:lnTo>
                  <a:pt x="778" y="71"/>
                </a:lnTo>
                <a:lnTo>
                  <a:pt x="762" y="113"/>
                </a:lnTo>
                <a:lnTo>
                  <a:pt x="762" y="142"/>
                </a:lnTo>
                <a:lnTo>
                  <a:pt x="753" y="144"/>
                </a:lnTo>
                <a:lnTo>
                  <a:pt x="755" y="169"/>
                </a:lnTo>
                <a:lnTo>
                  <a:pt x="747" y="199"/>
                </a:lnTo>
                <a:lnTo>
                  <a:pt x="753" y="247"/>
                </a:lnTo>
                <a:lnTo>
                  <a:pt x="766" y="263"/>
                </a:lnTo>
                <a:lnTo>
                  <a:pt x="776" y="286"/>
                </a:lnTo>
                <a:lnTo>
                  <a:pt x="782" y="274"/>
                </a:lnTo>
                <a:lnTo>
                  <a:pt x="793" y="272"/>
                </a:lnTo>
                <a:lnTo>
                  <a:pt x="801" y="297"/>
                </a:lnTo>
                <a:lnTo>
                  <a:pt x="812" y="297"/>
                </a:lnTo>
                <a:lnTo>
                  <a:pt x="824" y="316"/>
                </a:lnTo>
                <a:lnTo>
                  <a:pt x="822" y="332"/>
                </a:lnTo>
                <a:lnTo>
                  <a:pt x="841" y="332"/>
                </a:lnTo>
                <a:lnTo>
                  <a:pt x="854" y="368"/>
                </a:lnTo>
                <a:lnTo>
                  <a:pt x="824" y="399"/>
                </a:lnTo>
                <a:lnTo>
                  <a:pt x="805" y="412"/>
                </a:lnTo>
                <a:lnTo>
                  <a:pt x="799" y="424"/>
                </a:lnTo>
                <a:lnTo>
                  <a:pt x="808" y="426"/>
                </a:lnTo>
                <a:lnTo>
                  <a:pt x="830" y="418"/>
                </a:lnTo>
                <a:lnTo>
                  <a:pt x="835" y="430"/>
                </a:lnTo>
                <a:lnTo>
                  <a:pt x="830" y="441"/>
                </a:lnTo>
                <a:lnTo>
                  <a:pt x="808" y="447"/>
                </a:lnTo>
                <a:lnTo>
                  <a:pt x="799" y="456"/>
                </a:lnTo>
                <a:lnTo>
                  <a:pt x="783" y="478"/>
                </a:lnTo>
                <a:lnTo>
                  <a:pt x="768" y="478"/>
                </a:lnTo>
                <a:lnTo>
                  <a:pt x="724" y="501"/>
                </a:lnTo>
                <a:lnTo>
                  <a:pt x="678" y="499"/>
                </a:lnTo>
                <a:lnTo>
                  <a:pt x="705" y="506"/>
                </a:lnTo>
                <a:lnTo>
                  <a:pt x="720" y="524"/>
                </a:lnTo>
                <a:lnTo>
                  <a:pt x="711" y="566"/>
                </a:lnTo>
                <a:lnTo>
                  <a:pt x="701" y="575"/>
                </a:lnTo>
                <a:lnTo>
                  <a:pt x="711" y="593"/>
                </a:lnTo>
                <a:lnTo>
                  <a:pt x="699" y="593"/>
                </a:lnTo>
                <a:lnTo>
                  <a:pt x="699" y="610"/>
                </a:lnTo>
                <a:lnTo>
                  <a:pt x="691" y="623"/>
                </a:lnTo>
                <a:lnTo>
                  <a:pt x="697" y="633"/>
                </a:lnTo>
                <a:lnTo>
                  <a:pt x="697" y="648"/>
                </a:lnTo>
                <a:lnTo>
                  <a:pt x="687" y="662"/>
                </a:lnTo>
                <a:lnTo>
                  <a:pt x="687" y="696"/>
                </a:lnTo>
                <a:lnTo>
                  <a:pt x="680" y="706"/>
                </a:lnTo>
                <a:lnTo>
                  <a:pt x="676" y="723"/>
                </a:lnTo>
                <a:lnTo>
                  <a:pt x="668" y="742"/>
                </a:lnTo>
                <a:lnTo>
                  <a:pt x="636" y="808"/>
                </a:lnTo>
                <a:lnTo>
                  <a:pt x="626" y="798"/>
                </a:lnTo>
                <a:lnTo>
                  <a:pt x="601" y="798"/>
                </a:lnTo>
                <a:lnTo>
                  <a:pt x="559" y="798"/>
                </a:lnTo>
                <a:lnTo>
                  <a:pt x="563" y="813"/>
                </a:lnTo>
                <a:lnTo>
                  <a:pt x="542" y="813"/>
                </a:lnTo>
                <a:lnTo>
                  <a:pt x="520" y="840"/>
                </a:lnTo>
                <a:lnTo>
                  <a:pt x="532" y="863"/>
                </a:lnTo>
                <a:lnTo>
                  <a:pt x="513" y="884"/>
                </a:lnTo>
                <a:lnTo>
                  <a:pt x="486" y="875"/>
                </a:lnTo>
                <a:lnTo>
                  <a:pt x="453" y="884"/>
                </a:lnTo>
                <a:lnTo>
                  <a:pt x="432" y="879"/>
                </a:lnTo>
                <a:lnTo>
                  <a:pt x="436" y="850"/>
                </a:lnTo>
                <a:lnTo>
                  <a:pt x="432" y="821"/>
                </a:lnTo>
                <a:lnTo>
                  <a:pt x="415" y="788"/>
                </a:lnTo>
                <a:lnTo>
                  <a:pt x="413" y="769"/>
                </a:lnTo>
                <a:lnTo>
                  <a:pt x="428" y="769"/>
                </a:lnTo>
                <a:lnTo>
                  <a:pt x="423" y="752"/>
                </a:lnTo>
                <a:lnTo>
                  <a:pt x="440" y="754"/>
                </a:lnTo>
                <a:lnTo>
                  <a:pt x="444" y="740"/>
                </a:lnTo>
                <a:lnTo>
                  <a:pt x="424" y="719"/>
                </a:lnTo>
                <a:lnTo>
                  <a:pt x="403" y="669"/>
                </a:lnTo>
                <a:lnTo>
                  <a:pt x="398" y="637"/>
                </a:lnTo>
                <a:lnTo>
                  <a:pt x="384" y="621"/>
                </a:lnTo>
                <a:lnTo>
                  <a:pt x="388" y="600"/>
                </a:lnTo>
                <a:lnTo>
                  <a:pt x="380" y="575"/>
                </a:lnTo>
                <a:lnTo>
                  <a:pt x="394" y="529"/>
                </a:lnTo>
                <a:lnTo>
                  <a:pt x="394" y="512"/>
                </a:lnTo>
                <a:lnTo>
                  <a:pt x="369" y="510"/>
                </a:lnTo>
                <a:lnTo>
                  <a:pt x="353" y="504"/>
                </a:lnTo>
                <a:lnTo>
                  <a:pt x="361" y="495"/>
                </a:lnTo>
                <a:lnTo>
                  <a:pt x="359" y="451"/>
                </a:lnTo>
                <a:lnTo>
                  <a:pt x="355" y="408"/>
                </a:lnTo>
                <a:lnTo>
                  <a:pt x="338" y="408"/>
                </a:lnTo>
                <a:lnTo>
                  <a:pt x="338" y="387"/>
                </a:lnTo>
                <a:lnTo>
                  <a:pt x="346" y="357"/>
                </a:lnTo>
                <a:lnTo>
                  <a:pt x="340" y="322"/>
                </a:lnTo>
                <a:lnTo>
                  <a:pt x="352" y="309"/>
                </a:lnTo>
                <a:lnTo>
                  <a:pt x="330" y="311"/>
                </a:lnTo>
                <a:lnTo>
                  <a:pt x="332" y="343"/>
                </a:lnTo>
                <a:lnTo>
                  <a:pt x="329" y="359"/>
                </a:lnTo>
                <a:lnTo>
                  <a:pt x="315" y="362"/>
                </a:lnTo>
                <a:lnTo>
                  <a:pt x="319" y="387"/>
                </a:lnTo>
                <a:lnTo>
                  <a:pt x="300" y="422"/>
                </a:lnTo>
                <a:lnTo>
                  <a:pt x="282" y="424"/>
                </a:lnTo>
                <a:lnTo>
                  <a:pt x="261" y="401"/>
                </a:lnTo>
                <a:lnTo>
                  <a:pt x="267" y="418"/>
                </a:lnTo>
                <a:lnTo>
                  <a:pt x="259" y="428"/>
                </a:lnTo>
                <a:lnTo>
                  <a:pt x="244" y="430"/>
                </a:lnTo>
                <a:lnTo>
                  <a:pt x="244" y="445"/>
                </a:lnTo>
                <a:lnTo>
                  <a:pt x="221" y="449"/>
                </a:lnTo>
                <a:lnTo>
                  <a:pt x="160" y="506"/>
                </a:lnTo>
                <a:lnTo>
                  <a:pt x="133" y="510"/>
                </a:lnTo>
                <a:lnTo>
                  <a:pt x="90" y="512"/>
                </a:lnTo>
                <a:lnTo>
                  <a:pt x="77" y="495"/>
                </a:lnTo>
                <a:lnTo>
                  <a:pt x="54" y="489"/>
                </a:lnTo>
                <a:lnTo>
                  <a:pt x="48" y="481"/>
                </a:lnTo>
                <a:lnTo>
                  <a:pt x="58" y="472"/>
                </a:lnTo>
                <a:lnTo>
                  <a:pt x="31" y="460"/>
                </a:lnTo>
                <a:lnTo>
                  <a:pt x="25" y="443"/>
                </a:lnTo>
                <a:lnTo>
                  <a:pt x="18" y="433"/>
                </a:lnTo>
                <a:lnTo>
                  <a:pt x="0" y="403"/>
                </a:lnTo>
                <a:lnTo>
                  <a:pt x="10" y="376"/>
                </a:lnTo>
                <a:lnTo>
                  <a:pt x="31" y="383"/>
                </a:lnTo>
                <a:lnTo>
                  <a:pt x="44" y="399"/>
                </a:lnTo>
                <a:lnTo>
                  <a:pt x="44" y="370"/>
                </a:lnTo>
                <a:lnTo>
                  <a:pt x="67" y="355"/>
                </a:lnTo>
                <a:lnTo>
                  <a:pt x="52" y="341"/>
                </a:lnTo>
                <a:lnTo>
                  <a:pt x="56" y="322"/>
                </a:lnTo>
                <a:lnTo>
                  <a:pt x="39" y="335"/>
                </a:lnTo>
                <a:lnTo>
                  <a:pt x="31" y="332"/>
                </a:lnTo>
                <a:lnTo>
                  <a:pt x="19" y="343"/>
                </a:lnTo>
                <a:lnTo>
                  <a:pt x="6" y="328"/>
                </a:lnTo>
                <a:lnTo>
                  <a:pt x="6" y="309"/>
                </a:lnTo>
                <a:lnTo>
                  <a:pt x="19" y="312"/>
                </a:lnTo>
                <a:lnTo>
                  <a:pt x="35" y="301"/>
                </a:lnTo>
                <a:lnTo>
                  <a:pt x="64" y="299"/>
                </a:lnTo>
                <a:lnTo>
                  <a:pt x="66" y="288"/>
                </a:lnTo>
                <a:lnTo>
                  <a:pt x="52" y="284"/>
                </a:lnTo>
                <a:lnTo>
                  <a:pt x="52" y="268"/>
                </a:lnTo>
                <a:lnTo>
                  <a:pt x="67" y="259"/>
                </a:lnTo>
                <a:lnTo>
                  <a:pt x="89" y="230"/>
                </a:lnTo>
                <a:lnTo>
                  <a:pt x="102" y="222"/>
                </a:lnTo>
                <a:lnTo>
                  <a:pt x="106" y="241"/>
                </a:lnTo>
                <a:lnTo>
                  <a:pt x="117" y="220"/>
                </a:lnTo>
                <a:lnTo>
                  <a:pt x="129" y="213"/>
                </a:lnTo>
                <a:lnTo>
                  <a:pt x="108" y="209"/>
                </a:lnTo>
                <a:lnTo>
                  <a:pt x="81" y="218"/>
                </a:lnTo>
                <a:lnTo>
                  <a:pt x="48" y="253"/>
                </a:lnTo>
                <a:lnTo>
                  <a:pt x="48" y="222"/>
                </a:lnTo>
                <a:lnTo>
                  <a:pt x="41" y="232"/>
                </a:lnTo>
                <a:lnTo>
                  <a:pt x="33" y="226"/>
                </a:lnTo>
                <a:lnTo>
                  <a:pt x="23" y="211"/>
                </a:lnTo>
                <a:lnTo>
                  <a:pt x="33" y="195"/>
                </a:lnTo>
                <a:lnTo>
                  <a:pt x="50" y="205"/>
                </a:lnTo>
                <a:lnTo>
                  <a:pt x="67" y="193"/>
                </a:lnTo>
                <a:lnTo>
                  <a:pt x="66" y="170"/>
                </a:lnTo>
                <a:lnTo>
                  <a:pt x="46" y="169"/>
                </a:lnTo>
                <a:lnTo>
                  <a:pt x="50" y="149"/>
                </a:lnTo>
                <a:lnTo>
                  <a:pt x="33" y="147"/>
                </a:lnTo>
                <a:lnTo>
                  <a:pt x="39" y="138"/>
                </a:lnTo>
                <a:lnTo>
                  <a:pt x="39" y="126"/>
                </a:lnTo>
                <a:lnTo>
                  <a:pt x="62" y="128"/>
                </a:lnTo>
                <a:lnTo>
                  <a:pt x="89" y="128"/>
                </a:lnTo>
                <a:lnTo>
                  <a:pt x="110" y="138"/>
                </a:lnTo>
                <a:lnTo>
                  <a:pt x="138" y="138"/>
                </a:lnTo>
                <a:lnTo>
                  <a:pt x="150" y="155"/>
                </a:lnTo>
                <a:lnTo>
                  <a:pt x="158" y="145"/>
                </a:lnTo>
                <a:lnTo>
                  <a:pt x="196" y="142"/>
                </a:lnTo>
                <a:lnTo>
                  <a:pt x="186" y="136"/>
                </a:lnTo>
                <a:lnTo>
                  <a:pt x="179" y="117"/>
                </a:lnTo>
                <a:lnTo>
                  <a:pt x="173" y="132"/>
                </a:lnTo>
                <a:lnTo>
                  <a:pt x="148" y="132"/>
                </a:lnTo>
                <a:lnTo>
                  <a:pt x="135" y="121"/>
                </a:lnTo>
                <a:lnTo>
                  <a:pt x="119" y="128"/>
                </a:lnTo>
                <a:lnTo>
                  <a:pt x="85" y="117"/>
                </a:lnTo>
                <a:lnTo>
                  <a:pt x="56" y="119"/>
                </a:lnTo>
                <a:lnTo>
                  <a:pt x="46" y="105"/>
                </a:lnTo>
                <a:lnTo>
                  <a:pt x="54" y="84"/>
                </a:lnTo>
                <a:lnTo>
                  <a:pt x="66" y="76"/>
                </a:lnTo>
                <a:lnTo>
                  <a:pt x="66" y="63"/>
                </a:lnTo>
                <a:lnTo>
                  <a:pt x="50" y="61"/>
                </a:lnTo>
                <a:lnTo>
                  <a:pt x="50" y="44"/>
                </a:lnTo>
                <a:lnTo>
                  <a:pt x="75" y="34"/>
                </a:lnTo>
                <a:lnTo>
                  <a:pt x="100" y="48"/>
                </a:lnTo>
                <a:lnTo>
                  <a:pt x="135" y="51"/>
                </a:lnTo>
                <a:lnTo>
                  <a:pt x="144" y="42"/>
                </a:lnTo>
                <a:lnTo>
                  <a:pt x="123" y="42"/>
                </a:lnTo>
                <a:lnTo>
                  <a:pt x="98" y="38"/>
                </a:lnTo>
                <a:lnTo>
                  <a:pt x="73" y="25"/>
                </a:lnTo>
                <a:lnTo>
                  <a:pt x="89" y="7"/>
                </a:lnTo>
                <a:lnTo>
                  <a:pt x="110" y="7"/>
                </a:lnTo>
                <a:lnTo>
                  <a:pt x="125" y="15"/>
                </a:lnTo>
                <a:lnTo>
                  <a:pt x="127" y="0"/>
                </a:lnTo>
                <a:lnTo>
                  <a:pt x="831" y="0"/>
                </a:lnTo>
                <a:close/>
              </a:path>
            </a:pathLst>
          </a:custGeom>
          <a:solidFill>
            <a:schemeClr val="bg2"/>
          </a:solidFill>
          <a:ln w="12700">
            <a:solidFill>
              <a:srgbClr val="FFFFFF"/>
            </a:solidFill>
            <a:prstDash val="solid"/>
            <a:round/>
            <a:headEnd/>
            <a:tailEnd/>
          </a:ln>
        </p:spPr>
        <p:txBody>
          <a:bodyPr/>
          <a:lstStyle/>
          <a:p>
            <a:endParaRPr lang="en-GB"/>
          </a:p>
        </p:txBody>
      </p:sp>
      <p:sp>
        <p:nvSpPr>
          <p:cNvPr id="1700" name="Freeform 363"/>
          <p:cNvSpPr>
            <a:spLocks/>
          </p:cNvSpPr>
          <p:nvPr/>
        </p:nvSpPr>
        <p:spPr bwMode="auto">
          <a:xfrm>
            <a:off x="3707904" y="1090188"/>
            <a:ext cx="6012160" cy="5009610"/>
          </a:xfrm>
          <a:custGeom>
            <a:avLst/>
            <a:gdLst/>
            <a:ahLst/>
            <a:cxnLst>
              <a:cxn ang="0">
                <a:pos x="3570" y="2017"/>
              </a:cxn>
              <a:cxn ang="0">
                <a:pos x="3520" y="2142"/>
              </a:cxn>
              <a:cxn ang="0">
                <a:pos x="3461" y="2399"/>
              </a:cxn>
              <a:cxn ang="0">
                <a:pos x="3549" y="2596"/>
              </a:cxn>
              <a:cxn ang="0">
                <a:pos x="3372" y="2656"/>
              </a:cxn>
              <a:cxn ang="0">
                <a:pos x="3134" y="2664"/>
              </a:cxn>
              <a:cxn ang="0">
                <a:pos x="3090" y="2715"/>
              </a:cxn>
              <a:cxn ang="0">
                <a:pos x="3052" y="2804"/>
              </a:cxn>
              <a:cxn ang="0">
                <a:pos x="3048" y="2904"/>
              </a:cxn>
              <a:cxn ang="0">
                <a:pos x="3086" y="3069"/>
              </a:cxn>
              <a:cxn ang="0">
                <a:pos x="3006" y="3174"/>
              </a:cxn>
              <a:cxn ang="0">
                <a:pos x="2887" y="3015"/>
              </a:cxn>
              <a:cxn ang="0">
                <a:pos x="3073" y="2986"/>
              </a:cxn>
              <a:cxn ang="0">
                <a:pos x="2912" y="2952"/>
              </a:cxn>
              <a:cxn ang="0">
                <a:pos x="2758" y="2790"/>
              </a:cxn>
              <a:cxn ang="0">
                <a:pos x="2722" y="2556"/>
              </a:cxn>
              <a:cxn ang="0">
                <a:pos x="2405" y="2320"/>
              </a:cxn>
              <a:cxn ang="0">
                <a:pos x="2242" y="2151"/>
              </a:cxn>
              <a:cxn ang="0">
                <a:pos x="2105" y="2107"/>
              </a:cxn>
              <a:cxn ang="0">
                <a:pos x="2303" y="2504"/>
              </a:cxn>
              <a:cxn ang="0">
                <a:pos x="2560" y="2715"/>
              </a:cxn>
              <a:cxn ang="0">
                <a:pos x="2493" y="2873"/>
              </a:cxn>
              <a:cxn ang="0">
                <a:pos x="2366" y="2906"/>
              </a:cxn>
              <a:cxn ang="0">
                <a:pos x="2259" y="2664"/>
              </a:cxn>
              <a:cxn ang="0">
                <a:pos x="2050" y="2508"/>
              </a:cxn>
              <a:cxn ang="0">
                <a:pos x="1900" y="2222"/>
              </a:cxn>
              <a:cxn ang="0">
                <a:pos x="1533" y="2276"/>
              </a:cxn>
              <a:cxn ang="0">
                <a:pos x="1314" y="2203"/>
              </a:cxn>
              <a:cxn ang="0">
                <a:pos x="1249" y="2364"/>
              </a:cxn>
              <a:cxn ang="0">
                <a:pos x="869" y="2573"/>
              </a:cxn>
              <a:cxn ang="0">
                <a:pos x="635" y="2842"/>
              </a:cxn>
              <a:cxn ang="0">
                <a:pos x="232" y="2792"/>
              </a:cxn>
              <a:cxn ang="0">
                <a:pos x="30" y="2560"/>
              </a:cxn>
              <a:cxn ang="0">
                <a:pos x="49" y="2353"/>
              </a:cxn>
              <a:cxn ang="0">
                <a:pos x="226" y="1963"/>
              </a:cxn>
              <a:cxn ang="0">
                <a:pos x="347" y="1867"/>
              </a:cxn>
              <a:cxn ang="0">
                <a:pos x="646" y="2007"/>
              </a:cxn>
              <a:cxn ang="0">
                <a:pos x="894" y="2061"/>
              </a:cxn>
              <a:cxn ang="0">
                <a:pos x="1003" y="1783"/>
              </a:cxn>
              <a:cxn ang="0">
                <a:pos x="938" y="1587"/>
              </a:cxn>
              <a:cxn ang="0">
                <a:pos x="808" y="1405"/>
              </a:cxn>
              <a:cxn ang="0">
                <a:pos x="1065" y="1472"/>
              </a:cxn>
              <a:cxn ang="0">
                <a:pos x="1211" y="1412"/>
              </a:cxn>
              <a:cxn ang="0">
                <a:pos x="1506" y="1253"/>
              </a:cxn>
              <a:cxn ang="0">
                <a:pos x="1696" y="1076"/>
              </a:cxn>
              <a:cxn ang="0">
                <a:pos x="1848" y="1030"/>
              </a:cxn>
              <a:cxn ang="0">
                <a:pos x="1986" y="1032"/>
              </a:cxn>
              <a:cxn ang="0">
                <a:pos x="2027" y="913"/>
              </a:cxn>
              <a:cxn ang="0">
                <a:pos x="2125" y="1009"/>
              </a:cxn>
              <a:cxn ang="0">
                <a:pos x="2320" y="1044"/>
              </a:cxn>
              <a:cxn ang="0">
                <a:pos x="2604" y="963"/>
              </a:cxn>
              <a:cxn ang="0">
                <a:pos x="2714" y="1032"/>
              </a:cxn>
              <a:cxn ang="0">
                <a:pos x="2823" y="954"/>
              </a:cxn>
              <a:cxn ang="0">
                <a:pos x="2912" y="620"/>
              </a:cxn>
              <a:cxn ang="0">
                <a:pos x="3040" y="547"/>
              </a:cxn>
              <a:cxn ang="0">
                <a:pos x="3198" y="391"/>
              </a:cxn>
              <a:cxn ang="0">
                <a:pos x="3380" y="316"/>
              </a:cxn>
              <a:cxn ang="0">
                <a:pos x="3198" y="263"/>
              </a:cxn>
              <a:cxn ang="0">
                <a:pos x="2967" y="351"/>
              </a:cxn>
              <a:cxn ang="0">
                <a:pos x="2865" y="165"/>
              </a:cxn>
              <a:cxn ang="0">
                <a:pos x="3587" y="28"/>
              </a:cxn>
              <a:cxn ang="0">
                <a:pos x="3712" y="90"/>
              </a:cxn>
            </a:cxnLst>
            <a:rect l="0" t="0" r="r" b="b"/>
            <a:pathLst>
              <a:path w="3727" h="3188">
                <a:moveTo>
                  <a:pt x="3727" y="1894"/>
                </a:moveTo>
                <a:lnTo>
                  <a:pt x="3697" y="1896"/>
                </a:lnTo>
                <a:lnTo>
                  <a:pt x="3672" y="1902"/>
                </a:lnTo>
                <a:lnTo>
                  <a:pt x="3651" y="1925"/>
                </a:lnTo>
                <a:lnTo>
                  <a:pt x="3635" y="1963"/>
                </a:lnTo>
                <a:lnTo>
                  <a:pt x="3610" y="1936"/>
                </a:lnTo>
                <a:lnTo>
                  <a:pt x="3606" y="1946"/>
                </a:lnTo>
                <a:lnTo>
                  <a:pt x="3628" y="1971"/>
                </a:lnTo>
                <a:lnTo>
                  <a:pt x="3605" y="2015"/>
                </a:lnTo>
                <a:lnTo>
                  <a:pt x="3582" y="2032"/>
                </a:lnTo>
                <a:lnTo>
                  <a:pt x="3570" y="2017"/>
                </a:lnTo>
                <a:lnTo>
                  <a:pt x="3566" y="2026"/>
                </a:lnTo>
                <a:lnTo>
                  <a:pt x="3570" y="2053"/>
                </a:lnTo>
                <a:lnTo>
                  <a:pt x="3582" y="2067"/>
                </a:lnTo>
                <a:lnTo>
                  <a:pt x="3582" y="2092"/>
                </a:lnTo>
                <a:lnTo>
                  <a:pt x="3580" y="2122"/>
                </a:lnTo>
                <a:lnTo>
                  <a:pt x="3570" y="2138"/>
                </a:lnTo>
                <a:lnTo>
                  <a:pt x="3543" y="2140"/>
                </a:lnTo>
                <a:lnTo>
                  <a:pt x="3530" y="2151"/>
                </a:lnTo>
                <a:lnTo>
                  <a:pt x="3532" y="2128"/>
                </a:lnTo>
                <a:lnTo>
                  <a:pt x="3516" y="2115"/>
                </a:lnTo>
                <a:lnTo>
                  <a:pt x="3520" y="2142"/>
                </a:lnTo>
                <a:lnTo>
                  <a:pt x="3510" y="2157"/>
                </a:lnTo>
                <a:lnTo>
                  <a:pt x="3505" y="2172"/>
                </a:lnTo>
                <a:lnTo>
                  <a:pt x="3524" y="2167"/>
                </a:lnTo>
                <a:lnTo>
                  <a:pt x="3503" y="2201"/>
                </a:lnTo>
                <a:lnTo>
                  <a:pt x="3507" y="2216"/>
                </a:lnTo>
                <a:lnTo>
                  <a:pt x="3501" y="2264"/>
                </a:lnTo>
                <a:lnTo>
                  <a:pt x="3505" y="2301"/>
                </a:lnTo>
                <a:lnTo>
                  <a:pt x="3497" y="2316"/>
                </a:lnTo>
                <a:lnTo>
                  <a:pt x="3462" y="2320"/>
                </a:lnTo>
                <a:lnTo>
                  <a:pt x="3453" y="2353"/>
                </a:lnTo>
                <a:lnTo>
                  <a:pt x="3461" y="2399"/>
                </a:lnTo>
                <a:lnTo>
                  <a:pt x="3439" y="2405"/>
                </a:lnTo>
                <a:lnTo>
                  <a:pt x="3436" y="2422"/>
                </a:lnTo>
                <a:lnTo>
                  <a:pt x="3424" y="2426"/>
                </a:lnTo>
                <a:lnTo>
                  <a:pt x="3424" y="2435"/>
                </a:lnTo>
                <a:lnTo>
                  <a:pt x="3439" y="2439"/>
                </a:lnTo>
                <a:lnTo>
                  <a:pt x="3474" y="2483"/>
                </a:lnTo>
                <a:lnTo>
                  <a:pt x="3474" y="2518"/>
                </a:lnTo>
                <a:lnTo>
                  <a:pt x="3518" y="2552"/>
                </a:lnTo>
                <a:lnTo>
                  <a:pt x="3568" y="2568"/>
                </a:lnTo>
                <a:lnTo>
                  <a:pt x="3568" y="2583"/>
                </a:lnTo>
                <a:lnTo>
                  <a:pt x="3549" y="2596"/>
                </a:lnTo>
                <a:lnTo>
                  <a:pt x="3499" y="2595"/>
                </a:lnTo>
                <a:lnTo>
                  <a:pt x="3480" y="2612"/>
                </a:lnTo>
                <a:lnTo>
                  <a:pt x="3439" y="2614"/>
                </a:lnTo>
                <a:lnTo>
                  <a:pt x="3418" y="2648"/>
                </a:lnTo>
                <a:lnTo>
                  <a:pt x="3393" y="2662"/>
                </a:lnTo>
                <a:lnTo>
                  <a:pt x="3378" y="2679"/>
                </a:lnTo>
                <a:lnTo>
                  <a:pt x="3345" y="2710"/>
                </a:lnTo>
                <a:lnTo>
                  <a:pt x="3322" y="2733"/>
                </a:lnTo>
                <a:lnTo>
                  <a:pt x="3328" y="2696"/>
                </a:lnTo>
                <a:lnTo>
                  <a:pt x="3367" y="2671"/>
                </a:lnTo>
                <a:lnTo>
                  <a:pt x="3372" y="2656"/>
                </a:lnTo>
                <a:lnTo>
                  <a:pt x="3336" y="2668"/>
                </a:lnTo>
                <a:lnTo>
                  <a:pt x="3319" y="2669"/>
                </a:lnTo>
                <a:lnTo>
                  <a:pt x="3309" y="2643"/>
                </a:lnTo>
                <a:lnTo>
                  <a:pt x="3255" y="2637"/>
                </a:lnTo>
                <a:lnTo>
                  <a:pt x="3226" y="2623"/>
                </a:lnTo>
                <a:lnTo>
                  <a:pt x="3209" y="2631"/>
                </a:lnTo>
                <a:lnTo>
                  <a:pt x="3184" y="2641"/>
                </a:lnTo>
                <a:lnTo>
                  <a:pt x="3165" y="2641"/>
                </a:lnTo>
                <a:lnTo>
                  <a:pt x="3153" y="2648"/>
                </a:lnTo>
                <a:lnTo>
                  <a:pt x="3152" y="2658"/>
                </a:lnTo>
                <a:lnTo>
                  <a:pt x="3134" y="2664"/>
                </a:lnTo>
                <a:lnTo>
                  <a:pt x="3115" y="2658"/>
                </a:lnTo>
                <a:lnTo>
                  <a:pt x="3100" y="2652"/>
                </a:lnTo>
                <a:lnTo>
                  <a:pt x="3088" y="2664"/>
                </a:lnTo>
                <a:lnTo>
                  <a:pt x="3115" y="2681"/>
                </a:lnTo>
                <a:lnTo>
                  <a:pt x="3130" y="2698"/>
                </a:lnTo>
                <a:lnTo>
                  <a:pt x="3161" y="2733"/>
                </a:lnTo>
                <a:lnTo>
                  <a:pt x="3127" y="2715"/>
                </a:lnTo>
                <a:lnTo>
                  <a:pt x="3096" y="2692"/>
                </a:lnTo>
                <a:lnTo>
                  <a:pt x="3088" y="2700"/>
                </a:lnTo>
                <a:lnTo>
                  <a:pt x="3100" y="2735"/>
                </a:lnTo>
                <a:lnTo>
                  <a:pt x="3090" y="2715"/>
                </a:lnTo>
                <a:lnTo>
                  <a:pt x="3069" y="2698"/>
                </a:lnTo>
                <a:lnTo>
                  <a:pt x="3061" y="2710"/>
                </a:lnTo>
                <a:lnTo>
                  <a:pt x="3073" y="2731"/>
                </a:lnTo>
                <a:lnTo>
                  <a:pt x="3071" y="2744"/>
                </a:lnTo>
                <a:lnTo>
                  <a:pt x="3065" y="2735"/>
                </a:lnTo>
                <a:lnTo>
                  <a:pt x="3052" y="2712"/>
                </a:lnTo>
                <a:lnTo>
                  <a:pt x="3040" y="2687"/>
                </a:lnTo>
                <a:lnTo>
                  <a:pt x="3017" y="2696"/>
                </a:lnTo>
                <a:lnTo>
                  <a:pt x="3019" y="2725"/>
                </a:lnTo>
                <a:lnTo>
                  <a:pt x="3011" y="2742"/>
                </a:lnTo>
                <a:lnTo>
                  <a:pt x="3052" y="2804"/>
                </a:lnTo>
                <a:lnTo>
                  <a:pt x="3086" y="2836"/>
                </a:lnTo>
                <a:lnTo>
                  <a:pt x="3084" y="2846"/>
                </a:lnTo>
                <a:lnTo>
                  <a:pt x="3065" y="2833"/>
                </a:lnTo>
                <a:lnTo>
                  <a:pt x="3052" y="2838"/>
                </a:lnTo>
                <a:lnTo>
                  <a:pt x="3040" y="2846"/>
                </a:lnTo>
                <a:lnTo>
                  <a:pt x="3052" y="2861"/>
                </a:lnTo>
                <a:lnTo>
                  <a:pt x="3069" y="2873"/>
                </a:lnTo>
                <a:lnTo>
                  <a:pt x="3040" y="2884"/>
                </a:lnTo>
                <a:lnTo>
                  <a:pt x="3025" y="2882"/>
                </a:lnTo>
                <a:lnTo>
                  <a:pt x="3015" y="2892"/>
                </a:lnTo>
                <a:lnTo>
                  <a:pt x="3048" y="2904"/>
                </a:lnTo>
                <a:lnTo>
                  <a:pt x="3113" y="2950"/>
                </a:lnTo>
                <a:lnTo>
                  <a:pt x="3142" y="2975"/>
                </a:lnTo>
                <a:lnTo>
                  <a:pt x="3138" y="2986"/>
                </a:lnTo>
                <a:lnTo>
                  <a:pt x="3150" y="3015"/>
                </a:lnTo>
                <a:lnTo>
                  <a:pt x="3134" y="3032"/>
                </a:lnTo>
                <a:lnTo>
                  <a:pt x="3109" y="2994"/>
                </a:lnTo>
                <a:lnTo>
                  <a:pt x="3067" y="3013"/>
                </a:lnTo>
                <a:lnTo>
                  <a:pt x="3080" y="3026"/>
                </a:lnTo>
                <a:lnTo>
                  <a:pt x="3096" y="3044"/>
                </a:lnTo>
                <a:lnTo>
                  <a:pt x="3109" y="3053"/>
                </a:lnTo>
                <a:lnTo>
                  <a:pt x="3086" y="3069"/>
                </a:lnTo>
                <a:lnTo>
                  <a:pt x="3073" y="3053"/>
                </a:lnTo>
                <a:lnTo>
                  <a:pt x="3042" y="3048"/>
                </a:lnTo>
                <a:lnTo>
                  <a:pt x="3059" y="3086"/>
                </a:lnTo>
                <a:lnTo>
                  <a:pt x="3071" y="3124"/>
                </a:lnTo>
                <a:lnTo>
                  <a:pt x="3069" y="3155"/>
                </a:lnTo>
                <a:lnTo>
                  <a:pt x="3090" y="3182"/>
                </a:lnTo>
                <a:lnTo>
                  <a:pt x="3065" y="3165"/>
                </a:lnTo>
                <a:lnTo>
                  <a:pt x="3034" y="3144"/>
                </a:lnTo>
                <a:lnTo>
                  <a:pt x="3019" y="3151"/>
                </a:lnTo>
                <a:lnTo>
                  <a:pt x="3017" y="3188"/>
                </a:lnTo>
                <a:lnTo>
                  <a:pt x="3006" y="3174"/>
                </a:lnTo>
                <a:lnTo>
                  <a:pt x="2998" y="3149"/>
                </a:lnTo>
                <a:lnTo>
                  <a:pt x="2977" y="3122"/>
                </a:lnTo>
                <a:lnTo>
                  <a:pt x="2967" y="3122"/>
                </a:lnTo>
                <a:lnTo>
                  <a:pt x="2965" y="3149"/>
                </a:lnTo>
                <a:lnTo>
                  <a:pt x="2944" y="3144"/>
                </a:lnTo>
                <a:lnTo>
                  <a:pt x="2929" y="3105"/>
                </a:lnTo>
                <a:lnTo>
                  <a:pt x="2933" y="3082"/>
                </a:lnTo>
                <a:lnTo>
                  <a:pt x="2927" y="3061"/>
                </a:lnTo>
                <a:lnTo>
                  <a:pt x="2904" y="3042"/>
                </a:lnTo>
                <a:lnTo>
                  <a:pt x="2896" y="3023"/>
                </a:lnTo>
                <a:lnTo>
                  <a:pt x="2887" y="3015"/>
                </a:lnTo>
                <a:lnTo>
                  <a:pt x="2883" y="3007"/>
                </a:lnTo>
                <a:lnTo>
                  <a:pt x="2894" y="2998"/>
                </a:lnTo>
                <a:lnTo>
                  <a:pt x="2915" y="2980"/>
                </a:lnTo>
                <a:lnTo>
                  <a:pt x="2935" y="2969"/>
                </a:lnTo>
                <a:lnTo>
                  <a:pt x="2950" y="2963"/>
                </a:lnTo>
                <a:lnTo>
                  <a:pt x="2983" y="2971"/>
                </a:lnTo>
                <a:lnTo>
                  <a:pt x="3009" y="2982"/>
                </a:lnTo>
                <a:lnTo>
                  <a:pt x="3048" y="3005"/>
                </a:lnTo>
                <a:lnTo>
                  <a:pt x="3063" y="2998"/>
                </a:lnTo>
                <a:lnTo>
                  <a:pt x="3054" y="2986"/>
                </a:lnTo>
                <a:lnTo>
                  <a:pt x="3073" y="2986"/>
                </a:lnTo>
                <a:lnTo>
                  <a:pt x="3084" y="2975"/>
                </a:lnTo>
                <a:lnTo>
                  <a:pt x="3075" y="2965"/>
                </a:lnTo>
                <a:lnTo>
                  <a:pt x="3052" y="2969"/>
                </a:lnTo>
                <a:lnTo>
                  <a:pt x="3029" y="2953"/>
                </a:lnTo>
                <a:lnTo>
                  <a:pt x="3019" y="2959"/>
                </a:lnTo>
                <a:lnTo>
                  <a:pt x="3008" y="2948"/>
                </a:lnTo>
                <a:lnTo>
                  <a:pt x="2994" y="2957"/>
                </a:lnTo>
                <a:lnTo>
                  <a:pt x="2977" y="2952"/>
                </a:lnTo>
                <a:lnTo>
                  <a:pt x="2944" y="2952"/>
                </a:lnTo>
                <a:lnTo>
                  <a:pt x="2929" y="2963"/>
                </a:lnTo>
                <a:lnTo>
                  <a:pt x="2912" y="2952"/>
                </a:lnTo>
                <a:lnTo>
                  <a:pt x="2887" y="2955"/>
                </a:lnTo>
                <a:lnTo>
                  <a:pt x="2862" y="2915"/>
                </a:lnTo>
                <a:lnTo>
                  <a:pt x="2846" y="2900"/>
                </a:lnTo>
                <a:lnTo>
                  <a:pt x="2854" y="2890"/>
                </a:lnTo>
                <a:lnTo>
                  <a:pt x="2875" y="2890"/>
                </a:lnTo>
                <a:lnTo>
                  <a:pt x="2881" y="2879"/>
                </a:lnTo>
                <a:lnTo>
                  <a:pt x="2856" y="2869"/>
                </a:lnTo>
                <a:lnTo>
                  <a:pt x="2844" y="2877"/>
                </a:lnTo>
                <a:lnTo>
                  <a:pt x="2802" y="2838"/>
                </a:lnTo>
                <a:lnTo>
                  <a:pt x="2787" y="2806"/>
                </a:lnTo>
                <a:lnTo>
                  <a:pt x="2758" y="2790"/>
                </a:lnTo>
                <a:lnTo>
                  <a:pt x="2737" y="2771"/>
                </a:lnTo>
                <a:lnTo>
                  <a:pt x="2731" y="2740"/>
                </a:lnTo>
                <a:lnTo>
                  <a:pt x="2710" y="2727"/>
                </a:lnTo>
                <a:lnTo>
                  <a:pt x="2700" y="2712"/>
                </a:lnTo>
                <a:lnTo>
                  <a:pt x="2708" y="2712"/>
                </a:lnTo>
                <a:lnTo>
                  <a:pt x="2700" y="2685"/>
                </a:lnTo>
                <a:lnTo>
                  <a:pt x="2700" y="2658"/>
                </a:lnTo>
                <a:lnTo>
                  <a:pt x="2712" y="2644"/>
                </a:lnTo>
                <a:lnTo>
                  <a:pt x="2714" y="2606"/>
                </a:lnTo>
                <a:lnTo>
                  <a:pt x="2706" y="2591"/>
                </a:lnTo>
                <a:lnTo>
                  <a:pt x="2722" y="2556"/>
                </a:lnTo>
                <a:lnTo>
                  <a:pt x="2693" y="2522"/>
                </a:lnTo>
                <a:lnTo>
                  <a:pt x="2649" y="2477"/>
                </a:lnTo>
                <a:lnTo>
                  <a:pt x="2639" y="2458"/>
                </a:lnTo>
                <a:lnTo>
                  <a:pt x="2614" y="2454"/>
                </a:lnTo>
                <a:lnTo>
                  <a:pt x="2564" y="2418"/>
                </a:lnTo>
                <a:lnTo>
                  <a:pt x="2499" y="2387"/>
                </a:lnTo>
                <a:lnTo>
                  <a:pt x="2560" y="2414"/>
                </a:lnTo>
                <a:lnTo>
                  <a:pt x="2553" y="2403"/>
                </a:lnTo>
                <a:lnTo>
                  <a:pt x="2497" y="2351"/>
                </a:lnTo>
                <a:lnTo>
                  <a:pt x="2445" y="2322"/>
                </a:lnTo>
                <a:lnTo>
                  <a:pt x="2405" y="2320"/>
                </a:lnTo>
                <a:lnTo>
                  <a:pt x="2399" y="2293"/>
                </a:lnTo>
                <a:lnTo>
                  <a:pt x="2397" y="2282"/>
                </a:lnTo>
                <a:lnTo>
                  <a:pt x="2343" y="2249"/>
                </a:lnTo>
                <a:lnTo>
                  <a:pt x="2340" y="2230"/>
                </a:lnTo>
                <a:lnTo>
                  <a:pt x="2363" y="2230"/>
                </a:lnTo>
                <a:lnTo>
                  <a:pt x="2322" y="2170"/>
                </a:lnTo>
                <a:lnTo>
                  <a:pt x="2320" y="2132"/>
                </a:lnTo>
                <a:lnTo>
                  <a:pt x="2284" y="2094"/>
                </a:lnTo>
                <a:lnTo>
                  <a:pt x="2270" y="2094"/>
                </a:lnTo>
                <a:lnTo>
                  <a:pt x="2261" y="2117"/>
                </a:lnTo>
                <a:lnTo>
                  <a:pt x="2242" y="2151"/>
                </a:lnTo>
                <a:lnTo>
                  <a:pt x="2222" y="2147"/>
                </a:lnTo>
                <a:lnTo>
                  <a:pt x="2203" y="2107"/>
                </a:lnTo>
                <a:lnTo>
                  <a:pt x="2211" y="2074"/>
                </a:lnTo>
                <a:lnTo>
                  <a:pt x="2228" y="2049"/>
                </a:lnTo>
                <a:lnTo>
                  <a:pt x="2211" y="2040"/>
                </a:lnTo>
                <a:lnTo>
                  <a:pt x="2184" y="2036"/>
                </a:lnTo>
                <a:lnTo>
                  <a:pt x="2157" y="2049"/>
                </a:lnTo>
                <a:lnTo>
                  <a:pt x="2132" y="2061"/>
                </a:lnTo>
                <a:lnTo>
                  <a:pt x="2111" y="2059"/>
                </a:lnTo>
                <a:lnTo>
                  <a:pt x="2090" y="2080"/>
                </a:lnTo>
                <a:lnTo>
                  <a:pt x="2105" y="2107"/>
                </a:lnTo>
                <a:lnTo>
                  <a:pt x="2113" y="2120"/>
                </a:lnTo>
                <a:lnTo>
                  <a:pt x="2113" y="2136"/>
                </a:lnTo>
                <a:lnTo>
                  <a:pt x="2092" y="2142"/>
                </a:lnTo>
                <a:lnTo>
                  <a:pt x="2092" y="2165"/>
                </a:lnTo>
                <a:lnTo>
                  <a:pt x="2111" y="2234"/>
                </a:lnTo>
                <a:lnTo>
                  <a:pt x="2142" y="2259"/>
                </a:lnTo>
                <a:lnTo>
                  <a:pt x="2173" y="2295"/>
                </a:lnTo>
                <a:lnTo>
                  <a:pt x="2199" y="2307"/>
                </a:lnTo>
                <a:lnTo>
                  <a:pt x="2203" y="2322"/>
                </a:lnTo>
                <a:lnTo>
                  <a:pt x="2232" y="2433"/>
                </a:lnTo>
                <a:lnTo>
                  <a:pt x="2303" y="2504"/>
                </a:lnTo>
                <a:lnTo>
                  <a:pt x="2338" y="2516"/>
                </a:lnTo>
                <a:lnTo>
                  <a:pt x="2399" y="2518"/>
                </a:lnTo>
                <a:lnTo>
                  <a:pt x="2422" y="2535"/>
                </a:lnTo>
                <a:lnTo>
                  <a:pt x="2403" y="2549"/>
                </a:lnTo>
                <a:lnTo>
                  <a:pt x="2388" y="2566"/>
                </a:lnTo>
                <a:lnTo>
                  <a:pt x="2466" y="2616"/>
                </a:lnTo>
                <a:lnTo>
                  <a:pt x="2570" y="2668"/>
                </a:lnTo>
                <a:lnTo>
                  <a:pt x="2626" y="2740"/>
                </a:lnTo>
                <a:lnTo>
                  <a:pt x="2601" y="2775"/>
                </a:lnTo>
                <a:lnTo>
                  <a:pt x="2570" y="2756"/>
                </a:lnTo>
                <a:lnTo>
                  <a:pt x="2560" y="2715"/>
                </a:lnTo>
                <a:lnTo>
                  <a:pt x="2514" y="2712"/>
                </a:lnTo>
                <a:lnTo>
                  <a:pt x="2497" y="2692"/>
                </a:lnTo>
                <a:lnTo>
                  <a:pt x="2478" y="2696"/>
                </a:lnTo>
                <a:lnTo>
                  <a:pt x="2453" y="2735"/>
                </a:lnTo>
                <a:lnTo>
                  <a:pt x="2447" y="2756"/>
                </a:lnTo>
                <a:lnTo>
                  <a:pt x="2437" y="2775"/>
                </a:lnTo>
                <a:lnTo>
                  <a:pt x="2439" y="2794"/>
                </a:lnTo>
                <a:lnTo>
                  <a:pt x="2455" y="2790"/>
                </a:lnTo>
                <a:lnTo>
                  <a:pt x="2476" y="2804"/>
                </a:lnTo>
                <a:lnTo>
                  <a:pt x="2497" y="2831"/>
                </a:lnTo>
                <a:lnTo>
                  <a:pt x="2493" y="2873"/>
                </a:lnTo>
                <a:lnTo>
                  <a:pt x="2482" y="2882"/>
                </a:lnTo>
                <a:lnTo>
                  <a:pt x="2464" y="2877"/>
                </a:lnTo>
                <a:lnTo>
                  <a:pt x="2432" y="2894"/>
                </a:lnTo>
                <a:lnTo>
                  <a:pt x="2430" y="2942"/>
                </a:lnTo>
                <a:lnTo>
                  <a:pt x="2401" y="2961"/>
                </a:lnTo>
                <a:lnTo>
                  <a:pt x="2378" y="2998"/>
                </a:lnTo>
                <a:lnTo>
                  <a:pt x="2359" y="2998"/>
                </a:lnTo>
                <a:lnTo>
                  <a:pt x="2343" y="2986"/>
                </a:lnTo>
                <a:lnTo>
                  <a:pt x="2345" y="2963"/>
                </a:lnTo>
                <a:lnTo>
                  <a:pt x="2368" y="2938"/>
                </a:lnTo>
                <a:lnTo>
                  <a:pt x="2366" y="2906"/>
                </a:lnTo>
                <a:lnTo>
                  <a:pt x="2391" y="2896"/>
                </a:lnTo>
                <a:lnTo>
                  <a:pt x="2397" y="2881"/>
                </a:lnTo>
                <a:lnTo>
                  <a:pt x="2389" y="2829"/>
                </a:lnTo>
                <a:lnTo>
                  <a:pt x="2366" y="2765"/>
                </a:lnTo>
                <a:lnTo>
                  <a:pt x="2345" y="2739"/>
                </a:lnTo>
                <a:lnTo>
                  <a:pt x="2322" y="2748"/>
                </a:lnTo>
                <a:lnTo>
                  <a:pt x="2303" y="2717"/>
                </a:lnTo>
                <a:lnTo>
                  <a:pt x="2290" y="2708"/>
                </a:lnTo>
                <a:lnTo>
                  <a:pt x="2292" y="2689"/>
                </a:lnTo>
                <a:lnTo>
                  <a:pt x="2282" y="2669"/>
                </a:lnTo>
                <a:lnTo>
                  <a:pt x="2259" y="2664"/>
                </a:lnTo>
                <a:lnTo>
                  <a:pt x="2238" y="2673"/>
                </a:lnTo>
                <a:lnTo>
                  <a:pt x="2244" y="2660"/>
                </a:lnTo>
                <a:lnTo>
                  <a:pt x="2234" y="2643"/>
                </a:lnTo>
                <a:lnTo>
                  <a:pt x="2211" y="2643"/>
                </a:lnTo>
                <a:lnTo>
                  <a:pt x="2211" y="2621"/>
                </a:lnTo>
                <a:lnTo>
                  <a:pt x="2186" y="2587"/>
                </a:lnTo>
                <a:lnTo>
                  <a:pt x="2169" y="2585"/>
                </a:lnTo>
                <a:lnTo>
                  <a:pt x="2149" y="2579"/>
                </a:lnTo>
                <a:lnTo>
                  <a:pt x="2123" y="2581"/>
                </a:lnTo>
                <a:lnTo>
                  <a:pt x="2077" y="2537"/>
                </a:lnTo>
                <a:lnTo>
                  <a:pt x="2050" y="2508"/>
                </a:lnTo>
                <a:lnTo>
                  <a:pt x="2046" y="2485"/>
                </a:lnTo>
                <a:lnTo>
                  <a:pt x="2009" y="2454"/>
                </a:lnTo>
                <a:lnTo>
                  <a:pt x="1982" y="2420"/>
                </a:lnTo>
                <a:lnTo>
                  <a:pt x="1961" y="2418"/>
                </a:lnTo>
                <a:lnTo>
                  <a:pt x="1971" y="2410"/>
                </a:lnTo>
                <a:lnTo>
                  <a:pt x="1950" y="2383"/>
                </a:lnTo>
                <a:lnTo>
                  <a:pt x="1927" y="2349"/>
                </a:lnTo>
                <a:lnTo>
                  <a:pt x="1917" y="2345"/>
                </a:lnTo>
                <a:lnTo>
                  <a:pt x="1913" y="2309"/>
                </a:lnTo>
                <a:lnTo>
                  <a:pt x="1908" y="2284"/>
                </a:lnTo>
                <a:lnTo>
                  <a:pt x="1900" y="2222"/>
                </a:lnTo>
                <a:lnTo>
                  <a:pt x="1863" y="2199"/>
                </a:lnTo>
                <a:lnTo>
                  <a:pt x="1842" y="2174"/>
                </a:lnTo>
                <a:lnTo>
                  <a:pt x="1802" y="2157"/>
                </a:lnTo>
                <a:lnTo>
                  <a:pt x="1769" y="2153"/>
                </a:lnTo>
                <a:lnTo>
                  <a:pt x="1702" y="2213"/>
                </a:lnTo>
                <a:lnTo>
                  <a:pt x="1650" y="2216"/>
                </a:lnTo>
                <a:lnTo>
                  <a:pt x="1624" y="2234"/>
                </a:lnTo>
                <a:lnTo>
                  <a:pt x="1604" y="2249"/>
                </a:lnTo>
                <a:lnTo>
                  <a:pt x="1585" y="2253"/>
                </a:lnTo>
                <a:lnTo>
                  <a:pt x="1572" y="2270"/>
                </a:lnTo>
                <a:lnTo>
                  <a:pt x="1533" y="2276"/>
                </a:lnTo>
                <a:lnTo>
                  <a:pt x="1478" y="2253"/>
                </a:lnTo>
                <a:lnTo>
                  <a:pt x="1458" y="2218"/>
                </a:lnTo>
                <a:lnTo>
                  <a:pt x="1447" y="2224"/>
                </a:lnTo>
                <a:lnTo>
                  <a:pt x="1437" y="2213"/>
                </a:lnTo>
                <a:lnTo>
                  <a:pt x="1428" y="2216"/>
                </a:lnTo>
                <a:lnTo>
                  <a:pt x="1426" y="2226"/>
                </a:lnTo>
                <a:lnTo>
                  <a:pt x="1409" y="2220"/>
                </a:lnTo>
                <a:lnTo>
                  <a:pt x="1393" y="2203"/>
                </a:lnTo>
                <a:lnTo>
                  <a:pt x="1372" y="2201"/>
                </a:lnTo>
                <a:lnTo>
                  <a:pt x="1357" y="2184"/>
                </a:lnTo>
                <a:lnTo>
                  <a:pt x="1314" y="2203"/>
                </a:lnTo>
                <a:lnTo>
                  <a:pt x="1293" y="2203"/>
                </a:lnTo>
                <a:lnTo>
                  <a:pt x="1274" y="2215"/>
                </a:lnTo>
                <a:lnTo>
                  <a:pt x="1249" y="2247"/>
                </a:lnTo>
                <a:lnTo>
                  <a:pt x="1255" y="2266"/>
                </a:lnTo>
                <a:lnTo>
                  <a:pt x="1245" y="2293"/>
                </a:lnTo>
                <a:lnTo>
                  <a:pt x="1265" y="2309"/>
                </a:lnTo>
                <a:lnTo>
                  <a:pt x="1265" y="2324"/>
                </a:lnTo>
                <a:lnTo>
                  <a:pt x="1251" y="2318"/>
                </a:lnTo>
                <a:lnTo>
                  <a:pt x="1242" y="2326"/>
                </a:lnTo>
                <a:lnTo>
                  <a:pt x="1245" y="2345"/>
                </a:lnTo>
                <a:lnTo>
                  <a:pt x="1249" y="2364"/>
                </a:lnTo>
                <a:lnTo>
                  <a:pt x="1217" y="2387"/>
                </a:lnTo>
                <a:lnTo>
                  <a:pt x="1174" y="2389"/>
                </a:lnTo>
                <a:lnTo>
                  <a:pt x="1142" y="2418"/>
                </a:lnTo>
                <a:lnTo>
                  <a:pt x="1096" y="2412"/>
                </a:lnTo>
                <a:lnTo>
                  <a:pt x="1051" y="2422"/>
                </a:lnTo>
                <a:lnTo>
                  <a:pt x="1002" y="2449"/>
                </a:lnTo>
                <a:lnTo>
                  <a:pt x="1005" y="2466"/>
                </a:lnTo>
                <a:lnTo>
                  <a:pt x="979" y="2466"/>
                </a:lnTo>
                <a:lnTo>
                  <a:pt x="954" y="2493"/>
                </a:lnTo>
                <a:lnTo>
                  <a:pt x="913" y="2525"/>
                </a:lnTo>
                <a:lnTo>
                  <a:pt x="869" y="2573"/>
                </a:lnTo>
                <a:lnTo>
                  <a:pt x="867" y="2635"/>
                </a:lnTo>
                <a:lnTo>
                  <a:pt x="896" y="2662"/>
                </a:lnTo>
                <a:lnTo>
                  <a:pt x="894" y="2677"/>
                </a:lnTo>
                <a:lnTo>
                  <a:pt x="858" y="2692"/>
                </a:lnTo>
                <a:lnTo>
                  <a:pt x="827" y="2698"/>
                </a:lnTo>
                <a:lnTo>
                  <a:pt x="769" y="2767"/>
                </a:lnTo>
                <a:lnTo>
                  <a:pt x="771" y="2783"/>
                </a:lnTo>
                <a:lnTo>
                  <a:pt x="750" y="2783"/>
                </a:lnTo>
                <a:lnTo>
                  <a:pt x="710" y="2775"/>
                </a:lnTo>
                <a:lnTo>
                  <a:pt x="668" y="2800"/>
                </a:lnTo>
                <a:lnTo>
                  <a:pt x="635" y="2842"/>
                </a:lnTo>
                <a:lnTo>
                  <a:pt x="621" y="2846"/>
                </a:lnTo>
                <a:lnTo>
                  <a:pt x="600" y="2836"/>
                </a:lnTo>
                <a:lnTo>
                  <a:pt x="560" y="2840"/>
                </a:lnTo>
                <a:lnTo>
                  <a:pt x="543" y="2817"/>
                </a:lnTo>
                <a:lnTo>
                  <a:pt x="495" y="2815"/>
                </a:lnTo>
                <a:lnTo>
                  <a:pt x="406" y="2792"/>
                </a:lnTo>
                <a:lnTo>
                  <a:pt x="364" y="2800"/>
                </a:lnTo>
                <a:lnTo>
                  <a:pt x="337" y="2794"/>
                </a:lnTo>
                <a:lnTo>
                  <a:pt x="307" y="2813"/>
                </a:lnTo>
                <a:lnTo>
                  <a:pt x="278" y="2827"/>
                </a:lnTo>
                <a:lnTo>
                  <a:pt x="232" y="2792"/>
                </a:lnTo>
                <a:lnTo>
                  <a:pt x="228" y="2767"/>
                </a:lnTo>
                <a:lnTo>
                  <a:pt x="228" y="2744"/>
                </a:lnTo>
                <a:lnTo>
                  <a:pt x="220" y="2731"/>
                </a:lnTo>
                <a:lnTo>
                  <a:pt x="230" y="2714"/>
                </a:lnTo>
                <a:lnTo>
                  <a:pt x="216" y="2683"/>
                </a:lnTo>
                <a:lnTo>
                  <a:pt x="182" y="2639"/>
                </a:lnTo>
                <a:lnTo>
                  <a:pt x="136" y="2635"/>
                </a:lnTo>
                <a:lnTo>
                  <a:pt x="95" y="2639"/>
                </a:lnTo>
                <a:lnTo>
                  <a:pt x="44" y="2602"/>
                </a:lnTo>
                <a:lnTo>
                  <a:pt x="0" y="2600"/>
                </a:lnTo>
                <a:lnTo>
                  <a:pt x="30" y="2560"/>
                </a:lnTo>
                <a:lnTo>
                  <a:pt x="48" y="2525"/>
                </a:lnTo>
                <a:lnTo>
                  <a:pt x="49" y="2493"/>
                </a:lnTo>
                <a:lnTo>
                  <a:pt x="71" y="2454"/>
                </a:lnTo>
                <a:lnTo>
                  <a:pt x="71" y="2437"/>
                </a:lnTo>
                <a:lnTo>
                  <a:pt x="49" y="2437"/>
                </a:lnTo>
                <a:lnTo>
                  <a:pt x="40" y="2426"/>
                </a:lnTo>
                <a:lnTo>
                  <a:pt x="40" y="2408"/>
                </a:lnTo>
                <a:lnTo>
                  <a:pt x="61" y="2397"/>
                </a:lnTo>
                <a:lnTo>
                  <a:pt x="38" y="2399"/>
                </a:lnTo>
                <a:lnTo>
                  <a:pt x="21" y="2387"/>
                </a:lnTo>
                <a:lnTo>
                  <a:pt x="49" y="2353"/>
                </a:lnTo>
                <a:lnTo>
                  <a:pt x="59" y="2320"/>
                </a:lnTo>
                <a:lnTo>
                  <a:pt x="90" y="2309"/>
                </a:lnTo>
                <a:lnTo>
                  <a:pt x="191" y="2157"/>
                </a:lnTo>
                <a:lnTo>
                  <a:pt x="213" y="2028"/>
                </a:lnTo>
                <a:lnTo>
                  <a:pt x="239" y="2011"/>
                </a:lnTo>
                <a:lnTo>
                  <a:pt x="222" y="2001"/>
                </a:lnTo>
                <a:lnTo>
                  <a:pt x="234" y="1996"/>
                </a:lnTo>
                <a:lnTo>
                  <a:pt x="238" y="1977"/>
                </a:lnTo>
                <a:lnTo>
                  <a:pt x="245" y="1977"/>
                </a:lnTo>
                <a:lnTo>
                  <a:pt x="239" y="1967"/>
                </a:lnTo>
                <a:lnTo>
                  <a:pt x="226" y="1963"/>
                </a:lnTo>
                <a:lnTo>
                  <a:pt x="236" y="1948"/>
                </a:lnTo>
                <a:lnTo>
                  <a:pt x="226" y="1934"/>
                </a:lnTo>
                <a:lnTo>
                  <a:pt x="228" y="1925"/>
                </a:lnTo>
                <a:lnTo>
                  <a:pt x="218" y="1907"/>
                </a:lnTo>
                <a:lnTo>
                  <a:pt x="238" y="1890"/>
                </a:lnTo>
                <a:lnTo>
                  <a:pt x="263" y="1881"/>
                </a:lnTo>
                <a:lnTo>
                  <a:pt x="284" y="1890"/>
                </a:lnTo>
                <a:lnTo>
                  <a:pt x="310" y="1892"/>
                </a:lnTo>
                <a:lnTo>
                  <a:pt x="328" y="1902"/>
                </a:lnTo>
                <a:lnTo>
                  <a:pt x="322" y="1879"/>
                </a:lnTo>
                <a:lnTo>
                  <a:pt x="347" y="1867"/>
                </a:lnTo>
                <a:lnTo>
                  <a:pt x="362" y="1867"/>
                </a:lnTo>
                <a:lnTo>
                  <a:pt x="383" y="1869"/>
                </a:lnTo>
                <a:lnTo>
                  <a:pt x="403" y="1882"/>
                </a:lnTo>
                <a:lnTo>
                  <a:pt x="424" y="1915"/>
                </a:lnTo>
                <a:lnTo>
                  <a:pt x="454" y="1917"/>
                </a:lnTo>
                <a:lnTo>
                  <a:pt x="508" y="1938"/>
                </a:lnTo>
                <a:lnTo>
                  <a:pt x="531" y="1942"/>
                </a:lnTo>
                <a:lnTo>
                  <a:pt x="541" y="1954"/>
                </a:lnTo>
                <a:lnTo>
                  <a:pt x="556" y="1954"/>
                </a:lnTo>
                <a:lnTo>
                  <a:pt x="589" y="1977"/>
                </a:lnTo>
                <a:lnTo>
                  <a:pt x="646" y="2007"/>
                </a:lnTo>
                <a:lnTo>
                  <a:pt x="681" y="2015"/>
                </a:lnTo>
                <a:lnTo>
                  <a:pt x="692" y="2019"/>
                </a:lnTo>
                <a:lnTo>
                  <a:pt x="702" y="2013"/>
                </a:lnTo>
                <a:lnTo>
                  <a:pt x="719" y="2015"/>
                </a:lnTo>
                <a:lnTo>
                  <a:pt x="725" y="2034"/>
                </a:lnTo>
                <a:lnTo>
                  <a:pt x="756" y="2046"/>
                </a:lnTo>
                <a:lnTo>
                  <a:pt x="777" y="2048"/>
                </a:lnTo>
                <a:lnTo>
                  <a:pt x="813" y="2080"/>
                </a:lnTo>
                <a:lnTo>
                  <a:pt x="838" y="2074"/>
                </a:lnTo>
                <a:lnTo>
                  <a:pt x="871" y="2080"/>
                </a:lnTo>
                <a:lnTo>
                  <a:pt x="894" y="2061"/>
                </a:lnTo>
                <a:lnTo>
                  <a:pt x="915" y="2026"/>
                </a:lnTo>
                <a:lnTo>
                  <a:pt x="954" y="1936"/>
                </a:lnTo>
                <a:lnTo>
                  <a:pt x="986" y="1848"/>
                </a:lnTo>
                <a:lnTo>
                  <a:pt x="1000" y="1867"/>
                </a:lnTo>
                <a:lnTo>
                  <a:pt x="1000" y="1894"/>
                </a:lnTo>
                <a:lnTo>
                  <a:pt x="1019" y="1927"/>
                </a:lnTo>
                <a:lnTo>
                  <a:pt x="1009" y="1884"/>
                </a:lnTo>
                <a:lnTo>
                  <a:pt x="1005" y="1856"/>
                </a:lnTo>
                <a:lnTo>
                  <a:pt x="986" y="1823"/>
                </a:lnTo>
                <a:lnTo>
                  <a:pt x="996" y="1811"/>
                </a:lnTo>
                <a:lnTo>
                  <a:pt x="1003" y="1783"/>
                </a:lnTo>
                <a:lnTo>
                  <a:pt x="1005" y="1765"/>
                </a:lnTo>
                <a:lnTo>
                  <a:pt x="1007" y="1754"/>
                </a:lnTo>
                <a:lnTo>
                  <a:pt x="967" y="1721"/>
                </a:lnTo>
                <a:lnTo>
                  <a:pt x="955" y="1681"/>
                </a:lnTo>
                <a:lnTo>
                  <a:pt x="950" y="1664"/>
                </a:lnTo>
                <a:lnTo>
                  <a:pt x="963" y="1646"/>
                </a:lnTo>
                <a:lnTo>
                  <a:pt x="957" y="1625"/>
                </a:lnTo>
                <a:lnTo>
                  <a:pt x="984" y="1616"/>
                </a:lnTo>
                <a:lnTo>
                  <a:pt x="950" y="1616"/>
                </a:lnTo>
                <a:lnTo>
                  <a:pt x="936" y="1597"/>
                </a:lnTo>
                <a:lnTo>
                  <a:pt x="938" y="1587"/>
                </a:lnTo>
                <a:lnTo>
                  <a:pt x="940" y="1568"/>
                </a:lnTo>
                <a:lnTo>
                  <a:pt x="919" y="1573"/>
                </a:lnTo>
                <a:lnTo>
                  <a:pt x="842" y="1502"/>
                </a:lnTo>
                <a:lnTo>
                  <a:pt x="817" y="1502"/>
                </a:lnTo>
                <a:lnTo>
                  <a:pt x="813" y="1478"/>
                </a:lnTo>
                <a:lnTo>
                  <a:pt x="796" y="1462"/>
                </a:lnTo>
                <a:lnTo>
                  <a:pt x="833" y="1460"/>
                </a:lnTo>
                <a:lnTo>
                  <a:pt x="813" y="1445"/>
                </a:lnTo>
                <a:lnTo>
                  <a:pt x="833" y="1443"/>
                </a:lnTo>
                <a:lnTo>
                  <a:pt x="800" y="1424"/>
                </a:lnTo>
                <a:lnTo>
                  <a:pt x="808" y="1405"/>
                </a:lnTo>
                <a:lnTo>
                  <a:pt x="827" y="1401"/>
                </a:lnTo>
                <a:lnTo>
                  <a:pt x="871" y="1403"/>
                </a:lnTo>
                <a:lnTo>
                  <a:pt x="898" y="1410"/>
                </a:lnTo>
                <a:lnTo>
                  <a:pt x="925" y="1403"/>
                </a:lnTo>
                <a:lnTo>
                  <a:pt x="950" y="1426"/>
                </a:lnTo>
                <a:lnTo>
                  <a:pt x="963" y="1451"/>
                </a:lnTo>
                <a:lnTo>
                  <a:pt x="996" y="1451"/>
                </a:lnTo>
                <a:lnTo>
                  <a:pt x="1021" y="1456"/>
                </a:lnTo>
                <a:lnTo>
                  <a:pt x="1027" y="1468"/>
                </a:lnTo>
                <a:lnTo>
                  <a:pt x="1051" y="1474"/>
                </a:lnTo>
                <a:lnTo>
                  <a:pt x="1065" y="1472"/>
                </a:lnTo>
                <a:lnTo>
                  <a:pt x="1059" y="1447"/>
                </a:lnTo>
                <a:lnTo>
                  <a:pt x="1069" y="1403"/>
                </a:lnTo>
                <a:lnTo>
                  <a:pt x="1059" y="1370"/>
                </a:lnTo>
                <a:lnTo>
                  <a:pt x="1063" y="1339"/>
                </a:lnTo>
                <a:lnTo>
                  <a:pt x="1078" y="1349"/>
                </a:lnTo>
                <a:lnTo>
                  <a:pt x="1103" y="1349"/>
                </a:lnTo>
                <a:lnTo>
                  <a:pt x="1101" y="1370"/>
                </a:lnTo>
                <a:lnTo>
                  <a:pt x="1105" y="1389"/>
                </a:lnTo>
                <a:lnTo>
                  <a:pt x="1142" y="1395"/>
                </a:lnTo>
                <a:lnTo>
                  <a:pt x="1176" y="1422"/>
                </a:lnTo>
                <a:lnTo>
                  <a:pt x="1211" y="1412"/>
                </a:lnTo>
                <a:lnTo>
                  <a:pt x="1209" y="1397"/>
                </a:lnTo>
                <a:lnTo>
                  <a:pt x="1220" y="1378"/>
                </a:lnTo>
                <a:lnTo>
                  <a:pt x="1280" y="1376"/>
                </a:lnTo>
                <a:lnTo>
                  <a:pt x="1324" y="1359"/>
                </a:lnTo>
                <a:lnTo>
                  <a:pt x="1353" y="1339"/>
                </a:lnTo>
                <a:lnTo>
                  <a:pt x="1361" y="1291"/>
                </a:lnTo>
                <a:lnTo>
                  <a:pt x="1385" y="1266"/>
                </a:lnTo>
                <a:lnTo>
                  <a:pt x="1412" y="1264"/>
                </a:lnTo>
                <a:lnTo>
                  <a:pt x="1449" y="1261"/>
                </a:lnTo>
                <a:lnTo>
                  <a:pt x="1493" y="1251"/>
                </a:lnTo>
                <a:lnTo>
                  <a:pt x="1506" y="1253"/>
                </a:lnTo>
                <a:lnTo>
                  <a:pt x="1529" y="1243"/>
                </a:lnTo>
                <a:lnTo>
                  <a:pt x="1518" y="1230"/>
                </a:lnTo>
                <a:lnTo>
                  <a:pt x="1539" y="1224"/>
                </a:lnTo>
                <a:lnTo>
                  <a:pt x="1549" y="1207"/>
                </a:lnTo>
                <a:lnTo>
                  <a:pt x="1572" y="1197"/>
                </a:lnTo>
                <a:lnTo>
                  <a:pt x="1604" y="1176"/>
                </a:lnTo>
                <a:lnTo>
                  <a:pt x="1629" y="1128"/>
                </a:lnTo>
                <a:lnTo>
                  <a:pt x="1645" y="1088"/>
                </a:lnTo>
                <a:lnTo>
                  <a:pt x="1650" y="1082"/>
                </a:lnTo>
                <a:lnTo>
                  <a:pt x="1675" y="1088"/>
                </a:lnTo>
                <a:lnTo>
                  <a:pt x="1696" y="1076"/>
                </a:lnTo>
                <a:lnTo>
                  <a:pt x="1704" y="1063"/>
                </a:lnTo>
                <a:lnTo>
                  <a:pt x="1718" y="1055"/>
                </a:lnTo>
                <a:lnTo>
                  <a:pt x="1748" y="1046"/>
                </a:lnTo>
                <a:lnTo>
                  <a:pt x="1764" y="1055"/>
                </a:lnTo>
                <a:lnTo>
                  <a:pt x="1775" y="1049"/>
                </a:lnTo>
                <a:lnTo>
                  <a:pt x="1802" y="1049"/>
                </a:lnTo>
                <a:lnTo>
                  <a:pt x="1815" y="1057"/>
                </a:lnTo>
                <a:lnTo>
                  <a:pt x="1825" y="1076"/>
                </a:lnTo>
                <a:lnTo>
                  <a:pt x="1833" y="1074"/>
                </a:lnTo>
                <a:lnTo>
                  <a:pt x="1827" y="1049"/>
                </a:lnTo>
                <a:lnTo>
                  <a:pt x="1848" y="1030"/>
                </a:lnTo>
                <a:lnTo>
                  <a:pt x="1890" y="1032"/>
                </a:lnTo>
                <a:lnTo>
                  <a:pt x="1900" y="1044"/>
                </a:lnTo>
                <a:lnTo>
                  <a:pt x="1894" y="1065"/>
                </a:lnTo>
                <a:lnTo>
                  <a:pt x="1910" y="1073"/>
                </a:lnTo>
                <a:lnTo>
                  <a:pt x="1917" y="1051"/>
                </a:lnTo>
                <a:lnTo>
                  <a:pt x="1927" y="1051"/>
                </a:lnTo>
                <a:lnTo>
                  <a:pt x="1933" y="1063"/>
                </a:lnTo>
                <a:lnTo>
                  <a:pt x="1933" y="1036"/>
                </a:lnTo>
                <a:lnTo>
                  <a:pt x="1942" y="1017"/>
                </a:lnTo>
                <a:lnTo>
                  <a:pt x="1961" y="1032"/>
                </a:lnTo>
                <a:lnTo>
                  <a:pt x="1986" y="1032"/>
                </a:lnTo>
                <a:lnTo>
                  <a:pt x="2019" y="1069"/>
                </a:lnTo>
                <a:lnTo>
                  <a:pt x="2004" y="1049"/>
                </a:lnTo>
                <a:lnTo>
                  <a:pt x="1990" y="1025"/>
                </a:lnTo>
                <a:lnTo>
                  <a:pt x="1967" y="1011"/>
                </a:lnTo>
                <a:lnTo>
                  <a:pt x="1973" y="998"/>
                </a:lnTo>
                <a:lnTo>
                  <a:pt x="1967" y="975"/>
                </a:lnTo>
                <a:lnTo>
                  <a:pt x="1958" y="971"/>
                </a:lnTo>
                <a:lnTo>
                  <a:pt x="1965" y="961"/>
                </a:lnTo>
                <a:lnTo>
                  <a:pt x="1984" y="954"/>
                </a:lnTo>
                <a:lnTo>
                  <a:pt x="1967" y="900"/>
                </a:lnTo>
                <a:lnTo>
                  <a:pt x="2027" y="913"/>
                </a:lnTo>
                <a:lnTo>
                  <a:pt x="2025" y="919"/>
                </a:lnTo>
                <a:lnTo>
                  <a:pt x="2055" y="930"/>
                </a:lnTo>
                <a:lnTo>
                  <a:pt x="2055" y="944"/>
                </a:lnTo>
                <a:lnTo>
                  <a:pt x="2057" y="954"/>
                </a:lnTo>
                <a:lnTo>
                  <a:pt x="2052" y="967"/>
                </a:lnTo>
                <a:lnTo>
                  <a:pt x="2063" y="973"/>
                </a:lnTo>
                <a:lnTo>
                  <a:pt x="2063" y="982"/>
                </a:lnTo>
                <a:lnTo>
                  <a:pt x="2078" y="978"/>
                </a:lnTo>
                <a:lnTo>
                  <a:pt x="2096" y="986"/>
                </a:lnTo>
                <a:lnTo>
                  <a:pt x="2125" y="994"/>
                </a:lnTo>
                <a:lnTo>
                  <a:pt x="2125" y="1009"/>
                </a:lnTo>
                <a:lnTo>
                  <a:pt x="2107" y="1019"/>
                </a:lnTo>
                <a:lnTo>
                  <a:pt x="2113" y="1034"/>
                </a:lnTo>
                <a:lnTo>
                  <a:pt x="2132" y="1032"/>
                </a:lnTo>
                <a:lnTo>
                  <a:pt x="2149" y="1040"/>
                </a:lnTo>
                <a:lnTo>
                  <a:pt x="2165" y="1019"/>
                </a:lnTo>
                <a:lnTo>
                  <a:pt x="2201" y="1013"/>
                </a:lnTo>
                <a:lnTo>
                  <a:pt x="2219" y="1002"/>
                </a:lnTo>
                <a:lnTo>
                  <a:pt x="2259" y="992"/>
                </a:lnTo>
                <a:lnTo>
                  <a:pt x="2295" y="1028"/>
                </a:lnTo>
                <a:lnTo>
                  <a:pt x="2318" y="1028"/>
                </a:lnTo>
                <a:lnTo>
                  <a:pt x="2320" y="1044"/>
                </a:lnTo>
                <a:lnTo>
                  <a:pt x="2328" y="1057"/>
                </a:lnTo>
                <a:lnTo>
                  <a:pt x="2322" y="1071"/>
                </a:lnTo>
                <a:lnTo>
                  <a:pt x="2353" y="1084"/>
                </a:lnTo>
                <a:lnTo>
                  <a:pt x="2372" y="1107"/>
                </a:lnTo>
                <a:lnTo>
                  <a:pt x="2372" y="1076"/>
                </a:lnTo>
                <a:lnTo>
                  <a:pt x="2382" y="1061"/>
                </a:lnTo>
                <a:lnTo>
                  <a:pt x="2395" y="1046"/>
                </a:lnTo>
                <a:lnTo>
                  <a:pt x="2466" y="1026"/>
                </a:lnTo>
                <a:lnTo>
                  <a:pt x="2522" y="988"/>
                </a:lnTo>
                <a:lnTo>
                  <a:pt x="2564" y="977"/>
                </a:lnTo>
                <a:lnTo>
                  <a:pt x="2604" y="963"/>
                </a:lnTo>
                <a:lnTo>
                  <a:pt x="2641" y="963"/>
                </a:lnTo>
                <a:lnTo>
                  <a:pt x="2681" y="990"/>
                </a:lnTo>
                <a:lnTo>
                  <a:pt x="2658" y="975"/>
                </a:lnTo>
                <a:lnTo>
                  <a:pt x="2649" y="982"/>
                </a:lnTo>
                <a:lnTo>
                  <a:pt x="2666" y="1011"/>
                </a:lnTo>
                <a:lnTo>
                  <a:pt x="2689" y="1025"/>
                </a:lnTo>
                <a:lnTo>
                  <a:pt x="2729" y="1009"/>
                </a:lnTo>
                <a:lnTo>
                  <a:pt x="2756" y="986"/>
                </a:lnTo>
                <a:lnTo>
                  <a:pt x="2735" y="1011"/>
                </a:lnTo>
                <a:lnTo>
                  <a:pt x="2700" y="1021"/>
                </a:lnTo>
                <a:lnTo>
                  <a:pt x="2714" y="1032"/>
                </a:lnTo>
                <a:lnTo>
                  <a:pt x="2760" y="1007"/>
                </a:lnTo>
                <a:lnTo>
                  <a:pt x="2787" y="1003"/>
                </a:lnTo>
                <a:lnTo>
                  <a:pt x="2802" y="986"/>
                </a:lnTo>
                <a:lnTo>
                  <a:pt x="2779" y="982"/>
                </a:lnTo>
                <a:lnTo>
                  <a:pt x="2766" y="975"/>
                </a:lnTo>
                <a:lnTo>
                  <a:pt x="2770" y="957"/>
                </a:lnTo>
                <a:lnTo>
                  <a:pt x="2814" y="955"/>
                </a:lnTo>
                <a:lnTo>
                  <a:pt x="2842" y="921"/>
                </a:lnTo>
                <a:lnTo>
                  <a:pt x="2848" y="884"/>
                </a:lnTo>
                <a:lnTo>
                  <a:pt x="2846" y="923"/>
                </a:lnTo>
                <a:lnTo>
                  <a:pt x="2823" y="954"/>
                </a:lnTo>
                <a:lnTo>
                  <a:pt x="2846" y="971"/>
                </a:lnTo>
                <a:lnTo>
                  <a:pt x="2867" y="954"/>
                </a:lnTo>
                <a:lnTo>
                  <a:pt x="2858" y="930"/>
                </a:lnTo>
                <a:lnTo>
                  <a:pt x="2871" y="907"/>
                </a:lnTo>
                <a:lnTo>
                  <a:pt x="2860" y="863"/>
                </a:lnTo>
                <a:lnTo>
                  <a:pt x="2848" y="811"/>
                </a:lnTo>
                <a:lnTo>
                  <a:pt x="2846" y="727"/>
                </a:lnTo>
                <a:lnTo>
                  <a:pt x="2871" y="702"/>
                </a:lnTo>
                <a:lnTo>
                  <a:pt x="2871" y="666"/>
                </a:lnTo>
                <a:lnTo>
                  <a:pt x="2881" y="641"/>
                </a:lnTo>
                <a:lnTo>
                  <a:pt x="2912" y="620"/>
                </a:lnTo>
                <a:lnTo>
                  <a:pt x="2938" y="614"/>
                </a:lnTo>
                <a:lnTo>
                  <a:pt x="2950" y="637"/>
                </a:lnTo>
                <a:lnTo>
                  <a:pt x="2983" y="662"/>
                </a:lnTo>
                <a:lnTo>
                  <a:pt x="2994" y="700"/>
                </a:lnTo>
                <a:lnTo>
                  <a:pt x="3029" y="700"/>
                </a:lnTo>
                <a:lnTo>
                  <a:pt x="3063" y="654"/>
                </a:lnTo>
                <a:lnTo>
                  <a:pt x="3067" y="608"/>
                </a:lnTo>
                <a:lnTo>
                  <a:pt x="3073" y="573"/>
                </a:lnTo>
                <a:lnTo>
                  <a:pt x="3073" y="535"/>
                </a:lnTo>
                <a:lnTo>
                  <a:pt x="3061" y="535"/>
                </a:lnTo>
                <a:lnTo>
                  <a:pt x="3040" y="547"/>
                </a:lnTo>
                <a:lnTo>
                  <a:pt x="3011" y="526"/>
                </a:lnTo>
                <a:lnTo>
                  <a:pt x="3002" y="495"/>
                </a:lnTo>
                <a:lnTo>
                  <a:pt x="2992" y="485"/>
                </a:lnTo>
                <a:lnTo>
                  <a:pt x="2994" y="462"/>
                </a:lnTo>
                <a:lnTo>
                  <a:pt x="2998" y="433"/>
                </a:lnTo>
                <a:lnTo>
                  <a:pt x="3021" y="420"/>
                </a:lnTo>
                <a:lnTo>
                  <a:pt x="3052" y="395"/>
                </a:lnTo>
                <a:lnTo>
                  <a:pt x="3075" y="380"/>
                </a:lnTo>
                <a:lnTo>
                  <a:pt x="3113" y="380"/>
                </a:lnTo>
                <a:lnTo>
                  <a:pt x="3159" y="380"/>
                </a:lnTo>
                <a:lnTo>
                  <a:pt x="3198" y="391"/>
                </a:lnTo>
                <a:lnTo>
                  <a:pt x="3255" y="387"/>
                </a:lnTo>
                <a:lnTo>
                  <a:pt x="3269" y="376"/>
                </a:lnTo>
                <a:lnTo>
                  <a:pt x="3261" y="343"/>
                </a:lnTo>
                <a:lnTo>
                  <a:pt x="3284" y="359"/>
                </a:lnTo>
                <a:lnTo>
                  <a:pt x="3288" y="341"/>
                </a:lnTo>
                <a:lnTo>
                  <a:pt x="3303" y="343"/>
                </a:lnTo>
                <a:lnTo>
                  <a:pt x="3315" y="339"/>
                </a:lnTo>
                <a:lnTo>
                  <a:pt x="3322" y="320"/>
                </a:lnTo>
                <a:lnTo>
                  <a:pt x="3340" y="316"/>
                </a:lnTo>
                <a:lnTo>
                  <a:pt x="3367" y="324"/>
                </a:lnTo>
                <a:lnTo>
                  <a:pt x="3380" y="316"/>
                </a:lnTo>
                <a:lnTo>
                  <a:pt x="3372" y="303"/>
                </a:lnTo>
                <a:lnTo>
                  <a:pt x="3351" y="282"/>
                </a:lnTo>
                <a:lnTo>
                  <a:pt x="3336" y="295"/>
                </a:lnTo>
                <a:lnTo>
                  <a:pt x="3311" y="295"/>
                </a:lnTo>
                <a:lnTo>
                  <a:pt x="3280" y="272"/>
                </a:lnTo>
                <a:lnTo>
                  <a:pt x="3276" y="257"/>
                </a:lnTo>
                <a:lnTo>
                  <a:pt x="3288" y="257"/>
                </a:lnTo>
                <a:lnTo>
                  <a:pt x="3282" y="226"/>
                </a:lnTo>
                <a:lnTo>
                  <a:pt x="3255" y="261"/>
                </a:lnTo>
                <a:lnTo>
                  <a:pt x="3234" y="264"/>
                </a:lnTo>
                <a:lnTo>
                  <a:pt x="3198" y="263"/>
                </a:lnTo>
                <a:lnTo>
                  <a:pt x="3173" y="282"/>
                </a:lnTo>
                <a:lnTo>
                  <a:pt x="3153" y="284"/>
                </a:lnTo>
                <a:lnTo>
                  <a:pt x="3123" y="286"/>
                </a:lnTo>
                <a:lnTo>
                  <a:pt x="3107" y="305"/>
                </a:lnTo>
                <a:lnTo>
                  <a:pt x="3069" y="320"/>
                </a:lnTo>
                <a:lnTo>
                  <a:pt x="3044" y="337"/>
                </a:lnTo>
                <a:lnTo>
                  <a:pt x="3033" y="328"/>
                </a:lnTo>
                <a:lnTo>
                  <a:pt x="3017" y="345"/>
                </a:lnTo>
                <a:lnTo>
                  <a:pt x="2985" y="345"/>
                </a:lnTo>
                <a:lnTo>
                  <a:pt x="2963" y="366"/>
                </a:lnTo>
                <a:lnTo>
                  <a:pt x="2967" y="351"/>
                </a:lnTo>
                <a:lnTo>
                  <a:pt x="2950" y="349"/>
                </a:lnTo>
                <a:lnTo>
                  <a:pt x="2961" y="339"/>
                </a:lnTo>
                <a:lnTo>
                  <a:pt x="2960" y="320"/>
                </a:lnTo>
                <a:lnTo>
                  <a:pt x="2961" y="307"/>
                </a:lnTo>
                <a:lnTo>
                  <a:pt x="2938" y="309"/>
                </a:lnTo>
                <a:lnTo>
                  <a:pt x="2925" y="303"/>
                </a:lnTo>
                <a:lnTo>
                  <a:pt x="2883" y="274"/>
                </a:lnTo>
                <a:lnTo>
                  <a:pt x="2871" y="280"/>
                </a:lnTo>
                <a:lnTo>
                  <a:pt x="2854" y="247"/>
                </a:lnTo>
                <a:lnTo>
                  <a:pt x="2864" y="190"/>
                </a:lnTo>
                <a:lnTo>
                  <a:pt x="2865" y="165"/>
                </a:lnTo>
                <a:lnTo>
                  <a:pt x="2873" y="155"/>
                </a:lnTo>
                <a:lnTo>
                  <a:pt x="2862" y="119"/>
                </a:lnTo>
                <a:lnTo>
                  <a:pt x="2850" y="99"/>
                </a:lnTo>
                <a:lnTo>
                  <a:pt x="2854" y="71"/>
                </a:lnTo>
                <a:lnTo>
                  <a:pt x="2839" y="50"/>
                </a:lnTo>
                <a:lnTo>
                  <a:pt x="2835" y="25"/>
                </a:lnTo>
                <a:lnTo>
                  <a:pt x="2844" y="0"/>
                </a:lnTo>
                <a:lnTo>
                  <a:pt x="3589" y="0"/>
                </a:lnTo>
                <a:lnTo>
                  <a:pt x="3595" y="13"/>
                </a:lnTo>
                <a:lnTo>
                  <a:pt x="3572" y="7"/>
                </a:lnTo>
                <a:lnTo>
                  <a:pt x="3587" y="28"/>
                </a:lnTo>
                <a:lnTo>
                  <a:pt x="3599" y="40"/>
                </a:lnTo>
                <a:lnTo>
                  <a:pt x="3582" y="48"/>
                </a:lnTo>
                <a:lnTo>
                  <a:pt x="3597" y="59"/>
                </a:lnTo>
                <a:lnTo>
                  <a:pt x="3651" y="84"/>
                </a:lnTo>
                <a:lnTo>
                  <a:pt x="3674" y="107"/>
                </a:lnTo>
                <a:lnTo>
                  <a:pt x="3666" y="124"/>
                </a:lnTo>
                <a:lnTo>
                  <a:pt x="3670" y="138"/>
                </a:lnTo>
                <a:lnTo>
                  <a:pt x="3693" y="140"/>
                </a:lnTo>
                <a:lnTo>
                  <a:pt x="3693" y="113"/>
                </a:lnTo>
                <a:lnTo>
                  <a:pt x="3714" y="107"/>
                </a:lnTo>
                <a:lnTo>
                  <a:pt x="3712" y="90"/>
                </a:lnTo>
                <a:lnTo>
                  <a:pt x="3712" y="71"/>
                </a:lnTo>
                <a:lnTo>
                  <a:pt x="3691" y="59"/>
                </a:lnTo>
                <a:lnTo>
                  <a:pt x="3687" y="48"/>
                </a:lnTo>
                <a:lnTo>
                  <a:pt x="3668" y="36"/>
                </a:lnTo>
                <a:lnTo>
                  <a:pt x="3668" y="17"/>
                </a:lnTo>
                <a:lnTo>
                  <a:pt x="3656" y="2"/>
                </a:lnTo>
                <a:lnTo>
                  <a:pt x="3656" y="0"/>
                </a:lnTo>
                <a:lnTo>
                  <a:pt x="3727" y="0"/>
                </a:lnTo>
                <a:lnTo>
                  <a:pt x="3727" y="1894"/>
                </a:lnTo>
                <a:close/>
              </a:path>
            </a:pathLst>
          </a:custGeom>
          <a:solidFill>
            <a:srgbClr val="D2D2D2"/>
          </a:solidFill>
          <a:ln w="12700">
            <a:solidFill>
              <a:schemeClr val="bg1"/>
            </a:solidFill>
            <a:round/>
            <a:headEnd/>
            <a:tailEnd/>
          </a:ln>
        </p:spPr>
        <p:txBody>
          <a:bodyPr/>
          <a:lstStyle/>
          <a:p>
            <a:endParaRPr lang="en-GB"/>
          </a:p>
        </p:txBody>
      </p:sp>
      <p:sp>
        <p:nvSpPr>
          <p:cNvPr id="1701" name="Freeform 365"/>
          <p:cNvSpPr>
            <a:spLocks/>
          </p:cNvSpPr>
          <p:nvPr/>
        </p:nvSpPr>
        <p:spPr bwMode="auto">
          <a:xfrm>
            <a:off x="9714539" y="4086323"/>
            <a:ext cx="5525" cy="1784"/>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close/>
              </a:path>
            </a:pathLst>
          </a:custGeom>
          <a:solidFill>
            <a:srgbClr val="D2D2D2"/>
          </a:solidFill>
          <a:ln w="12700">
            <a:solidFill>
              <a:srgbClr val="FFFFFF"/>
            </a:solidFill>
            <a:prstDash val="solid"/>
            <a:round/>
            <a:headEnd/>
            <a:tailEnd/>
          </a:ln>
        </p:spPr>
        <p:txBody>
          <a:bodyPr/>
          <a:lstStyle/>
          <a:p>
            <a:endParaRPr lang="en-GB"/>
          </a:p>
        </p:txBody>
      </p:sp>
      <p:sp>
        <p:nvSpPr>
          <p:cNvPr id="1702" name="Freeform 366"/>
          <p:cNvSpPr>
            <a:spLocks/>
          </p:cNvSpPr>
          <p:nvPr/>
        </p:nvSpPr>
        <p:spPr bwMode="auto">
          <a:xfrm>
            <a:off x="9066169" y="5126054"/>
            <a:ext cx="653895" cy="959477"/>
          </a:xfrm>
          <a:custGeom>
            <a:avLst/>
            <a:gdLst/>
            <a:ahLst/>
            <a:cxnLst>
              <a:cxn ang="0">
                <a:pos x="380" y="610"/>
              </a:cxn>
              <a:cxn ang="0">
                <a:pos x="329" y="587"/>
              </a:cxn>
              <a:cxn ang="0">
                <a:pos x="311" y="543"/>
              </a:cxn>
              <a:cxn ang="0">
                <a:pos x="290" y="552"/>
              </a:cxn>
              <a:cxn ang="0">
                <a:pos x="227" y="539"/>
              </a:cxn>
              <a:cxn ang="0">
                <a:pos x="215" y="568"/>
              </a:cxn>
              <a:cxn ang="0">
                <a:pos x="179" y="552"/>
              </a:cxn>
              <a:cxn ang="0">
                <a:pos x="150" y="556"/>
              </a:cxn>
              <a:cxn ang="0">
                <a:pos x="204" y="541"/>
              </a:cxn>
              <a:cxn ang="0">
                <a:pos x="231" y="520"/>
              </a:cxn>
              <a:cxn ang="0">
                <a:pos x="188" y="522"/>
              </a:cxn>
              <a:cxn ang="0">
                <a:pos x="135" y="524"/>
              </a:cxn>
              <a:cxn ang="0">
                <a:pos x="154" y="506"/>
              </a:cxn>
              <a:cxn ang="0">
                <a:pos x="144" y="478"/>
              </a:cxn>
              <a:cxn ang="0">
                <a:pos x="125" y="464"/>
              </a:cxn>
              <a:cxn ang="0">
                <a:pos x="129" y="432"/>
              </a:cxn>
              <a:cxn ang="0">
                <a:pos x="100" y="405"/>
              </a:cxn>
              <a:cxn ang="0">
                <a:pos x="56" y="395"/>
              </a:cxn>
              <a:cxn ang="0">
                <a:pos x="41" y="364"/>
              </a:cxn>
              <a:cxn ang="0">
                <a:pos x="43" y="328"/>
              </a:cxn>
              <a:cxn ang="0">
                <a:pos x="108" y="355"/>
              </a:cxn>
              <a:cxn ang="0">
                <a:pos x="69" y="324"/>
              </a:cxn>
              <a:cxn ang="0">
                <a:pos x="75" y="293"/>
              </a:cxn>
              <a:cxn ang="0">
                <a:pos x="60" y="247"/>
              </a:cxn>
              <a:cxn ang="0">
                <a:pos x="64" y="217"/>
              </a:cxn>
              <a:cxn ang="0">
                <a:pos x="0" y="232"/>
              </a:cxn>
              <a:cxn ang="0">
                <a:pos x="31" y="144"/>
              </a:cxn>
              <a:cxn ang="0">
                <a:pos x="106" y="115"/>
              </a:cxn>
              <a:cxn ang="0">
                <a:pos x="150" y="115"/>
              </a:cxn>
              <a:cxn ang="0">
                <a:pos x="167" y="101"/>
              </a:cxn>
              <a:cxn ang="0">
                <a:pos x="196" y="107"/>
              </a:cxn>
              <a:cxn ang="0">
                <a:pos x="261" y="96"/>
              </a:cxn>
              <a:cxn ang="0">
                <a:pos x="258" y="71"/>
              </a:cxn>
              <a:cxn ang="0">
                <a:pos x="334" y="52"/>
              </a:cxn>
              <a:cxn ang="0">
                <a:pos x="258" y="23"/>
              </a:cxn>
              <a:cxn ang="0">
                <a:pos x="329" y="5"/>
              </a:cxn>
              <a:cxn ang="0">
                <a:pos x="396" y="7"/>
              </a:cxn>
              <a:cxn ang="0">
                <a:pos x="405" y="593"/>
              </a:cxn>
            </a:cxnLst>
            <a:rect l="0" t="0" r="r" b="b"/>
            <a:pathLst>
              <a:path w="405" h="610">
                <a:moveTo>
                  <a:pt x="405" y="593"/>
                </a:moveTo>
                <a:lnTo>
                  <a:pt x="380" y="610"/>
                </a:lnTo>
                <a:lnTo>
                  <a:pt x="363" y="595"/>
                </a:lnTo>
                <a:lnTo>
                  <a:pt x="329" y="587"/>
                </a:lnTo>
                <a:lnTo>
                  <a:pt x="319" y="570"/>
                </a:lnTo>
                <a:lnTo>
                  <a:pt x="311" y="543"/>
                </a:lnTo>
                <a:lnTo>
                  <a:pt x="296" y="543"/>
                </a:lnTo>
                <a:lnTo>
                  <a:pt x="290" y="552"/>
                </a:lnTo>
                <a:lnTo>
                  <a:pt x="254" y="531"/>
                </a:lnTo>
                <a:lnTo>
                  <a:pt x="227" y="539"/>
                </a:lnTo>
                <a:lnTo>
                  <a:pt x="231" y="551"/>
                </a:lnTo>
                <a:lnTo>
                  <a:pt x="215" y="568"/>
                </a:lnTo>
                <a:lnTo>
                  <a:pt x="208" y="545"/>
                </a:lnTo>
                <a:lnTo>
                  <a:pt x="179" y="552"/>
                </a:lnTo>
                <a:lnTo>
                  <a:pt x="164" y="572"/>
                </a:lnTo>
                <a:lnTo>
                  <a:pt x="150" y="556"/>
                </a:lnTo>
                <a:lnTo>
                  <a:pt x="171" y="545"/>
                </a:lnTo>
                <a:lnTo>
                  <a:pt x="204" y="541"/>
                </a:lnTo>
                <a:lnTo>
                  <a:pt x="210" y="531"/>
                </a:lnTo>
                <a:lnTo>
                  <a:pt x="231" y="520"/>
                </a:lnTo>
                <a:lnTo>
                  <a:pt x="227" y="508"/>
                </a:lnTo>
                <a:lnTo>
                  <a:pt x="188" y="522"/>
                </a:lnTo>
                <a:lnTo>
                  <a:pt x="158" y="524"/>
                </a:lnTo>
                <a:lnTo>
                  <a:pt x="135" y="524"/>
                </a:lnTo>
                <a:lnTo>
                  <a:pt x="133" y="508"/>
                </a:lnTo>
                <a:lnTo>
                  <a:pt x="154" y="506"/>
                </a:lnTo>
                <a:lnTo>
                  <a:pt x="160" y="487"/>
                </a:lnTo>
                <a:lnTo>
                  <a:pt x="144" y="478"/>
                </a:lnTo>
                <a:lnTo>
                  <a:pt x="129" y="489"/>
                </a:lnTo>
                <a:lnTo>
                  <a:pt x="125" y="464"/>
                </a:lnTo>
                <a:lnTo>
                  <a:pt x="114" y="447"/>
                </a:lnTo>
                <a:lnTo>
                  <a:pt x="129" y="432"/>
                </a:lnTo>
                <a:lnTo>
                  <a:pt x="121" y="407"/>
                </a:lnTo>
                <a:lnTo>
                  <a:pt x="100" y="405"/>
                </a:lnTo>
                <a:lnTo>
                  <a:pt x="71" y="387"/>
                </a:lnTo>
                <a:lnTo>
                  <a:pt x="56" y="395"/>
                </a:lnTo>
                <a:lnTo>
                  <a:pt x="25" y="376"/>
                </a:lnTo>
                <a:lnTo>
                  <a:pt x="41" y="364"/>
                </a:lnTo>
                <a:lnTo>
                  <a:pt x="31" y="351"/>
                </a:lnTo>
                <a:lnTo>
                  <a:pt x="43" y="328"/>
                </a:lnTo>
                <a:lnTo>
                  <a:pt x="52" y="362"/>
                </a:lnTo>
                <a:lnTo>
                  <a:pt x="108" y="355"/>
                </a:lnTo>
                <a:lnTo>
                  <a:pt x="75" y="343"/>
                </a:lnTo>
                <a:lnTo>
                  <a:pt x="69" y="324"/>
                </a:lnTo>
                <a:lnTo>
                  <a:pt x="91" y="303"/>
                </a:lnTo>
                <a:lnTo>
                  <a:pt x="75" y="293"/>
                </a:lnTo>
                <a:lnTo>
                  <a:pt x="66" y="272"/>
                </a:lnTo>
                <a:lnTo>
                  <a:pt x="60" y="247"/>
                </a:lnTo>
                <a:lnTo>
                  <a:pt x="79" y="226"/>
                </a:lnTo>
                <a:lnTo>
                  <a:pt x="64" y="217"/>
                </a:lnTo>
                <a:lnTo>
                  <a:pt x="23" y="238"/>
                </a:lnTo>
                <a:lnTo>
                  <a:pt x="0" y="232"/>
                </a:lnTo>
                <a:lnTo>
                  <a:pt x="2" y="184"/>
                </a:lnTo>
                <a:lnTo>
                  <a:pt x="31" y="144"/>
                </a:lnTo>
                <a:lnTo>
                  <a:pt x="66" y="124"/>
                </a:lnTo>
                <a:lnTo>
                  <a:pt x="106" y="115"/>
                </a:lnTo>
                <a:lnTo>
                  <a:pt x="119" y="128"/>
                </a:lnTo>
                <a:lnTo>
                  <a:pt x="150" y="115"/>
                </a:lnTo>
                <a:lnTo>
                  <a:pt x="144" y="100"/>
                </a:lnTo>
                <a:lnTo>
                  <a:pt x="167" y="101"/>
                </a:lnTo>
                <a:lnTo>
                  <a:pt x="169" y="113"/>
                </a:lnTo>
                <a:lnTo>
                  <a:pt x="196" y="107"/>
                </a:lnTo>
                <a:lnTo>
                  <a:pt x="254" y="107"/>
                </a:lnTo>
                <a:lnTo>
                  <a:pt x="261" y="96"/>
                </a:lnTo>
                <a:lnTo>
                  <a:pt x="242" y="92"/>
                </a:lnTo>
                <a:lnTo>
                  <a:pt x="258" y="71"/>
                </a:lnTo>
                <a:lnTo>
                  <a:pt x="302" y="63"/>
                </a:lnTo>
                <a:lnTo>
                  <a:pt x="334" y="52"/>
                </a:lnTo>
                <a:lnTo>
                  <a:pt x="283" y="46"/>
                </a:lnTo>
                <a:lnTo>
                  <a:pt x="258" y="23"/>
                </a:lnTo>
                <a:lnTo>
                  <a:pt x="265" y="5"/>
                </a:lnTo>
                <a:lnTo>
                  <a:pt x="329" y="5"/>
                </a:lnTo>
                <a:lnTo>
                  <a:pt x="352" y="0"/>
                </a:lnTo>
                <a:lnTo>
                  <a:pt x="396" y="7"/>
                </a:lnTo>
                <a:lnTo>
                  <a:pt x="405" y="7"/>
                </a:lnTo>
                <a:lnTo>
                  <a:pt x="405" y="593"/>
                </a:lnTo>
                <a:close/>
              </a:path>
            </a:pathLst>
          </a:custGeom>
          <a:solidFill>
            <a:srgbClr val="D2D2D2"/>
          </a:solidFill>
          <a:ln w="12700">
            <a:noFill/>
            <a:round/>
            <a:headEnd/>
            <a:tailEnd/>
          </a:ln>
        </p:spPr>
        <p:txBody>
          <a:bodyPr/>
          <a:lstStyle/>
          <a:p>
            <a:endParaRPr lang="en-GB"/>
          </a:p>
        </p:txBody>
      </p:sp>
      <p:sp>
        <p:nvSpPr>
          <p:cNvPr id="1703" name="Freeform 367"/>
          <p:cNvSpPr>
            <a:spLocks/>
          </p:cNvSpPr>
          <p:nvPr/>
        </p:nvSpPr>
        <p:spPr bwMode="auto">
          <a:xfrm>
            <a:off x="9066169" y="5126054"/>
            <a:ext cx="653895" cy="959477"/>
          </a:xfrm>
          <a:custGeom>
            <a:avLst/>
            <a:gdLst/>
            <a:ahLst/>
            <a:cxnLst>
              <a:cxn ang="0">
                <a:pos x="380" y="610"/>
              </a:cxn>
              <a:cxn ang="0">
                <a:pos x="329" y="587"/>
              </a:cxn>
              <a:cxn ang="0">
                <a:pos x="311" y="543"/>
              </a:cxn>
              <a:cxn ang="0">
                <a:pos x="290" y="552"/>
              </a:cxn>
              <a:cxn ang="0">
                <a:pos x="227" y="539"/>
              </a:cxn>
              <a:cxn ang="0">
                <a:pos x="215" y="568"/>
              </a:cxn>
              <a:cxn ang="0">
                <a:pos x="179" y="552"/>
              </a:cxn>
              <a:cxn ang="0">
                <a:pos x="150" y="556"/>
              </a:cxn>
              <a:cxn ang="0">
                <a:pos x="204" y="541"/>
              </a:cxn>
              <a:cxn ang="0">
                <a:pos x="231" y="520"/>
              </a:cxn>
              <a:cxn ang="0">
                <a:pos x="188" y="522"/>
              </a:cxn>
              <a:cxn ang="0">
                <a:pos x="135" y="524"/>
              </a:cxn>
              <a:cxn ang="0">
                <a:pos x="154" y="506"/>
              </a:cxn>
              <a:cxn ang="0">
                <a:pos x="144" y="478"/>
              </a:cxn>
              <a:cxn ang="0">
                <a:pos x="125" y="464"/>
              </a:cxn>
              <a:cxn ang="0">
                <a:pos x="129" y="432"/>
              </a:cxn>
              <a:cxn ang="0">
                <a:pos x="100" y="405"/>
              </a:cxn>
              <a:cxn ang="0">
                <a:pos x="56" y="395"/>
              </a:cxn>
              <a:cxn ang="0">
                <a:pos x="41" y="364"/>
              </a:cxn>
              <a:cxn ang="0">
                <a:pos x="43" y="328"/>
              </a:cxn>
              <a:cxn ang="0">
                <a:pos x="108" y="355"/>
              </a:cxn>
              <a:cxn ang="0">
                <a:pos x="69" y="324"/>
              </a:cxn>
              <a:cxn ang="0">
                <a:pos x="75" y="293"/>
              </a:cxn>
              <a:cxn ang="0">
                <a:pos x="60" y="247"/>
              </a:cxn>
              <a:cxn ang="0">
                <a:pos x="64" y="217"/>
              </a:cxn>
              <a:cxn ang="0">
                <a:pos x="0" y="232"/>
              </a:cxn>
              <a:cxn ang="0">
                <a:pos x="31" y="144"/>
              </a:cxn>
              <a:cxn ang="0">
                <a:pos x="106" y="115"/>
              </a:cxn>
              <a:cxn ang="0">
                <a:pos x="150" y="115"/>
              </a:cxn>
              <a:cxn ang="0">
                <a:pos x="167" y="101"/>
              </a:cxn>
              <a:cxn ang="0">
                <a:pos x="196" y="107"/>
              </a:cxn>
              <a:cxn ang="0">
                <a:pos x="261" y="96"/>
              </a:cxn>
              <a:cxn ang="0">
                <a:pos x="258" y="71"/>
              </a:cxn>
              <a:cxn ang="0">
                <a:pos x="334" y="52"/>
              </a:cxn>
              <a:cxn ang="0">
                <a:pos x="258" y="23"/>
              </a:cxn>
              <a:cxn ang="0">
                <a:pos x="329" y="5"/>
              </a:cxn>
              <a:cxn ang="0">
                <a:pos x="396" y="7"/>
              </a:cxn>
              <a:cxn ang="0">
                <a:pos x="405" y="593"/>
              </a:cxn>
            </a:cxnLst>
            <a:rect l="0" t="0" r="r" b="b"/>
            <a:pathLst>
              <a:path w="405" h="610">
                <a:moveTo>
                  <a:pt x="405" y="593"/>
                </a:moveTo>
                <a:lnTo>
                  <a:pt x="380" y="610"/>
                </a:lnTo>
                <a:lnTo>
                  <a:pt x="363" y="595"/>
                </a:lnTo>
                <a:lnTo>
                  <a:pt x="329" y="587"/>
                </a:lnTo>
                <a:lnTo>
                  <a:pt x="319" y="570"/>
                </a:lnTo>
                <a:lnTo>
                  <a:pt x="311" y="543"/>
                </a:lnTo>
                <a:lnTo>
                  <a:pt x="296" y="543"/>
                </a:lnTo>
                <a:lnTo>
                  <a:pt x="290" y="552"/>
                </a:lnTo>
                <a:lnTo>
                  <a:pt x="254" y="531"/>
                </a:lnTo>
                <a:lnTo>
                  <a:pt x="227" y="539"/>
                </a:lnTo>
                <a:lnTo>
                  <a:pt x="231" y="551"/>
                </a:lnTo>
                <a:lnTo>
                  <a:pt x="215" y="568"/>
                </a:lnTo>
                <a:lnTo>
                  <a:pt x="208" y="545"/>
                </a:lnTo>
                <a:lnTo>
                  <a:pt x="179" y="552"/>
                </a:lnTo>
                <a:lnTo>
                  <a:pt x="164" y="572"/>
                </a:lnTo>
                <a:lnTo>
                  <a:pt x="150" y="556"/>
                </a:lnTo>
                <a:lnTo>
                  <a:pt x="171" y="545"/>
                </a:lnTo>
                <a:lnTo>
                  <a:pt x="204" y="541"/>
                </a:lnTo>
                <a:lnTo>
                  <a:pt x="210" y="531"/>
                </a:lnTo>
                <a:lnTo>
                  <a:pt x="231" y="520"/>
                </a:lnTo>
                <a:lnTo>
                  <a:pt x="227" y="508"/>
                </a:lnTo>
                <a:lnTo>
                  <a:pt x="188" y="522"/>
                </a:lnTo>
                <a:lnTo>
                  <a:pt x="158" y="524"/>
                </a:lnTo>
                <a:lnTo>
                  <a:pt x="135" y="524"/>
                </a:lnTo>
                <a:lnTo>
                  <a:pt x="133" y="508"/>
                </a:lnTo>
                <a:lnTo>
                  <a:pt x="154" y="506"/>
                </a:lnTo>
                <a:lnTo>
                  <a:pt x="160" y="487"/>
                </a:lnTo>
                <a:lnTo>
                  <a:pt x="144" y="478"/>
                </a:lnTo>
                <a:lnTo>
                  <a:pt x="129" y="489"/>
                </a:lnTo>
                <a:lnTo>
                  <a:pt x="125" y="464"/>
                </a:lnTo>
                <a:lnTo>
                  <a:pt x="114" y="447"/>
                </a:lnTo>
                <a:lnTo>
                  <a:pt x="129" y="432"/>
                </a:lnTo>
                <a:lnTo>
                  <a:pt x="121" y="407"/>
                </a:lnTo>
                <a:lnTo>
                  <a:pt x="100" y="405"/>
                </a:lnTo>
                <a:lnTo>
                  <a:pt x="71" y="387"/>
                </a:lnTo>
                <a:lnTo>
                  <a:pt x="56" y="395"/>
                </a:lnTo>
                <a:lnTo>
                  <a:pt x="25" y="376"/>
                </a:lnTo>
                <a:lnTo>
                  <a:pt x="41" y="364"/>
                </a:lnTo>
                <a:lnTo>
                  <a:pt x="31" y="351"/>
                </a:lnTo>
                <a:lnTo>
                  <a:pt x="43" y="328"/>
                </a:lnTo>
                <a:lnTo>
                  <a:pt x="52" y="362"/>
                </a:lnTo>
                <a:lnTo>
                  <a:pt x="108" y="355"/>
                </a:lnTo>
                <a:lnTo>
                  <a:pt x="75" y="343"/>
                </a:lnTo>
                <a:lnTo>
                  <a:pt x="69" y="324"/>
                </a:lnTo>
                <a:lnTo>
                  <a:pt x="91" y="303"/>
                </a:lnTo>
                <a:lnTo>
                  <a:pt x="75" y="293"/>
                </a:lnTo>
                <a:lnTo>
                  <a:pt x="66" y="272"/>
                </a:lnTo>
                <a:lnTo>
                  <a:pt x="60" y="247"/>
                </a:lnTo>
                <a:lnTo>
                  <a:pt x="79" y="226"/>
                </a:lnTo>
                <a:lnTo>
                  <a:pt x="64" y="217"/>
                </a:lnTo>
                <a:lnTo>
                  <a:pt x="23" y="238"/>
                </a:lnTo>
                <a:lnTo>
                  <a:pt x="0" y="232"/>
                </a:lnTo>
                <a:lnTo>
                  <a:pt x="2" y="184"/>
                </a:lnTo>
                <a:lnTo>
                  <a:pt x="31" y="144"/>
                </a:lnTo>
                <a:lnTo>
                  <a:pt x="66" y="124"/>
                </a:lnTo>
                <a:lnTo>
                  <a:pt x="106" y="115"/>
                </a:lnTo>
                <a:lnTo>
                  <a:pt x="119" y="128"/>
                </a:lnTo>
                <a:lnTo>
                  <a:pt x="150" y="115"/>
                </a:lnTo>
                <a:lnTo>
                  <a:pt x="144" y="100"/>
                </a:lnTo>
                <a:lnTo>
                  <a:pt x="167" y="101"/>
                </a:lnTo>
                <a:lnTo>
                  <a:pt x="169" y="113"/>
                </a:lnTo>
                <a:lnTo>
                  <a:pt x="196" y="107"/>
                </a:lnTo>
                <a:lnTo>
                  <a:pt x="254" y="107"/>
                </a:lnTo>
                <a:lnTo>
                  <a:pt x="261" y="96"/>
                </a:lnTo>
                <a:lnTo>
                  <a:pt x="242" y="92"/>
                </a:lnTo>
                <a:lnTo>
                  <a:pt x="258" y="71"/>
                </a:lnTo>
                <a:lnTo>
                  <a:pt x="302" y="63"/>
                </a:lnTo>
                <a:lnTo>
                  <a:pt x="334" y="52"/>
                </a:lnTo>
                <a:lnTo>
                  <a:pt x="283" y="46"/>
                </a:lnTo>
                <a:lnTo>
                  <a:pt x="258" y="23"/>
                </a:lnTo>
                <a:lnTo>
                  <a:pt x="265" y="5"/>
                </a:lnTo>
                <a:lnTo>
                  <a:pt x="329" y="5"/>
                </a:lnTo>
                <a:lnTo>
                  <a:pt x="352" y="0"/>
                </a:lnTo>
                <a:lnTo>
                  <a:pt x="396" y="7"/>
                </a:lnTo>
                <a:lnTo>
                  <a:pt x="405" y="7"/>
                </a:lnTo>
                <a:lnTo>
                  <a:pt x="405" y="593"/>
                </a:lnTo>
                <a:close/>
              </a:path>
            </a:pathLst>
          </a:custGeom>
          <a:solidFill>
            <a:srgbClr val="D2D2D2"/>
          </a:solidFill>
          <a:ln w="12700">
            <a:solidFill>
              <a:srgbClr val="FFFFFF"/>
            </a:solidFill>
            <a:prstDash val="solid"/>
            <a:round/>
            <a:headEnd/>
            <a:tailEnd/>
          </a:ln>
        </p:spPr>
        <p:txBody>
          <a:bodyPr/>
          <a:lstStyle/>
          <a:p>
            <a:endParaRPr lang="en-GB"/>
          </a:p>
        </p:txBody>
      </p:sp>
      <p:sp>
        <p:nvSpPr>
          <p:cNvPr id="1704" name="Freeform 368"/>
          <p:cNvSpPr>
            <a:spLocks/>
          </p:cNvSpPr>
          <p:nvPr/>
        </p:nvSpPr>
        <p:spPr bwMode="auto">
          <a:xfrm>
            <a:off x="6750823" y="3690405"/>
            <a:ext cx="1038866" cy="485089"/>
          </a:xfrm>
          <a:custGeom>
            <a:avLst/>
            <a:gdLst/>
            <a:ahLst/>
            <a:cxnLst>
              <a:cxn ang="0">
                <a:pos x="16" y="156"/>
              </a:cxn>
              <a:cxn ang="0">
                <a:pos x="0" y="184"/>
              </a:cxn>
              <a:cxn ang="0">
                <a:pos x="25" y="196"/>
              </a:cxn>
              <a:cxn ang="0">
                <a:pos x="68" y="211"/>
              </a:cxn>
              <a:cxn ang="0">
                <a:pos x="114" y="238"/>
              </a:cxn>
              <a:cxn ang="0">
                <a:pos x="177" y="209"/>
              </a:cxn>
              <a:cxn ang="0">
                <a:pos x="235" y="257"/>
              </a:cxn>
              <a:cxn ang="0">
                <a:pos x="333" y="280"/>
              </a:cxn>
              <a:cxn ang="0">
                <a:pos x="377" y="298"/>
              </a:cxn>
              <a:cxn ang="0">
                <a:pos x="446" y="288"/>
              </a:cxn>
              <a:cxn ang="0">
                <a:pos x="513" y="278"/>
              </a:cxn>
              <a:cxn ang="0">
                <a:pos x="542" y="267"/>
              </a:cxn>
              <a:cxn ang="0">
                <a:pos x="565" y="250"/>
              </a:cxn>
              <a:cxn ang="0">
                <a:pos x="580" y="228"/>
              </a:cxn>
              <a:cxn ang="0">
                <a:pos x="580" y="200"/>
              </a:cxn>
              <a:cxn ang="0">
                <a:pos x="594" y="181"/>
              </a:cxn>
              <a:cxn ang="0">
                <a:pos x="594" y="159"/>
              </a:cxn>
              <a:cxn ang="0">
                <a:pos x="630" y="161"/>
              </a:cxn>
              <a:cxn ang="0">
                <a:pos x="644" y="111"/>
              </a:cxn>
              <a:cxn ang="0">
                <a:pos x="628" y="67"/>
              </a:cxn>
              <a:cxn ang="0">
                <a:pos x="624" y="37"/>
              </a:cxn>
              <a:cxn ang="0">
                <a:pos x="525" y="15"/>
              </a:cxn>
              <a:cxn ang="0">
                <a:pos x="473" y="21"/>
              </a:cxn>
              <a:cxn ang="0">
                <a:pos x="425" y="31"/>
              </a:cxn>
              <a:cxn ang="0">
                <a:pos x="352" y="31"/>
              </a:cxn>
              <a:cxn ang="0">
                <a:pos x="335" y="65"/>
              </a:cxn>
              <a:cxn ang="0">
                <a:pos x="287" y="73"/>
              </a:cxn>
              <a:cxn ang="0">
                <a:pos x="296" y="127"/>
              </a:cxn>
              <a:cxn ang="0">
                <a:pos x="290" y="175"/>
              </a:cxn>
              <a:cxn ang="0">
                <a:pos x="258" y="144"/>
              </a:cxn>
              <a:cxn ang="0">
                <a:pos x="179" y="150"/>
              </a:cxn>
              <a:cxn ang="0">
                <a:pos x="133" y="163"/>
              </a:cxn>
              <a:cxn ang="0">
                <a:pos x="83" y="133"/>
              </a:cxn>
              <a:cxn ang="0">
                <a:pos x="58" y="169"/>
              </a:cxn>
              <a:cxn ang="0">
                <a:pos x="45" y="142"/>
              </a:cxn>
              <a:cxn ang="0">
                <a:pos x="14" y="131"/>
              </a:cxn>
            </a:cxnLst>
            <a:rect l="0" t="0" r="r" b="b"/>
            <a:pathLst>
              <a:path w="644" h="309">
                <a:moveTo>
                  <a:pt x="14" y="138"/>
                </a:moveTo>
                <a:lnTo>
                  <a:pt x="16" y="156"/>
                </a:lnTo>
                <a:lnTo>
                  <a:pt x="10" y="169"/>
                </a:lnTo>
                <a:lnTo>
                  <a:pt x="0" y="184"/>
                </a:lnTo>
                <a:lnTo>
                  <a:pt x="2" y="186"/>
                </a:lnTo>
                <a:lnTo>
                  <a:pt x="25" y="196"/>
                </a:lnTo>
                <a:lnTo>
                  <a:pt x="41" y="213"/>
                </a:lnTo>
                <a:lnTo>
                  <a:pt x="68" y="211"/>
                </a:lnTo>
                <a:lnTo>
                  <a:pt x="95" y="223"/>
                </a:lnTo>
                <a:lnTo>
                  <a:pt x="114" y="238"/>
                </a:lnTo>
                <a:lnTo>
                  <a:pt x="144" y="209"/>
                </a:lnTo>
                <a:lnTo>
                  <a:pt x="177" y="209"/>
                </a:lnTo>
                <a:lnTo>
                  <a:pt x="194" y="209"/>
                </a:lnTo>
                <a:lnTo>
                  <a:pt x="235" y="257"/>
                </a:lnTo>
                <a:lnTo>
                  <a:pt x="288" y="278"/>
                </a:lnTo>
                <a:lnTo>
                  <a:pt x="333" y="280"/>
                </a:lnTo>
                <a:lnTo>
                  <a:pt x="352" y="290"/>
                </a:lnTo>
                <a:lnTo>
                  <a:pt x="377" y="298"/>
                </a:lnTo>
                <a:lnTo>
                  <a:pt x="417" y="309"/>
                </a:lnTo>
                <a:lnTo>
                  <a:pt x="446" y="288"/>
                </a:lnTo>
                <a:lnTo>
                  <a:pt x="498" y="290"/>
                </a:lnTo>
                <a:lnTo>
                  <a:pt x="513" y="278"/>
                </a:lnTo>
                <a:lnTo>
                  <a:pt x="536" y="278"/>
                </a:lnTo>
                <a:lnTo>
                  <a:pt x="542" y="267"/>
                </a:lnTo>
                <a:lnTo>
                  <a:pt x="553" y="263"/>
                </a:lnTo>
                <a:lnTo>
                  <a:pt x="565" y="250"/>
                </a:lnTo>
                <a:lnTo>
                  <a:pt x="580" y="248"/>
                </a:lnTo>
                <a:lnTo>
                  <a:pt x="580" y="228"/>
                </a:lnTo>
                <a:lnTo>
                  <a:pt x="574" y="211"/>
                </a:lnTo>
                <a:lnTo>
                  <a:pt x="580" y="200"/>
                </a:lnTo>
                <a:lnTo>
                  <a:pt x="592" y="198"/>
                </a:lnTo>
                <a:lnTo>
                  <a:pt x="594" y="181"/>
                </a:lnTo>
                <a:lnTo>
                  <a:pt x="588" y="169"/>
                </a:lnTo>
                <a:lnTo>
                  <a:pt x="594" y="159"/>
                </a:lnTo>
                <a:lnTo>
                  <a:pt x="613" y="165"/>
                </a:lnTo>
                <a:lnTo>
                  <a:pt x="630" y="161"/>
                </a:lnTo>
                <a:lnTo>
                  <a:pt x="640" y="138"/>
                </a:lnTo>
                <a:lnTo>
                  <a:pt x="644" y="111"/>
                </a:lnTo>
                <a:lnTo>
                  <a:pt x="624" y="86"/>
                </a:lnTo>
                <a:lnTo>
                  <a:pt x="628" y="67"/>
                </a:lnTo>
                <a:lnTo>
                  <a:pt x="636" y="42"/>
                </a:lnTo>
                <a:lnTo>
                  <a:pt x="624" y="37"/>
                </a:lnTo>
                <a:lnTo>
                  <a:pt x="576" y="31"/>
                </a:lnTo>
                <a:lnTo>
                  <a:pt x="525" y="15"/>
                </a:lnTo>
                <a:lnTo>
                  <a:pt x="480" y="0"/>
                </a:lnTo>
                <a:lnTo>
                  <a:pt x="473" y="21"/>
                </a:lnTo>
                <a:lnTo>
                  <a:pt x="454" y="21"/>
                </a:lnTo>
                <a:lnTo>
                  <a:pt x="425" y="31"/>
                </a:lnTo>
                <a:lnTo>
                  <a:pt x="375" y="33"/>
                </a:lnTo>
                <a:lnTo>
                  <a:pt x="352" y="31"/>
                </a:lnTo>
                <a:lnTo>
                  <a:pt x="340" y="44"/>
                </a:lnTo>
                <a:lnTo>
                  <a:pt x="335" y="65"/>
                </a:lnTo>
                <a:lnTo>
                  <a:pt x="321" y="71"/>
                </a:lnTo>
                <a:lnTo>
                  <a:pt x="287" y="73"/>
                </a:lnTo>
                <a:lnTo>
                  <a:pt x="287" y="96"/>
                </a:lnTo>
                <a:lnTo>
                  <a:pt x="296" y="127"/>
                </a:lnTo>
                <a:lnTo>
                  <a:pt x="306" y="163"/>
                </a:lnTo>
                <a:lnTo>
                  <a:pt x="290" y="175"/>
                </a:lnTo>
                <a:lnTo>
                  <a:pt x="277" y="146"/>
                </a:lnTo>
                <a:lnTo>
                  <a:pt x="258" y="144"/>
                </a:lnTo>
                <a:lnTo>
                  <a:pt x="240" y="140"/>
                </a:lnTo>
                <a:lnTo>
                  <a:pt x="179" y="150"/>
                </a:lnTo>
                <a:lnTo>
                  <a:pt x="146" y="152"/>
                </a:lnTo>
                <a:lnTo>
                  <a:pt x="133" y="163"/>
                </a:lnTo>
                <a:lnTo>
                  <a:pt x="110" y="148"/>
                </a:lnTo>
                <a:lnTo>
                  <a:pt x="83" y="133"/>
                </a:lnTo>
                <a:lnTo>
                  <a:pt x="79" y="161"/>
                </a:lnTo>
                <a:lnTo>
                  <a:pt x="58" y="169"/>
                </a:lnTo>
                <a:lnTo>
                  <a:pt x="56" y="152"/>
                </a:lnTo>
                <a:lnTo>
                  <a:pt x="45" y="142"/>
                </a:lnTo>
                <a:lnTo>
                  <a:pt x="39" y="133"/>
                </a:lnTo>
                <a:lnTo>
                  <a:pt x="14" y="131"/>
                </a:lnTo>
                <a:lnTo>
                  <a:pt x="14" y="138"/>
                </a:lnTo>
                <a:close/>
              </a:path>
            </a:pathLst>
          </a:custGeom>
          <a:solidFill>
            <a:schemeClr val="bg2"/>
          </a:solidFill>
          <a:ln w="12700">
            <a:noFill/>
            <a:round/>
            <a:headEnd/>
            <a:tailEnd/>
          </a:ln>
        </p:spPr>
        <p:txBody>
          <a:bodyPr/>
          <a:lstStyle/>
          <a:p>
            <a:endParaRPr lang="en-GB"/>
          </a:p>
        </p:txBody>
      </p:sp>
      <p:sp>
        <p:nvSpPr>
          <p:cNvPr id="1705" name="Freeform 369"/>
          <p:cNvSpPr>
            <a:spLocks/>
          </p:cNvSpPr>
          <p:nvPr/>
        </p:nvSpPr>
        <p:spPr bwMode="auto">
          <a:xfrm>
            <a:off x="6750823" y="3690405"/>
            <a:ext cx="1038866" cy="485089"/>
          </a:xfrm>
          <a:custGeom>
            <a:avLst/>
            <a:gdLst/>
            <a:ahLst/>
            <a:cxnLst>
              <a:cxn ang="0">
                <a:pos x="16" y="156"/>
              </a:cxn>
              <a:cxn ang="0">
                <a:pos x="0" y="184"/>
              </a:cxn>
              <a:cxn ang="0">
                <a:pos x="25" y="196"/>
              </a:cxn>
              <a:cxn ang="0">
                <a:pos x="68" y="211"/>
              </a:cxn>
              <a:cxn ang="0">
                <a:pos x="114" y="238"/>
              </a:cxn>
              <a:cxn ang="0">
                <a:pos x="177" y="209"/>
              </a:cxn>
              <a:cxn ang="0">
                <a:pos x="235" y="257"/>
              </a:cxn>
              <a:cxn ang="0">
                <a:pos x="333" y="280"/>
              </a:cxn>
              <a:cxn ang="0">
                <a:pos x="377" y="298"/>
              </a:cxn>
              <a:cxn ang="0">
                <a:pos x="446" y="288"/>
              </a:cxn>
              <a:cxn ang="0">
                <a:pos x="513" y="278"/>
              </a:cxn>
              <a:cxn ang="0">
                <a:pos x="542" y="267"/>
              </a:cxn>
              <a:cxn ang="0">
                <a:pos x="565" y="250"/>
              </a:cxn>
              <a:cxn ang="0">
                <a:pos x="580" y="228"/>
              </a:cxn>
              <a:cxn ang="0">
                <a:pos x="580" y="200"/>
              </a:cxn>
              <a:cxn ang="0">
                <a:pos x="594" y="181"/>
              </a:cxn>
              <a:cxn ang="0">
                <a:pos x="594" y="159"/>
              </a:cxn>
              <a:cxn ang="0">
                <a:pos x="630" y="161"/>
              </a:cxn>
              <a:cxn ang="0">
                <a:pos x="644" y="111"/>
              </a:cxn>
              <a:cxn ang="0">
                <a:pos x="628" y="67"/>
              </a:cxn>
              <a:cxn ang="0">
                <a:pos x="624" y="37"/>
              </a:cxn>
              <a:cxn ang="0">
                <a:pos x="525" y="15"/>
              </a:cxn>
              <a:cxn ang="0">
                <a:pos x="473" y="21"/>
              </a:cxn>
              <a:cxn ang="0">
                <a:pos x="425" y="31"/>
              </a:cxn>
              <a:cxn ang="0">
                <a:pos x="352" y="31"/>
              </a:cxn>
              <a:cxn ang="0">
                <a:pos x="335" y="65"/>
              </a:cxn>
              <a:cxn ang="0">
                <a:pos x="287" y="73"/>
              </a:cxn>
              <a:cxn ang="0">
                <a:pos x="296" y="127"/>
              </a:cxn>
              <a:cxn ang="0">
                <a:pos x="290" y="175"/>
              </a:cxn>
              <a:cxn ang="0">
                <a:pos x="258" y="144"/>
              </a:cxn>
              <a:cxn ang="0">
                <a:pos x="179" y="150"/>
              </a:cxn>
              <a:cxn ang="0">
                <a:pos x="133" y="163"/>
              </a:cxn>
              <a:cxn ang="0">
                <a:pos x="83" y="133"/>
              </a:cxn>
              <a:cxn ang="0">
                <a:pos x="58" y="169"/>
              </a:cxn>
              <a:cxn ang="0">
                <a:pos x="45" y="142"/>
              </a:cxn>
              <a:cxn ang="0">
                <a:pos x="14" y="131"/>
              </a:cxn>
            </a:cxnLst>
            <a:rect l="0" t="0" r="r" b="b"/>
            <a:pathLst>
              <a:path w="644" h="309">
                <a:moveTo>
                  <a:pt x="14" y="138"/>
                </a:moveTo>
                <a:lnTo>
                  <a:pt x="16" y="156"/>
                </a:lnTo>
                <a:lnTo>
                  <a:pt x="10" y="169"/>
                </a:lnTo>
                <a:lnTo>
                  <a:pt x="0" y="184"/>
                </a:lnTo>
                <a:lnTo>
                  <a:pt x="2" y="186"/>
                </a:lnTo>
                <a:lnTo>
                  <a:pt x="25" y="196"/>
                </a:lnTo>
                <a:lnTo>
                  <a:pt x="41" y="213"/>
                </a:lnTo>
                <a:lnTo>
                  <a:pt x="68" y="211"/>
                </a:lnTo>
                <a:lnTo>
                  <a:pt x="95" y="223"/>
                </a:lnTo>
                <a:lnTo>
                  <a:pt x="114" y="238"/>
                </a:lnTo>
                <a:lnTo>
                  <a:pt x="144" y="209"/>
                </a:lnTo>
                <a:lnTo>
                  <a:pt x="177" y="209"/>
                </a:lnTo>
                <a:lnTo>
                  <a:pt x="194" y="209"/>
                </a:lnTo>
                <a:lnTo>
                  <a:pt x="235" y="257"/>
                </a:lnTo>
                <a:lnTo>
                  <a:pt x="288" y="278"/>
                </a:lnTo>
                <a:lnTo>
                  <a:pt x="333" y="280"/>
                </a:lnTo>
                <a:lnTo>
                  <a:pt x="352" y="290"/>
                </a:lnTo>
                <a:lnTo>
                  <a:pt x="377" y="298"/>
                </a:lnTo>
                <a:lnTo>
                  <a:pt x="417" y="309"/>
                </a:lnTo>
                <a:lnTo>
                  <a:pt x="446" y="288"/>
                </a:lnTo>
                <a:lnTo>
                  <a:pt x="498" y="290"/>
                </a:lnTo>
                <a:lnTo>
                  <a:pt x="513" y="278"/>
                </a:lnTo>
                <a:lnTo>
                  <a:pt x="536" y="278"/>
                </a:lnTo>
                <a:lnTo>
                  <a:pt x="542" y="267"/>
                </a:lnTo>
                <a:lnTo>
                  <a:pt x="553" y="263"/>
                </a:lnTo>
                <a:lnTo>
                  <a:pt x="565" y="250"/>
                </a:lnTo>
                <a:lnTo>
                  <a:pt x="580" y="248"/>
                </a:lnTo>
                <a:lnTo>
                  <a:pt x="580" y="228"/>
                </a:lnTo>
                <a:lnTo>
                  <a:pt x="574" y="211"/>
                </a:lnTo>
                <a:lnTo>
                  <a:pt x="580" y="200"/>
                </a:lnTo>
                <a:lnTo>
                  <a:pt x="592" y="198"/>
                </a:lnTo>
                <a:lnTo>
                  <a:pt x="594" y="181"/>
                </a:lnTo>
                <a:lnTo>
                  <a:pt x="588" y="169"/>
                </a:lnTo>
                <a:lnTo>
                  <a:pt x="594" y="159"/>
                </a:lnTo>
                <a:lnTo>
                  <a:pt x="613" y="165"/>
                </a:lnTo>
                <a:lnTo>
                  <a:pt x="630" y="161"/>
                </a:lnTo>
                <a:lnTo>
                  <a:pt x="640" y="138"/>
                </a:lnTo>
                <a:lnTo>
                  <a:pt x="644" y="111"/>
                </a:lnTo>
                <a:lnTo>
                  <a:pt x="624" y="86"/>
                </a:lnTo>
                <a:lnTo>
                  <a:pt x="628" y="67"/>
                </a:lnTo>
                <a:lnTo>
                  <a:pt x="636" y="42"/>
                </a:lnTo>
                <a:lnTo>
                  <a:pt x="624" y="37"/>
                </a:lnTo>
                <a:lnTo>
                  <a:pt x="576" y="31"/>
                </a:lnTo>
                <a:lnTo>
                  <a:pt x="525" y="15"/>
                </a:lnTo>
                <a:lnTo>
                  <a:pt x="480" y="0"/>
                </a:lnTo>
                <a:lnTo>
                  <a:pt x="473" y="21"/>
                </a:lnTo>
                <a:lnTo>
                  <a:pt x="454" y="21"/>
                </a:lnTo>
                <a:lnTo>
                  <a:pt x="425" y="31"/>
                </a:lnTo>
                <a:lnTo>
                  <a:pt x="375" y="33"/>
                </a:lnTo>
                <a:lnTo>
                  <a:pt x="352" y="31"/>
                </a:lnTo>
                <a:lnTo>
                  <a:pt x="340" y="44"/>
                </a:lnTo>
                <a:lnTo>
                  <a:pt x="335" y="65"/>
                </a:lnTo>
                <a:lnTo>
                  <a:pt x="321" y="71"/>
                </a:lnTo>
                <a:lnTo>
                  <a:pt x="287" y="73"/>
                </a:lnTo>
                <a:lnTo>
                  <a:pt x="287" y="96"/>
                </a:lnTo>
                <a:lnTo>
                  <a:pt x="296" y="127"/>
                </a:lnTo>
                <a:lnTo>
                  <a:pt x="306" y="163"/>
                </a:lnTo>
                <a:lnTo>
                  <a:pt x="290" y="175"/>
                </a:lnTo>
                <a:lnTo>
                  <a:pt x="277" y="146"/>
                </a:lnTo>
                <a:lnTo>
                  <a:pt x="258" y="144"/>
                </a:lnTo>
                <a:lnTo>
                  <a:pt x="240" y="140"/>
                </a:lnTo>
                <a:lnTo>
                  <a:pt x="179" y="150"/>
                </a:lnTo>
                <a:lnTo>
                  <a:pt x="146" y="152"/>
                </a:lnTo>
                <a:lnTo>
                  <a:pt x="133" y="163"/>
                </a:lnTo>
                <a:lnTo>
                  <a:pt x="110" y="148"/>
                </a:lnTo>
                <a:lnTo>
                  <a:pt x="83" y="133"/>
                </a:lnTo>
                <a:lnTo>
                  <a:pt x="79" y="161"/>
                </a:lnTo>
                <a:lnTo>
                  <a:pt x="58" y="169"/>
                </a:lnTo>
                <a:lnTo>
                  <a:pt x="56" y="152"/>
                </a:lnTo>
                <a:lnTo>
                  <a:pt x="45" y="142"/>
                </a:lnTo>
                <a:lnTo>
                  <a:pt x="39" y="133"/>
                </a:lnTo>
                <a:lnTo>
                  <a:pt x="14" y="131"/>
                </a:lnTo>
                <a:lnTo>
                  <a:pt x="14" y="138"/>
                </a:lnTo>
                <a:close/>
              </a:path>
            </a:pathLst>
          </a:custGeom>
          <a:solidFill>
            <a:schemeClr val="tx2"/>
          </a:solidFill>
          <a:ln w="12700">
            <a:solidFill>
              <a:srgbClr val="FFFFFF"/>
            </a:solidFill>
            <a:prstDash val="solid"/>
            <a:round/>
            <a:headEnd/>
            <a:tailEnd/>
          </a:ln>
        </p:spPr>
        <p:txBody>
          <a:bodyPr/>
          <a:lstStyle/>
          <a:p>
            <a:endParaRPr lang="en-GB"/>
          </a:p>
        </p:txBody>
      </p:sp>
      <p:sp>
        <p:nvSpPr>
          <p:cNvPr id="1706" name="Freeform 370"/>
          <p:cNvSpPr>
            <a:spLocks noEditPoints="1"/>
          </p:cNvSpPr>
          <p:nvPr/>
        </p:nvSpPr>
        <p:spPr bwMode="auto">
          <a:xfrm>
            <a:off x="8469373" y="2953856"/>
            <a:ext cx="1250691" cy="1444565"/>
          </a:xfrm>
          <a:custGeom>
            <a:avLst/>
            <a:gdLst/>
            <a:ahLst/>
            <a:cxnLst>
              <a:cxn ang="0">
                <a:pos x="587" y="858"/>
              </a:cxn>
              <a:cxn ang="0">
                <a:pos x="530" y="896"/>
              </a:cxn>
              <a:cxn ang="0">
                <a:pos x="503" y="904"/>
              </a:cxn>
              <a:cxn ang="0">
                <a:pos x="522" y="869"/>
              </a:cxn>
              <a:cxn ang="0">
                <a:pos x="535" y="827"/>
              </a:cxn>
              <a:cxn ang="0">
                <a:pos x="557" y="792"/>
              </a:cxn>
              <a:cxn ang="0">
                <a:pos x="549" y="752"/>
              </a:cxn>
              <a:cxn ang="0">
                <a:pos x="582" y="746"/>
              </a:cxn>
              <a:cxn ang="0">
                <a:pos x="608" y="750"/>
              </a:cxn>
              <a:cxn ang="0">
                <a:pos x="649" y="744"/>
              </a:cxn>
              <a:cxn ang="0">
                <a:pos x="630" y="708"/>
              </a:cxn>
              <a:cxn ang="0">
                <a:pos x="572" y="650"/>
              </a:cxn>
              <a:cxn ang="0">
                <a:pos x="551" y="606"/>
              </a:cxn>
              <a:cxn ang="0">
                <a:pos x="520" y="553"/>
              </a:cxn>
              <a:cxn ang="0">
                <a:pos x="482" y="554"/>
              </a:cxn>
              <a:cxn ang="0">
                <a:pos x="418" y="522"/>
              </a:cxn>
              <a:cxn ang="0">
                <a:pos x="374" y="541"/>
              </a:cxn>
              <a:cxn ang="0">
                <a:pos x="347" y="558"/>
              </a:cxn>
              <a:cxn ang="0">
                <a:pos x="307" y="574"/>
              </a:cxn>
              <a:cxn ang="0">
                <a:pos x="244" y="589"/>
              </a:cxn>
              <a:cxn ang="0">
                <a:pos x="226" y="624"/>
              </a:cxn>
              <a:cxn ang="0">
                <a:pos x="173" y="602"/>
              </a:cxn>
              <a:cxn ang="0">
                <a:pos x="107" y="601"/>
              </a:cxn>
              <a:cxn ang="0">
                <a:pos x="77" y="599"/>
              </a:cxn>
              <a:cxn ang="0">
                <a:pos x="54" y="585"/>
              </a:cxn>
              <a:cxn ang="0">
                <a:pos x="0" y="549"/>
              </a:cxn>
              <a:cxn ang="0">
                <a:pos x="15" y="518"/>
              </a:cxn>
              <a:cxn ang="0">
                <a:pos x="31" y="476"/>
              </a:cxn>
              <a:cxn ang="0">
                <a:pos x="40" y="453"/>
              </a:cxn>
              <a:cxn ang="0">
                <a:pos x="130" y="282"/>
              </a:cxn>
              <a:cxn ang="0">
                <a:pos x="109" y="205"/>
              </a:cxn>
              <a:cxn ang="0">
                <a:pos x="102" y="125"/>
              </a:cxn>
              <a:cxn ang="0">
                <a:pos x="198" y="107"/>
              </a:cxn>
              <a:cxn ang="0">
                <a:pos x="251" y="117"/>
              </a:cxn>
              <a:cxn ang="0">
                <a:pos x="303" y="119"/>
              </a:cxn>
              <a:cxn ang="0">
                <a:pos x="367" y="138"/>
              </a:cxn>
              <a:cxn ang="0">
                <a:pos x="397" y="136"/>
              </a:cxn>
              <a:cxn ang="0">
                <a:pos x="445" y="144"/>
              </a:cxn>
              <a:cxn ang="0">
                <a:pos x="472" y="130"/>
              </a:cxn>
              <a:cxn ang="0">
                <a:pos x="514" y="163"/>
              </a:cxn>
              <a:cxn ang="0">
                <a:pos x="547" y="148"/>
              </a:cxn>
              <a:cxn ang="0">
                <a:pos x="597" y="169"/>
              </a:cxn>
              <a:cxn ang="0">
                <a:pos x="599" y="121"/>
              </a:cxn>
              <a:cxn ang="0">
                <a:pos x="626" y="61"/>
              </a:cxn>
              <a:cxn ang="0">
                <a:pos x="710" y="54"/>
              </a:cxn>
              <a:cxn ang="0">
                <a:pos x="727" y="15"/>
              </a:cxn>
              <a:cxn ang="0">
                <a:pos x="775" y="0"/>
              </a:cxn>
              <a:cxn ang="0">
                <a:pos x="745" y="710"/>
              </a:cxn>
              <a:cxn ang="0">
                <a:pos x="699" y="739"/>
              </a:cxn>
              <a:cxn ang="0">
                <a:pos x="658" y="750"/>
              </a:cxn>
              <a:cxn ang="0">
                <a:pos x="676" y="785"/>
              </a:cxn>
              <a:cxn ang="0">
                <a:pos x="630" y="846"/>
              </a:cxn>
              <a:cxn ang="0">
                <a:pos x="614" y="840"/>
              </a:cxn>
              <a:cxn ang="0">
                <a:pos x="775" y="721"/>
              </a:cxn>
              <a:cxn ang="0">
                <a:pos x="775" y="720"/>
              </a:cxn>
            </a:cxnLst>
            <a:rect l="0" t="0" r="r" b="b"/>
            <a:pathLst>
              <a:path w="775" h="919">
                <a:moveTo>
                  <a:pt x="612" y="869"/>
                </a:moveTo>
                <a:lnTo>
                  <a:pt x="587" y="858"/>
                </a:lnTo>
                <a:lnTo>
                  <a:pt x="562" y="871"/>
                </a:lnTo>
                <a:lnTo>
                  <a:pt x="530" y="896"/>
                </a:lnTo>
                <a:lnTo>
                  <a:pt x="528" y="919"/>
                </a:lnTo>
                <a:lnTo>
                  <a:pt x="503" y="904"/>
                </a:lnTo>
                <a:lnTo>
                  <a:pt x="497" y="883"/>
                </a:lnTo>
                <a:lnTo>
                  <a:pt x="522" y="869"/>
                </a:lnTo>
                <a:lnTo>
                  <a:pt x="522" y="850"/>
                </a:lnTo>
                <a:lnTo>
                  <a:pt x="535" y="827"/>
                </a:lnTo>
                <a:lnTo>
                  <a:pt x="558" y="810"/>
                </a:lnTo>
                <a:lnTo>
                  <a:pt x="557" y="792"/>
                </a:lnTo>
                <a:lnTo>
                  <a:pt x="564" y="773"/>
                </a:lnTo>
                <a:lnTo>
                  <a:pt x="549" y="752"/>
                </a:lnTo>
                <a:lnTo>
                  <a:pt x="572" y="752"/>
                </a:lnTo>
                <a:lnTo>
                  <a:pt x="582" y="746"/>
                </a:lnTo>
                <a:lnTo>
                  <a:pt x="601" y="756"/>
                </a:lnTo>
                <a:lnTo>
                  <a:pt x="608" y="750"/>
                </a:lnTo>
                <a:lnTo>
                  <a:pt x="639" y="756"/>
                </a:lnTo>
                <a:lnTo>
                  <a:pt x="649" y="744"/>
                </a:lnTo>
                <a:lnTo>
                  <a:pt x="622" y="731"/>
                </a:lnTo>
                <a:lnTo>
                  <a:pt x="630" y="708"/>
                </a:lnTo>
                <a:lnTo>
                  <a:pt x="612" y="685"/>
                </a:lnTo>
                <a:lnTo>
                  <a:pt x="572" y="650"/>
                </a:lnTo>
                <a:lnTo>
                  <a:pt x="543" y="620"/>
                </a:lnTo>
                <a:lnTo>
                  <a:pt x="551" y="606"/>
                </a:lnTo>
                <a:lnTo>
                  <a:pt x="539" y="579"/>
                </a:lnTo>
                <a:lnTo>
                  <a:pt x="520" y="553"/>
                </a:lnTo>
                <a:lnTo>
                  <a:pt x="499" y="545"/>
                </a:lnTo>
                <a:lnTo>
                  <a:pt x="482" y="554"/>
                </a:lnTo>
                <a:lnTo>
                  <a:pt x="439" y="531"/>
                </a:lnTo>
                <a:lnTo>
                  <a:pt x="418" y="522"/>
                </a:lnTo>
                <a:lnTo>
                  <a:pt x="395" y="537"/>
                </a:lnTo>
                <a:lnTo>
                  <a:pt x="374" y="541"/>
                </a:lnTo>
                <a:lnTo>
                  <a:pt x="349" y="531"/>
                </a:lnTo>
                <a:lnTo>
                  <a:pt x="347" y="558"/>
                </a:lnTo>
                <a:lnTo>
                  <a:pt x="332" y="556"/>
                </a:lnTo>
                <a:lnTo>
                  <a:pt x="307" y="574"/>
                </a:lnTo>
                <a:lnTo>
                  <a:pt x="292" y="591"/>
                </a:lnTo>
                <a:lnTo>
                  <a:pt x="244" y="589"/>
                </a:lnTo>
                <a:lnTo>
                  <a:pt x="228" y="599"/>
                </a:lnTo>
                <a:lnTo>
                  <a:pt x="226" y="624"/>
                </a:lnTo>
                <a:lnTo>
                  <a:pt x="207" y="622"/>
                </a:lnTo>
                <a:lnTo>
                  <a:pt x="173" y="602"/>
                </a:lnTo>
                <a:lnTo>
                  <a:pt x="138" y="608"/>
                </a:lnTo>
                <a:lnTo>
                  <a:pt x="107" y="601"/>
                </a:lnTo>
                <a:lnTo>
                  <a:pt x="86" y="583"/>
                </a:lnTo>
                <a:lnTo>
                  <a:pt x="77" y="599"/>
                </a:lnTo>
                <a:lnTo>
                  <a:pt x="61" y="601"/>
                </a:lnTo>
                <a:lnTo>
                  <a:pt x="54" y="585"/>
                </a:lnTo>
                <a:lnTo>
                  <a:pt x="19" y="570"/>
                </a:lnTo>
                <a:lnTo>
                  <a:pt x="0" y="549"/>
                </a:lnTo>
                <a:lnTo>
                  <a:pt x="0" y="531"/>
                </a:lnTo>
                <a:lnTo>
                  <a:pt x="15" y="518"/>
                </a:lnTo>
                <a:lnTo>
                  <a:pt x="25" y="474"/>
                </a:lnTo>
                <a:lnTo>
                  <a:pt x="31" y="476"/>
                </a:lnTo>
                <a:lnTo>
                  <a:pt x="44" y="476"/>
                </a:lnTo>
                <a:lnTo>
                  <a:pt x="40" y="453"/>
                </a:lnTo>
                <a:lnTo>
                  <a:pt x="34" y="411"/>
                </a:lnTo>
                <a:lnTo>
                  <a:pt x="130" y="282"/>
                </a:lnTo>
                <a:lnTo>
                  <a:pt x="123" y="242"/>
                </a:lnTo>
                <a:lnTo>
                  <a:pt x="109" y="205"/>
                </a:lnTo>
                <a:lnTo>
                  <a:pt x="92" y="146"/>
                </a:lnTo>
                <a:lnTo>
                  <a:pt x="102" y="125"/>
                </a:lnTo>
                <a:lnTo>
                  <a:pt x="153" y="130"/>
                </a:lnTo>
                <a:lnTo>
                  <a:pt x="198" y="107"/>
                </a:lnTo>
                <a:lnTo>
                  <a:pt x="223" y="117"/>
                </a:lnTo>
                <a:lnTo>
                  <a:pt x="251" y="117"/>
                </a:lnTo>
                <a:lnTo>
                  <a:pt x="280" y="125"/>
                </a:lnTo>
                <a:lnTo>
                  <a:pt x="303" y="119"/>
                </a:lnTo>
                <a:lnTo>
                  <a:pt x="343" y="138"/>
                </a:lnTo>
                <a:lnTo>
                  <a:pt x="367" y="138"/>
                </a:lnTo>
                <a:lnTo>
                  <a:pt x="393" y="151"/>
                </a:lnTo>
                <a:lnTo>
                  <a:pt x="397" y="136"/>
                </a:lnTo>
                <a:lnTo>
                  <a:pt x="422" y="144"/>
                </a:lnTo>
                <a:lnTo>
                  <a:pt x="445" y="144"/>
                </a:lnTo>
                <a:lnTo>
                  <a:pt x="472" y="157"/>
                </a:lnTo>
                <a:lnTo>
                  <a:pt x="472" y="130"/>
                </a:lnTo>
                <a:lnTo>
                  <a:pt x="497" y="130"/>
                </a:lnTo>
                <a:lnTo>
                  <a:pt x="514" y="163"/>
                </a:lnTo>
                <a:lnTo>
                  <a:pt x="528" y="136"/>
                </a:lnTo>
                <a:lnTo>
                  <a:pt x="547" y="148"/>
                </a:lnTo>
                <a:lnTo>
                  <a:pt x="570" y="144"/>
                </a:lnTo>
                <a:lnTo>
                  <a:pt x="597" y="169"/>
                </a:lnTo>
                <a:lnTo>
                  <a:pt x="612" y="153"/>
                </a:lnTo>
                <a:lnTo>
                  <a:pt x="599" y="121"/>
                </a:lnTo>
                <a:lnTo>
                  <a:pt x="595" y="96"/>
                </a:lnTo>
                <a:lnTo>
                  <a:pt x="626" y="61"/>
                </a:lnTo>
                <a:lnTo>
                  <a:pt x="649" y="46"/>
                </a:lnTo>
                <a:lnTo>
                  <a:pt x="710" y="54"/>
                </a:lnTo>
                <a:lnTo>
                  <a:pt x="720" y="32"/>
                </a:lnTo>
                <a:lnTo>
                  <a:pt x="727" y="15"/>
                </a:lnTo>
                <a:lnTo>
                  <a:pt x="760" y="15"/>
                </a:lnTo>
                <a:lnTo>
                  <a:pt x="775" y="0"/>
                </a:lnTo>
                <a:lnTo>
                  <a:pt x="775" y="708"/>
                </a:lnTo>
                <a:lnTo>
                  <a:pt x="745" y="710"/>
                </a:lnTo>
                <a:lnTo>
                  <a:pt x="720" y="716"/>
                </a:lnTo>
                <a:lnTo>
                  <a:pt x="699" y="739"/>
                </a:lnTo>
                <a:lnTo>
                  <a:pt x="683" y="777"/>
                </a:lnTo>
                <a:lnTo>
                  <a:pt x="658" y="750"/>
                </a:lnTo>
                <a:lnTo>
                  <a:pt x="654" y="760"/>
                </a:lnTo>
                <a:lnTo>
                  <a:pt x="676" y="785"/>
                </a:lnTo>
                <a:lnTo>
                  <a:pt x="653" y="829"/>
                </a:lnTo>
                <a:lnTo>
                  <a:pt x="630" y="846"/>
                </a:lnTo>
                <a:lnTo>
                  <a:pt x="618" y="831"/>
                </a:lnTo>
                <a:lnTo>
                  <a:pt x="614" y="840"/>
                </a:lnTo>
                <a:lnTo>
                  <a:pt x="612" y="869"/>
                </a:lnTo>
                <a:close/>
                <a:moveTo>
                  <a:pt x="775" y="721"/>
                </a:moveTo>
                <a:lnTo>
                  <a:pt x="772" y="720"/>
                </a:lnTo>
                <a:lnTo>
                  <a:pt x="775" y="720"/>
                </a:lnTo>
                <a:lnTo>
                  <a:pt x="775" y="721"/>
                </a:lnTo>
                <a:close/>
              </a:path>
            </a:pathLst>
          </a:custGeom>
          <a:solidFill>
            <a:srgbClr val="D2D2D2"/>
          </a:solidFill>
          <a:ln w="12700">
            <a:noFill/>
            <a:round/>
            <a:headEnd/>
            <a:tailEnd/>
          </a:ln>
        </p:spPr>
        <p:txBody>
          <a:bodyPr/>
          <a:lstStyle/>
          <a:p>
            <a:endParaRPr lang="en-GB"/>
          </a:p>
        </p:txBody>
      </p:sp>
      <p:sp>
        <p:nvSpPr>
          <p:cNvPr id="1707" name="Freeform 371"/>
          <p:cNvSpPr>
            <a:spLocks/>
          </p:cNvSpPr>
          <p:nvPr/>
        </p:nvSpPr>
        <p:spPr bwMode="auto">
          <a:xfrm>
            <a:off x="8469373" y="2953856"/>
            <a:ext cx="1250691" cy="1444565"/>
          </a:xfrm>
          <a:custGeom>
            <a:avLst/>
            <a:gdLst/>
            <a:ahLst/>
            <a:cxnLst>
              <a:cxn ang="0">
                <a:pos x="587" y="858"/>
              </a:cxn>
              <a:cxn ang="0">
                <a:pos x="530" y="896"/>
              </a:cxn>
              <a:cxn ang="0">
                <a:pos x="503" y="904"/>
              </a:cxn>
              <a:cxn ang="0">
                <a:pos x="522" y="869"/>
              </a:cxn>
              <a:cxn ang="0">
                <a:pos x="535" y="827"/>
              </a:cxn>
              <a:cxn ang="0">
                <a:pos x="557" y="792"/>
              </a:cxn>
              <a:cxn ang="0">
                <a:pos x="549" y="752"/>
              </a:cxn>
              <a:cxn ang="0">
                <a:pos x="582" y="746"/>
              </a:cxn>
              <a:cxn ang="0">
                <a:pos x="608" y="750"/>
              </a:cxn>
              <a:cxn ang="0">
                <a:pos x="649" y="744"/>
              </a:cxn>
              <a:cxn ang="0">
                <a:pos x="630" y="708"/>
              </a:cxn>
              <a:cxn ang="0">
                <a:pos x="572" y="650"/>
              </a:cxn>
              <a:cxn ang="0">
                <a:pos x="551" y="606"/>
              </a:cxn>
              <a:cxn ang="0">
                <a:pos x="520" y="553"/>
              </a:cxn>
              <a:cxn ang="0">
                <a:pos x="482" y="554"/>
              </a:cxn>
              <a:cxn ang="0">
                <a:pos x="418" y="522"/>
              </a:cxn>
              <a:cxn ang="0">
                <a:pos x="374" y="541"/>
              </a:cxn>
              <a:cxn ang="0">
                <a:pos x="347" y="558"/>
              </a:cxn>
              <a:cxn ang="0">
                <a:pos x="307" y="574"/>
              </a:cxn>
              <a:cxn ang="0">
                <a:pos x="244" y="589"/>
              </a:cxn>
              <a:cxn ang="0">
                <a:pos x="226" y="624"/>
              </a:cxn>
              <a:cxn ang="0">
                <a:pos x="173" y="602"/>
              </a:cxn>
              <a:cxn ang="0">
                <a:pos x="107" y="601"/>
              </a:cxn>
              <a:cxn ang="0">
                <a:pos x="77" y="599"/>
              </a:cxn>
              <a:cxn ang="0">
                <a:pos x="54" y="585"/>
              </a:cxn>
              <a:cxn ang="0">
                <a:pos x="0" y="549"/>
              </a:cxn>
              <a:cxn ang="0">
                <a:pos x="15" y="518"/>
              </a:cxn>
              <a:cxn ang="0">
                <a:pos x="31" y="476"/>
              </a:cxn>
              <a:cxn ang="0">
                <a:pos x="40" y="453"/>
              </a:cxn>
              <a:cxn ang="0">
                <a:pos x="130" y="282"/>
              </a:cxn>
              <a:cxn ang="0">
                <a:pos x="109" y="205"/>
              </a:cxn>
              <a:cxn ang="0">
                <a:pos x="102" y="125"/>
              </a:cxn>
              <a:cxn ang="0">
                <a:pos x="198" y="107"/>
              </a:cxn>
              <a:cxn ang="0">
                <a:pos x="251" y="117"/>
              </a:cxn>
              <a:cxn ang="0">
                <a:pos x="303" y="119"/>
              </a:cxn>
              <a:cxn ang="0">
                <a:pos x="367" y="138"/>
              </a:cxn>
              <a:cxn ang="0">
                <a:pos x="397" y="136"/>
              </a:cxn>
              <a:cxn ang="0">
                <a:pos x="445" y="144"/>
              </a:cxn>
              <a:cxn ang="0">
                <a:pos x="472" y="130"/>
              </a:cxn>
              <a:cxn ang="0">
                <a:pos x="514" y="163"/>
              </a:cxn>
              <a:cxn ang="0">
                <a:pos x="547" y="148"/>
              </a:cxn>
              <a:cxn ang="0">
                <a:pos x="597" y="169"/>
              </a:cxn>
              <a:cxn ang="0">
                <a:pos x="599" y="121"/>
              </a:cxn>
              <a:cxn ang="0">
                <a:pos x="626" y="61"/>
              </a:cxn>
              <a:cxn ang="0">
                <a:pos x="710" y="54"/>
              </a:cxn>
              <a:cxn ang="0">
                <a:pos x="727" y="15"/>
              </a:cxn>
              <a:cxn ang="0">
                <a:pos x="775" y="0"/>
              </a:cxn>
              <a:cxn ang="0">
                <a:pos x="745" y="710"/>
              </a:cxn>
              <a:cxn ang="0">
                <a:pos x="699" y="739"/>
              </a:cxn>
              <a:cxn ang="0">
                <a:pos x="658" y="750"/>
              </a:cxn>
              <a:cxn ang="0">
                <a:pos x="676" y="785"/>
              </a:cxn>
              <a:cxn ang="0">
                <a:pos x="630" y="846"/>
              </a:cxn>
              <a:cxn ang="0">
                <a:pos x="614" y="840"/>
              </a:cxn>
            </a:cxnLst>
            <a:rect l="0" t="0" r="r" b="b"/>
            <a:pathLst>
              <a:path w="775" h="919">
                <a:moveTo>
                  <a:pt x="612" y="869"/>
                </a:moveTo>
                <a:lnTo>
                  <a:pt x="587" y="858"/>
                </a:lnTo>
                <a:lnTo>
                  <a:pt x="562" y="871"/>
                </a:lnTo>
                <a:lnTo>
                  <a:pt x="530" y="896"/>
                </a:lnTo>
                <a:lnTo>
                  <a:pt x="528" y="919"/>
                </a:lnTo>
                <a:lnTo>
                  <a:pt x="503" y="904"/>
                </a:lnTo>
                <a:lnTo>
                  <a:pt x="497" y="883"/>
                </a:lnTo>
                <a:lnTo>
                  <a:pt x="522" y="869"/>
                </a:lnTo>
                <a:lnTo>
                  <a:pt x="522" y="850"/>
                </a:lnTo>
                <a:lnTo>
                  <a:pt x="535" y="827"/>
                </a:lnTo>
                <a:lnTo>
                  <a:pt x="558" y="810"/>
                </a:lnTo>
                <a:lnTo>
                  <a:pt x="557" y="792"/>
                </a:lnTo>
                <a:lnTo>
                  <a:pt x="564" y="773"/>
                </a:lnTo>
                <a:lnTo>
                  <a:pt x="549" y="752"/>
                </a:lnTo>
                <a:lnTo>
                  <a:pt x="572" y="752"/>
                </a:lnTo>
                <a:lnTo>
                  <a:pt x="582" y="746"/>
                </a:lnTo>
                <a:lnTo>
                  <a:pt x="601" y="756"/>
                </a:lnTo>
                <a:lnTo>
                  <a:pt x="608" y="750"/>
                </a:lnTo>
                <a:lnTo>
                  <a:pt x="639" y="756"/>
                </a:lnTo>
                <a:lnTo>
                  <a:pt x="649" y="744"/>
                </a:lnTo>
                <a:lnTo>
                  <a:pt x="622" y="731"/>
                </a:lnTo>
                <a:lnTo>
                  <a:pt x="630" y="708"/>
                </a:lnTo>
                <a:lnTo>
                  <a:pt x="612" y="685"/>
                </a:lnTo>
                <a:lnTo>
                  <a:pt x="572" y="650"/>
                </a:lnTo>
                <a:lnTo>
                  <a:pt x="543" y="620"/>
                </a:lnTo>
                <a:lnTo>
                  <a:pt x="551" y="606"/>
                </a:lnTo>
                <a:lnTo>
                  <a:pt x="539" y="579"/>
                </a:lnTo>
                <a:lnTo>
                  <a:pt x="520" y="553"/>
                </a:lnTo>
                <a:lnTo>
                  <a:pt x="499" y="545"/>
                </a:lnTo>
                <a:lnTo>
                  <a:pt x="482" y="554"/>
                </a:lnTo>
                <a:lnTo>
                  <a:pt x="439" y="531"/>
                </a:lnTo>
                <a:lnTo>
                  <a:pt x="418" y="522"/>
                </a:lnTo>
                <a:lnTo>
                  <a:pt x="395" y="537"/>
                </a:lnTo>
                <a:lnTo>
                  <a:pt x="374" y="541"/>
                </a:lnTo>
                <a:lnTo>
                  <a:pt x="349" y="531"/>
                </a:lnTo>
                <a:lnTo>
                  <a:pt x="347" y="558"/>
                </a:lnTo>
                <a:lnTo>
                  <a:pt x="332" y="556"/>
                </a:lnTo>
                <a:lnTo>
                  <a:pt x="307" y="574"/>
                </a:lnTo>
                <a:lnTo>
                  <a:pt x="292" y="591"/>
                </a:lnTo>
                <a:lnTo>
                  <a:pt x="244" y="589"/>
                </a:lnTo>
                <a:lnTo>
                  <a:pt x="228" y="599"/>
                </a:lnTo>
                <a:lnTo>
                  <a:pt x="226" y="624"/>
                </a:lnTo>
                <a:lnTo>
                  <a:pt x="207" y="622"/>
                </a:lnTo>
                <a:lnTo>
                  <a:pt x="173" y="602"/>
                </a:lnTo>
                <a:lnTo>
                  <a:pt x="138" y="608"/>
                </a:lnTo>
                <a:lnTo>
                  <a:pt x="107" y="601"/>
                </a:lnTo>
                <a:lnTo>
                  <a:pt x="86" y="583"/>
                </a:lnTo>
                <a:lnTo>
                  <a:pt x="77" y="599"/>
                </a:lnTo>
                <a:lnTo>
                  <a:pt x="61" y="601"/>
                </a:lnTo>
                <a:lnTo>
                  <a:pt x="54" y="585"/>
                </a:lnTo>
                <a:lnTo>
                  <a:pt x="19" y="570"/>
                </a:lnTo>
                <a:lnTo>
                  <a:pt x="0" y="549"/>
                </a:lnTo>
                <a:lnTo>
                  <a:pt x="0" y="531"/>
                </a:lnTo>
                <a:lnTo>
                  <a:pt x="15" y="518"/>
                </a:lnTo>
                <a:lnTo>
                  <a:pt x="25" y="474"/>
                </a:lnTo>
                <a:lnTo>
                  <a:pt x="31" y="476"/>
                </a:lnTo>
                <a:lnTo>
                  <a:pt x="44" y="476"/>
                </a:lnTo>
                <a:lnTo>
                  <a:pt x="40" y="453"/>
                </a:lnTo>
                <a:lnTo>
                  <a:pt x="34" y="411"/>
                </a:lnTo>
                <a:lnTo>
                  <a:pt x="130" y="282"/>
                </a:lnTo>
                <a:lnTo>
                  <a:pt x="123" y="242"/>
                </a:lnTo>
                <a:lnTo>
                  <a:pt x="109" y="205"/>
                </a:lnTo>
                <a:lnTo>
                  <a:pt x="92" y="146"/>
                </a:lnTo>
                <a:lnTo>
                  <a:pt x="102" y="125"/>
                </a:lnTo>
                <a:lnTo>
                  <a:pt x="153" y="130"/>
                </a:lnTo>
                <a:lnTo>
                  <a:pt x="198" y="107"/>
                </a:lnTo>
                <a:lnTo>
                  <a:pt x="223" y="117"/>
                </a:lnTo>
                <a:lnTo>
                  <a:pt x="251" y="117"/>
                </a:lnTo>
                <a:lnTo>
                  <a:pt x="280" y="125"/>
                </a:lnTo>
                <a:lnTo>
                  <a:pt x="303" y="119"/>
                </a:lnTo>
                <a:lnTo>
                  <a:pt x="343" y="138"/>
                </a:lnTo>
                <a:lnTo>
                  <a:pt x="367" y="138"/>
                </a:lnTo>
                <a:lnTo>
                  <a:pt x="393" y="151"/>
                </a:lnTo>
                <a:lnTo>
                  <a:pt x="397" y="136"/>
                </a:lnTo>
                <a:lnTo>
                  <a:pt x="422" y="144"/>
                </a:lnTo>
                <a:lnTo>
                  <a:pt x="445" y="144"/>
                </a:lnTo>
                <a:lnTo>
                  <a:pt x="472" y="157"/>
                </a:lnTo>
                <a:lnTo>
                  <a:pt x="472" y="130"/>
                </a:lnTo>
                <a:lnTo>
                  <a:pt x="497" y="130"/>
                </a:lnTo>
                <a:lnTo>
                  <a:pt x="514" y="163"/>
                </a:lnTo>
                <a:lnTo>
                  <a:pt x="528" y="136"/>
                </a:lnTo>
                <a:lnTo>
                  <a:pt x="547" y="148"/>
                </a:lnTo>
                <a:lnTo>
                  <a:pt x="570" y="144"/>
                </a:lnTo>
                <a:lnTo>
                  <a:pt x="597" y="169"/>
                </a:lnTo>
                <a:lnTo>
                  <a:pt x="612" y="153"/>
                </a:lnTo>
                <a:lnTo>
                  <a:pt x="599" y="121"/>
                </a:lnTo>
                <a:lnTo>
                  <a:pt x="595" y="96"/>
                </a:lnTo>
                <a:lnTo>
                  <a:pt x="626" y="61"/>
                </a:lnTo>
                <a:lnTo>
                  <a:pt x="649" y="46"/>
                </a:lnTo>
                <a:lnTo>
                  <a:pt x="710" y="54"/>
                </a:lnTo>
                <a:lnTo>
                  <a:pt x="720" y="32"/>
                </a:lnTo>
                <a:lnTo>
                  <a:pt x="727" y="15"/>
                </a:lnTo>
                <a:lnTo>
                  <a:pt x="760" y="15"/>
                </a:lnTo>
                <a:lnTo>
                  <a:pt x="775" y="0"/>
                </a:lnTo>
                <a:lnTo>
                  <a:pt x="775" y="708"/>
                </a:lnTo>
                <a:lnTo>
                  <a:pt x="745" y="710"/>
                </a:lnTo>
                <a:lnTo>
                  <a:pt x="720" y="716"/>
                </a:lnTo>
                <a:lnTo>
                  <a:pt x="699" y="739"/>
                </a:lnTo>
                <a:lnTo>
                  <a:pt x="683" y="777"/>
                </a:lnTo>
                <a:lnTo>
                  <a:pt x="658" y="750"/>
                </a:lnTo>
                <a:lnTo>
                  <a:pt x="654" y="760"/>
                </a:lnTo>
                <a:lnTo>
                  <a:pt x="676" y="785"/>
                </a:lnTo>
                <a:lnTo>
                  <a:pt x="653" y="829"/>
                </a:lnTo>
                <a:lnTo>
                  <a:pt x="630" y="846"/>
                </a:lnTo>
                <a:lnTo>
                  <a:pt x="618" y="831"/>
                </a:lnTo>
                <a:lnTo>
                  <a:pt x="614" y="840"/>
                </a:lnTo>
                <a:lnTo>
                  <a:pt x="612" y="869"/>
                </a:lnTo>
                <a:close/>
              </a:path>
            </a:pathLst>
          </a:custGeom>
          <a:solidFill>
            <a:srgbClr val="D2D2D2"/>
          </a:solidFill>
          <a:ln w="12700">
            <a:solidFill>
              <a:srgbClr val="FFFFFF"/>
            </a:solidFill>
            <a:prstDash val="solid"/>
            <a:round/>
            <a:headEnd/>
            <a:tailEnd/>
          </a:ln>
        </p:spPr>
        <p:txBody>
          <a:bodyPr/>
          <a:lstStyle/>
          <a:p>
            <a:endParaRPr lang="en-GB"/>
          </a:p>
        </p:txBody>
      </p:sp>
      <p:sp>
        <p:nvSpPr>
          <p:cNvPr id="1708" name="Freeform 372"/>
          <p:cNvSpPr>
            <a:spLocks/>
          </p:cNvSpPr>
          <p:nvPr/>
        </p:nvSpPr>
        <p:spPr bwMode="auto">
          <a:xfrm>
            <a:off x="9714539" y="4086323"/>
            <a:ext cx="5525" cy="1784"/>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close/>
              </a:path>
            </a:pathLst>
          </a:custGeom>
          <a:solidFill>
            <a:srgbClr val="D2D2D2"/>
          </a:solidFill>
          <a:ln w="12700">
            <a:solidFill>
              <a:srgbClr val="FFFFFF"/>
            </a:solidFill>
            <a:prstDash val="solid"/>
            <a:round/>
            <a:headEnd/>
            <a:tailEnd/>
          </a:ln>
        </p:spPr>
        <p:txBody>
          <a:bodyPr/>
          <a:lstStyle/>
          <a:p>
            <a:endParaRPr lang="en-GB"/>
          </a:p>
        </p:txBody>
      </p:sp>
      <p:sp>
        <p:nvSpPr>
          <p:cNvPr id="1709" name="Freeform 373"/>
          <p:cNvSpPr>
            <a:spLocks/>
          </p:cNvSpPr>
          <p:nvPr/>
        </p:nvSpPr>
        <p:spPr bwMode="auto">
          <a:xfrm>
            <a:off x="7163422" y="3308755"/>
            <a:ext cx="845461" cy="447637"/>
          </a:xfrm>
          <a:custGeom>
            <a:avLst/>
            <a:gdLst/>
            <a:ahLst/>
            <a:cxnLst>
              <a:cxn ang="0">
                <a:pos x="119" y="275"/>
              </a:cxn>
              <a:cxn ang="0">
                <a:pos x="169" y="273"/>
              </a:cxn>
              <a:cxn ang="0">
                <a:pos x="198" y="263"/>
              </a:cxn>
              <a:cxn ang="0">
                <a:pos x="217" y="263"/>
              </a:cxn>
              <a:cxn ang="0">
                <a:pos x="224" y="242"/>
              </a:cxn>
              <a:cxn ang="0">
                <a:pos x="269" y="257"/>
              </a:cxn>
              <a:cxn ang="0">
                <a:pos x="320" y="273"/>
              </a:cxn>
              <a:cxn ang="0">
                <a:pos x="368" y="279"/>
              </a:cxn>
              <a:cxn ang="0">
                <a:pos x="380" y="284"/>
              </a:cxn>
              <a:cxn ang="0">
                <a:pos x="384" y="271"/>
              </a:cxn>
              <a:cxn ang="0">
                <a:pos x="405" y="265"/>
              </a:cxn>
              <a:cxn ang="0">
                <a:pos x="436" y="271"/>
              </a:cxn>
              <a:cxn ang="0">
                <a:pos x="464" y="250"/>
              </a:cxn>
              <a:cxn ang="0">
                <a:pos x="464" y="225"/>
              </a:cxn>
              <a:cxn ang="0">
                <a:pos x="484" y="219"/>
              </a:cxn>
              <a:cxn ang="0">
                <a:pos x="499" y="192"/>
              </a:cxn>
              <a:cxn ang="0">
                <a:pos x="524" y="185"/>
              </a:cxn>
              <a:cxn ang="0">
                <a:pos x="522" y="181"/>
              </a:cxn>
              <a:cxn ang="0">
                <a:pos x="495" y="137"/>
              </a:cxn>
              <a:cxn ang="0">
                <a:pos x="470" y="131"/>
              </a:cxn>
              <a:cxn ang="0">
                <a:pos x="443" y="131"/>
              </a:cxn>
              <a:cxn ang="0">
                <a:pos x="436" y="102"/>
              </a:cxn>
              <a:cxn ang="0">
                <a:pos x="411" y="96"/>
              </a:cxn>
              <a:cxn ang="0">
                <a:pos x="397" y="75"/>
              </a:cxn>
              <a:cxn ang="0">
                <a:pos x="378" y="83"/>
              </a:cxn>
              <a:cxn ang="0">
                <a:pos x="380" y="104"/>
              </a:cxn>
              <a:cxn ang="0">
                <a:pos x="366" y="115"/>
              </a:cxn>
              <a:cxn ang="0">
                <a:pos x="330" y="85"/>
              </a:cxn>
              <a:cxn ang="0">
                <a:pos x="338" y="48"/>
              </a:cxn>
              <a:cxn ang="0">
                <a:pos x="311" y="37"/>
              </a:cxn>
              <a:cxn ang="0">
                <a:pos x="282" y="25"/>
              </a:cxn>
              <a:cxn ang="0">
                <a:pos x="255" y="0"/>
              </a:cxn>
              <a:cxn ang="0">
                <a:pos x="228" y="10"/>
              </a:cxn>
              <a:cxn ang="0">
                <a:pos x="209" y="19"/>
              </a:cxn>
              <a:cxn ang="0">
                <a:pos x="207" y="8"/>
              </a:cxn>
              <a:cxn ang="0">
                <a:pos x="182" y="4"/>
              </a:cxn>
              <a:cxn ang="0">
                <a:pos x="173" y="16"/>
              </a:cxn>
              <a:cxn ang="0">
                <a:pos x="117" y="27"/>
              </a:cxn>
              <a:cxn ang="0">
                <a:pos x="103" y="42"/>
              </a:cxn>
              <a:cxn ang="0">
                <a:pos x="67" y="46"/>
              </a:cxn>
              <a:cxn ang="0">
                <a:pos x="44" y="54"/>
              </a:cxn>
              <a:cxn ang="0">
                <a:pos x="21" y="71"/>
              </a:cxn>
              <a:cxn ang="0">
                <a:pos x="0" y="60"/>
              </a:cxn>
              <a:cxn ang="0">
                <a:pos x="0" y="77"/>
              </a:cxn>
              <a:cxn ang="0">
                <a:pos x="21" y="113"/>
              </a:cxn>
              <a:cxn ang="0">
                <a:pos x="21" y="142"/>
              </a:cxn>
              <a:cxn ang="0">
                <a:pos x="50" y="185"/>
              </a:cxn>
              <a:cxn ang="0">
                <a:pos x="86" y="219"/>
              </a:cxn>
              <a:cxn ang="0">
                <a:pos x="105" y="242"/>
              </a:cxn>
              <a:cxn ang="0">
                <a:pos x="121" y="261"/>
              </a:cxn>
              <a:cxn ang="0">
                <a:pos x="119" y="275"/>
              </a:cxn>
            </a:cxnLst>
            <a:rect l="0" t="0" r="r" b="b"/>
            <a:pathLst>
              <a:path w="524" h="284">
                <a:moveTo>
                  <a:pt x="119" y="275"/>
                </a:moveTo>
                <a:lnTo>
                  <a:pt x="169" y="273"/>
                </a:lnTo>
                <a:lnTo>
                  <a:pt x="198" y="263"/>
                </a:lnTo>
                <a:lnTo>
                  <a:pt x="217" y="263"/>
                </a:lnTo>
                <a:lnTo>
                  <a:pt x="224" y="242"/>
                </a:lnTo>
                <a:lnTo>
                  <a:pt x="269" y="257"/>
                </a:lnTo>
                <a:lnTo>
                  <a:pt x="320" y="273"/>
                </a:lnTo>
                <a:lnTo>
                  <a:pt x="368" y="279"/>
                </a:lnTo>
                <a:lnTo>
                  <a:pt x="380" y="284"/>
                </a:lnTo>
                <a:lnTo>
                  <a:pt x="384" y="271"/>
                </a:lnTo>
                <a:lnTo>
                  <a:pt x="405" y="265"/>
                </a:lnTo>
                <a:lnTo>
                  <a:pt x="436" y="271"/>
                </a:lnTo>
                <a:lnTo>
                  <a:pt x="464" y="250"/>
                </a:lnTo>
                <a:lnTo>
                  <a:pt x="464" y="225"/>
                </a:lnTo>
                <a:lnTo>
                  <a:pt x="484" y="219"/>
                </a:lnTo>
                <a:lnTo>
                  <a:pt x="499" y="192"/>
                </a:lnTo>
                <a:lnTo>
                  <a:pt x="524" y="185"/>
                </a:lnTo>
                <a:lnTo>
                  <a:pt x="522" y="181"/>
                </a:lnTo>
                <a:lnTo>
                  <a:pt x="495" y="137"/>
                </a:lnTo>
                <a:lnTo>
                  <a:pt x="470" y="131"/>
                </a:lnTo>
                <a:lnTo>
                  <a:pt x="443" y="131"/>
                </a:lnTo>
                <a:lnTo>
                  <a:pt x="436" y="102"/>
                </a:lnTo>
                <a:lnTo>
                  <a:pt x="411" y="96"/>
                </a:lnTo>
                <a:lnTo>
                  <a:pt x="397" y="75"/>
                </a:lnTo>
                <a:lnTo>
                  <a:pt x="378" y="83"/>
                </a:lnTo>
                <a:lnTo>
                  <a:pt x="380" y="104"/>
                </a:lnTo>
                <a:lnTo>
                  <a:pt x="366" y="115"/>
                </a:lnTo>
                <a:lnTo>
                  <a:pt x="330" y="85"/>
                </a:lnTo>
                <a:lnTo>
                  <a:pt x="338" y="48"/>
                </a:lnTo>
                <a:lnTo>
                  <a:pt x="311" y="37"/>
                </a:lnTo>
                <a:lnTo>
                  <a:pt x="282" y="25"/>
                </a:lnTo>
                <a:lnTo>
                  <a:pt x="255" y="0"/>
                </a:lnTo>
                <a:lnTo>
                  <a:pt x="228" y="10"/>
                </a:lnTo>
                <a:lnTo>
                  <a:pt x="209" y="19"/>
                </a:lnTo>
                <a:lnTo>
                  <a:pt x="207" y="8"/>
                </a:lnTo>
                <a:lnTo>
                  <a:pt x="182" y="4"/>
                </a:lnTo>
                <a:lnTo>
                  <a:pt x="173" y="16"/>
                </a:lnTo>
                <a:lnTo>
                  <a:pt x="117" y="27"/>
                </a:lnTo>
                <a:lnTo>
                  <a:pt x="103" y="42"/>
                </a:lnTo>
                <a:lnTo>
                  <a:pt x="67" y="46"/>
                </a:lnTo>
                <a:lnTo>
                  <a:pt x="44" y="54"/>
                </a:lnTo>
                <a:lnTo>
                  <a:pt x="21" y="71"/>
                </a:lnTo>
                <a:lnTo>
                  <a:pt x="0" y="60"/>
                </a:lnTo>
                <a:lnTo>
                  <a:pt x="0" y="77"/>
                </a:lnTo>
                <a:lnTo>
                  <a:pt x="21" y="113"/>
                </a:lnTo>
                <a:lnTo>
                  <a:pt x="21" y="142"/>
                </a:lnTo>
                <a:lnTo>
                  <a:pt x="50" y="185"/>
                </a:lnTo>
                <a:lnTo>
                  <a:pt x="86" y="219"/>
                </a:lnTo>
                <a:lnTo>
                  <a:pt x="105" y="242"/>
                </a:lnTo>
                <a:lnTo>
                  <a:pt x="121" y="261"/>
                </a:lnTo>
                <a:lnTo>
                  <a:pt x="119" y="275"/>
                </a:lnTo>
                <a:close/>
              </a:path>
            </a:pathLst>
          </a:custGeom>
          <a:solidFill>
            <a:schemeClr val="bg2"/>
          </a:solidFill>
          <a:ln w="12700">
            <a:noFill/>
            <a:round/>
            <a:headEnd/>
            <a:tailEnd/>
          </a:ln>
        </p:spPr>
        <p:txBody>
          <a:bodyPr/>
          <a:lstStyle/>
          <a:p>
            <a:endParaRPr lang="en-GB"/>
          </a:p>
        </p:txBody>
      </p:sp>
      <p:sp>
        <p:nvSpPr>
          <p:cNvPr id="1710" name="Freeform 374"/>
          <p:cNvSpPr>
            <a:spLocks/>
          </p:cNvSpPr>
          <p:nvPr/>
        </p:nvSpPr>
        <p:spPr bwMode="auto">
          <a:xfrm>
            <a:off x="7163422" y="3308755"/>
            <a:ext cx="845461" cy="447637"/>
          </a:xfrm>
          <a:custGeom>
            <a:avLst/>
            <a:gdLst/>
            <a:ahLst/>
            <a:cxnLst>
              <a:cxn ang="0">
                <a:pos x="119" y="275"/>
              </a:cxn>
              <a:cxn ang="0">
                <a:pos x="169" y="273"/>
              </a:cxn>
              <a:cxn ang="0">
                <a:pos x="198" y="263"/>
              </a:cxn>
              <a:cxn ang="0">
                <a:pos x="217" y="263"/>
              </a:cxn>
              <a:cxn ang="0">
                <a:pos x="224" y="242"/>
              </a:cxn>
              <a:cxn ang="0">
                <a:pos x="269" y="257"/>
              </a:cxn>
              <a:cxn ang="0">
                <a:pos x="320" y="273"/>
              </a:cxn>
              <a:cxn ang="0">
                <a:pos x="368" y="279"/>
              </a:cxn>
              <a:cxn ang="0">
                <a:pos x="380" y="284"/>
              </a:cxn>
              <a:cxn ang="0">
                <a:pos x="384" y="271"/>
              </a:cxn>
              <a:cxn ang="0">
                <a:pos x="405" y="265"/>
              </a:cxn>
              <a:cxn ang="0">
                <a:pos x="436" y="271"/>
              </a:cxn>
              <a:cxn ang="0">
                <a:pos x="464" y="250"/>
              </a:cxn>
              <a:cxn ang="0">
                <a:pos x="464" y="225"/>
              </a:cxn>
              <a:cxn ang="0">
                <a:pos x="484" y="219"/>
              </a:cxn>
              <a:cxn ang="0">
                <a:pos x="499" y="192"/>
              </a:cxn>
              <a:cxn ang="0">
                <a:pos x="524" y="185"/>
              </a:cxn>
              <a:cxn ang="0">
                <a:pos x="522" y="181"/>
              </a:cxn>
              <a:cxn ang="0">
                <a:pos x="495" y="137"/>
              </a:cxn>
              <a:cxn ang="0">
                <a:pos x="470" y="131"/>
              </a:cxn>
              <a:cxn ang="0">
                <a:pos x="443" y="131"/>
              </a:cxn>
              <a:cxn ang="0">
                <a:pos x="436" y="102"/>
              </a:cxn>
              <a:cxn ang="0">
                <a:pos x="411" y="96"/>
              </a:cxn>
              <a:cxn ang="0">
                <a:pos x="397" y="75"/>
              </a:cxn>
              <a:cxn ang="0">
                <a:pos x="378" y="83"/>
              </a:cxn>
              <a:cxn ang="0">
                <a:pos x="380" y="104"/>
              </a:cxn>
              <a:cxn ang="0">
                <a:pos x="366" y="115"/>
              </a:cxn>
              <a:cxn ang="0">
                <a:pos x="330" y="85"/>
              </a:cxn>
              <a:cxn ang="0">
                <a:pos x="338" y="48"/>
              </a:cxn>
              <a:cxn ang="0">
                <a:pos x="311" y="37"/>
              </a:cxn>
              <a:cxn ang="0">
                <a:pos x="282" y="25"/>
              </a:cxn>
              <a:cxn ang="0">
                <a:pos x="255" y="0"/>
              </a:cxn>
              <a:cxn ang="0">
                <a:pos x="228" y="10"/>
              </a:cxn>
              <a:cxn ang="0">
                <a:pos x="209" y="19"/>
              </a:cxn>
              <a:cxn ang="0">
                <a:pos x="207" y="8"/>
              </a:cxn>
              <a:cxn ang="0">
                <a:pos x="182" y="4"/>
              </a:cxn>
              <a:cxn ang="0">
                <a:pos x="173" y="16"/>
              </a:cxn>
              <a:cxn ang="0">
                <a:pos x="117" y="27"/>
              </a:cxn>
              <a:cxn ang="0">
                <a:pos x="103" y="42"/>
              </a:cxn>
              <a:cxn ang="0">
                <a:pos x="67" y="46"/>
              </a:cxn>
              <a:cxn ang="0">
                <a:pos x="44" y="54"/>
              </a:cxn>
              <a:cxn ang="0">
                <a:pos x="21" y="71"/>
              </a:cxn>
              <a:cxn ang="0">
                <a:pos x="0" y="60"/>
              </a:cxn>
              <a:cxn ang="0">
                <a:pos x="0" y="77"/>
              </a:cxn>
              <a:cxn ang="0">
                <a:pos x="21" y="113"/>
              </a:cxn>
              <a:cxn ang="0">
                <a:pos x="21" y="142"/>
              </a:cxn>
              <a:cxn ang="0">
                <a:pos x="50" y="185"/>
              </a:cxn>
              <a:cxn ang="0">
                <a:pos x="86" y="219"/>
              </a:cxn>
              <a:cxn ang="0">
                <a:pos x="105" y="242"/>
              </a:cxn>
              <a:cxn ang="0">
                <a:pos x="121" y="261"/>
              </a:cxn>
              <a:cxn ang="0">
                <a:pos x="119" y="275"/>
              </a:cxn>
            </a:cxnLst>
            <a:rect l="0" t="0" r="r" b="b"/>
            <a:pathLst>
              <a:path w="524" h="284">
                <a:moveTo>
                  <a:pt x="119" y="275"/>
                </a:moveTo>
                <a:lnTo>
                  <a:pt x="169" y="273"/>
                </a:lnTo>
                <a:lnTo>
                  <a:pt x="198" y="263"/>
                </a:lnTo>
                <a:lnTo>
                  <a:pt x="217" y="263"/>
                </a:lnTo>
                <a:lnTo>
                  <a:pt x="224" y="242"/>
                </a:lnTo>
                <a:lnTo>
                  <a:pt x="269" y="257"/>
                </a:lnTo>
                <a:lnTo>
                  <a:pt x="320" y="273"/>
                </a:lnTo>
                <a:lnTo>
                  <a:pt x="368" y="279"/>
                </a:lnTo>
                <a:lnTo>
                  <a:pt x="380" y="284"/>
                </a:lnTo>
                <a:lnTo>
                  <a:pt x="384" y="271"/>
                </a:lnTo>
                <a:lnTo>
                  <a:pt x="405" y="265"/>
                </a:lnTo>
                <a:lnTo>
                  <a:pt x="436" y="271"/>
                </a:lnTo>
                <a:lnTo>
                  <a:pt x="464" y="250"/>
                </a:lnTo>
                <a:lnTo>
                  <a:pt x="464" y="225"/>
                </a:lnTo>
                <a:lnTo>
                  <a:pt x="484" y="219"/>
                </a:lnTo>
                <a:lnTo>
                  <a:pt x="499" y="192"/>
                </a:lnTo>
                <a:lnTo>
                  <a:pt x="524" y="185"/>
                </a:lnTo>
                <a:lnTo>
                  <a:pt x="522" y="181"/>
                </a:lnTo>
                <a:lnTo>
                  <a:pt x="495" y="137"/>
                </a:lnTo>
                <a:lnTo>
                  <a:pt x="470" y="131"/>
                </a:lnTo>
                <a:lnTo>
                  <a:pt x="443" y="131"/>
                </a:lnTo>
                <a:lnTo>
                  <a:pt x="436" y="102"/>
                </a:lnTo>
                <a:lnTo>
                  <a:pt x="411" y="96"/>
                </a:lnTo>
                <a:lnTo>
                  <a:pt x="397" y="75"/>
                </a:lnTo>
                <a:lnTo>
                  <a:pt x="378" y="83"/>
                </a:lnTo>
                <a:lnTo>
                  <a:pt x="380" y="104"/>
                </a:lnTo>
                <a:lnTo>
                  <a:pt x="366" y="115"/>
                </a:lnTo>
                <a:lnTo>
                  <a:pt x="330" y="85"/>
                </a:lnTo>
                <a:lnTo>
                  <a:pt x="338" y="48"/>
                </a:lnTo>
                <a:lnTo>
                  <a:pt x="311" y="37"/>
                </a:lnTo>
                <a:lnTo>
                  <a:pt x="282" y="25"/>
                </a:lnTo>
                <a:lnTo>
                  <a:pt x="255" y="0"/>
                </a:lnTo>
                <a:lnTo>
                  <a:pt x="228" y="10"/>
                </a:lnTo>
                <a:lnTo>
                  <a:pt x="209" y="19"/>
                </a:lnTo>
                <a:lnTo>
                  <a:pt x="207" y="8"/>
                </a:lnTo>
                <a:lnTo>
                  <a:pt x="182" y="4"/>
                </a:lnTo>
                <a:lnTo>
                  <a:pt x="173" y="16"/>
                </a:lnTo>
                <a:lnTo>
                  <a:pt x="117" y="27"/>
                </a:lnTo>
                <a:lnTo>
                  <a:pt x="103" y="42"/>
                </a:lnTo>
                <a:lnTo>
                  <a:pt x="67" y="46"/>
                </a:lnTo>
                <a:lnTo>
                  <a:pt x="44" y="54"/>
                </a:lnTo>
                <a:lnTo>
                  <a:pt x="21" y="71"/>
                </a:lnTo>
                <a:lnTo>
                  <a:pt x="0" y="60"/>
                </a:lnTo>
                <a:lnTo>
                  <a:pt x="0" y="77"/>
                </a:lnTo>
                <a:lnTo>
                  <a:pt x="21" y="113"/>
                </a:lnTo>
                <a:lnTo>
                  <a:pt x="21" y="142"/>
                </a:lnTo>
                <a:lnTo>
                  <a:pt x="50" y="185"/>
                </a:lnTo>
                <a:lnTo>
                  <a:pt x="86" y="219"/>
                </a:lnTo>
                <a:lnTo>
                  <a:pt x="105" y="242"/>
                </a:lnTo>
                <a:lnTo>
                  <a:pt x="121" y="261"/>
                </a:lnTo>
                <a:lnTo>
                  <a:pt x="119" y="275"/>
                </a:lnTo>
                <a:close/>
              </a:path>
            </a:pathLst>
          </a:custGeom>
          <a:solidFill>
            <a:srgbClr val="D2D2D2"/>
          </a:solidFill>
          <a:ln w="12700">
            <a:solidFill>
              <a:srgbClr val="FFFFFF"/>
            </a:solidFill>
            <a:prstDash val="solid"/>
            <a:round/>
            <a:headEnd/>
            <a:tailEnd/>
          </a:ln>
        </p:spPr>
        <p:txBody>
          <a:bodyPr/>
          <a:lstStyle/>
          <a:p>
            <a:endParaRPr lang="en-GB"/>
          </a:p>
        </p:txBody>
      </p:sp>
      <p:sp>
        <p:nvSpPr>
          <p:cNvPr id="1711" name="Freeform 375"/>
          <p:cNvSpPr>
            <a:spLocks/>
          </p:cNvSpPr>
          <p:nvPr/>
        </p:nvSpPr>
        <p:spPr bwMode="auto">
          <a:xfrm>
            <a:off x="3707904" y="4287850"/>
            <a:ext cx="661265" cy="950559"/>
          </a:xfrm>
          <a:custGeom>
            <a:avLst/>
            <a:gdLst/>
            <a:ahLst/>
            <a:cxnLst>
              <a:cxn ang="0">
                <a:pos x="142" y="601"/>
              </a:cxn>
              <a:cxn ang="0">
                <a:pos x="151" y="562"/>
              </a:cxn>
              <a:cxn ang="0">
                <a:pos x="165" y="539"/>
              </a:cxn>
              <a:cxn ang="0">
                <a:pos x="193" y="511"/>
              </a:cxn>
              <a:cxn ang="0">
                <a:pos x="215" y="511"/>
              </a:cxn>
              <a:cxn ang="0">
                <a:pos x="226" y="499"/>
              </a:cxn>
              <a:cxn ang="0">
                <a:pos x="207" y="484"/>
              </a:cxn>
              <a:cxn ang="0">
                <a:pos x="205" y="465"/>
              </a:cxn>
              <a:cxn ang="0">
                <a:pos x="209" y="428"/>
              </a:cxn>
              <a:cxn ang="0">
                <a:pos x="236" y="413"/>
              </a:cxn>
              <a:cxn ang="0">
                <a:pos x="255" y="399"/>
              </a:cxn>
              <a:cxn ang="0">
                <a:pos x="239" y="386"/>
              </a:cxn>
              <a:cxn ang="0">
                <a:pos x="238" y="340"/>
              </a:cxn>
              <a:cxn ang="0">
                <a:pos x="222" y="309"/>
              </a:cxn>
              <a:cxn ang="0">
                <a:pos x="272" y="323"/>
              </a:cxn>
              <a:cxn ang="0">
                <a:pos x="297" y="290"/>
              </a:cxn>
              <a:cxn ang="0">
                <a:pos x="289" y="259"/>
              </a:cxn>
              <a:cxn ang="0">
                <a:pos x="316" y="250"/>
              </a:cxn>
              <a:cxn ang="0">
                <a:pos x="339" y="196"/>
              </a:cxn>
              <a:cxn ang="0">
                <a:pos x="332" y="177"/>
              </a:cxn>
              <a:cxn ang="0">
                <a:pos x="360" y="158"/>
              </a:cxn>
              <a:cxn ang="0">
                <a:pos x="385" y="158"/>
              </a:cxn>
              <a:cxn ang="0">
                <a:pos x="410" y="136"/>
              </a:cxn>
              <a:cxn ang="0">
                <a:pos x="410" y="119"/>
              </a:cxn>
              <a:cxn ang="0">
                <a:pos x="385" y="115"/>
              </a:cxn>
              <a:cxn ang="0">
                <a:pos x="389" y="96"/>
              </a:cxn>
              <a:cxn ang="0">
                <a:pos x="408" y="79"/>
              </a:cxn>
              <a:cxn ang="0">
                <a:pos x="351" y="62"/>
              </a:cxn>
              <a:cxn ang="0">
                <a:pos x="330" y="73"/>
              </a:cxn>
              <a:cxn ang="0">
                <a:pos x="291" y="44"/>
              </a:cxn>
              <a:cxn ang="0">
                <a:pos x="268" y="44"/>
              </a:cxn>
              <a:cxn ang="0">
                <a:pos x="263" y="23"/>
              </a:cxn>
              <a:cxn ang="0">
                <a:pos x="266" y="0"/>
              </a:cxn>
              <a:cxn ang="0">
                <a:pos x="230" y="2"/>
              </a:cxn>
              <a:cxn ang="0">
                <a:pos x="209" y="17"/>
              </a:cxn>
              <a:cxn ang="0">
                <a:pos x="191" y="123"/>
              </a:cxn>
              <a:cxn ang="0">
                <a:pos x="90" y="275"/>
              </a:cxn>
              <a:cxn ang="0">
                <a:pos x="59" y="286"/>
              </a:cxn>
              <a:cxn ang="0">
                <a:pos x="49" y="319"/>
              </a:cxn>
              <a:cxn ang="0">
                <a:pos x="21" y="353"/>
              </a:cxn>
              <a:cxn ang="0">
                <a:pos x="38" y="365"/>
              </a:cxn>
              <a:cxn ang="0">
                <a:pos x="61" y="363"/>
              </a:cxn>
              <a:cxn ang="0">
                <a:pos x="40" y="374"/>
              </a:cxn>
              <a:cxn ang="0">
                <a:pos x="40" y="392"/>
              </a:cxn>
              <a:cxn ang="0">
                <a:pos x="49" y="403"/>
              </a:cxn>
              <a:cxn ang="0">
                <a:pos x="71" y="403"/>
              </a:cxn>
              <a:cxn ang="0">
                <a:pos x="71" y="420"/>
              </a:cxn>
              <a:cxn ang="0">
                <a:pos x="49" y="459"/>
              </a:cxn>
              <a:cxn ang="0">
                <a:pos x="48" y="491"/>
              </a:cxn>
              <a:cxn ang="0">
                <a:pos x="30" y="526"/>
              </a:cxn>
              <a:cxn ang="0">
                <a:pos x="0" y="566"/>
              </a:cxn>
              <a:cxn ang="0">
                <a:pos x="44" y="568"/>
              </a:cxn>
              <a:cxn ang="0">
                <a:pos x="95" y="605"/>
              </a:cxn>
              <a:cxn ang="0">
                <a:pos x="136" y="601"/>
              </a:cxn>
              <a:cxn ang="0">
                <a:pos x="142" y="601"/>
              </a:cxn>
            </a:cxnLst>
            <a:rect l="0" t="0" r="r" b="b"/>
            <a:pathLst>
              <a:path w="410" h="605">
                <a:moveTo>
                  <a:pt x="142" y="601"/>
                </a:moveTo>
                <a:lnTo>
                  <a:pt x="151" y="562"/>
                </a:lnTo>
                <a:lnTo>
                  <a:pt x="165" y="539"/>
                </a:lnTo>
                <a:lnTo>
                  <a:pt x="193" y="511"/>
                </a:lnTo>
                <a:lnTo>
                  <a:pt x="215" y="511"/>
                </a:lnTo>
                <a:lnTo>
                  <a:pt x="226" y="499"/>
                </a:lnTo>
                <a:lnTo>
                  <a:pt x="207" y="484"/>
                </a:lnTo>
                <a:lnTo>
                  <a:pt x="205" y="465"/>
                </a:lnTo>
                <a:lnTo>
                  <a:pt x="209" y="428"/>
                </a:lnTo>
                <a:lnTo>
                  <a:pt x="236" y="413"/>
                </a:lnTo>
                <a:lnTo>
                  <a:pt x="255" y="399"/>
                </a:lnTo>
                <a:lnTo>
                  <a:pt x="239" y="386"/>
                </a:lnTo>
                <a:lnTo>
                  <a:pt x="238" y="340"/>
                </a:lnTo>
                <a:lnTo>
                  <a:pt x="222" y="309"/>
                </a:lnTo>
                <a:lnTo>
                  <a:pt x="272" y="323"/>
                </a:lnTo>
                <a:lnTo>
                  <a:pt x="297" y="290"/>
                </a:lnTo>
                <a:lnTo>
                  <a:pt x="289" y="259"/>
                </a:lnTo>
                <a:lnTo>
                  <a:pt x="316" y="250"/>
                </a:lnTo>
                <a:lnTo>
                  <a:pt x="339" y="196"/>
                </a:lnTo>
                <a:lnTo>
                  <a:pt x="332" y="177"/>
                </a:lnTo>
                <a:lnTo>
                  <a:pt x="360" y="158"/>
                </a:lnTo>
                <a:lnTo>
                  <a:pt x="385" y="158"/>
                </a:lnTo>
                <a:lnTo>
                  <a:pt x="410" y="136"/>
                </a:lnTo>
                <a:lnTo>
                  <a:pt x="410" y="119"/>
                </a:lnTo>
                <a:lnTo>
                  <a:pt x="385" y="115"/>
                </a:lnTo>
                <a:lnTo>
                  <a:pt x="389" y="96"/>
                </a:lnTo>
                <a:lnTo>
                  <a:pt x="408" y="79"/>
                </a:lnTo>
                <a:lnTo>
                  <a:pt x="351" y="62"/>
                </a:lnTo>
                <a:lnTo>
                  <a:pt x="330" y="73"/>
                </a:lnTo>
                <a:lnTo>
                  <a:pt x="291" y="44"/>
                </a:lnTo>
                <a:lnTo>
                  <a:pt x="268" y="44"/>
                </a:lnTo>
                <a:lnTo>
                  <a:pt x="263" y="23"/>
                </a:lnTo>
                <a:lnTo>
                  <a:pt x="266" y="0"/>
                </a:lnTo>
                <a:lnTo>
                  <a:pt x="230" y="2"/>
                </a:lnTo>
                <a:lnTo>
                  <a:pt x="209" y="17"/>
                </a:lnTo>
                <a:lnTo>
                  <a:pt x="191" y="123"/>
                </a:lnTo>
                <a:lnTo>
                  <a:pt x="90" y="275"/>
                </a:lnTo>
                <a:lnTo>
                  <a:pt x="59" y="286"/>
                </a:lnTo>
                <a:lnTo>
                  <a:pt x="49" y="319"/>
                </a:lnTo>
                <a:lnTo>
                  <a:pt x="21" y="353"/>
                </a:lnTo>
                <a:lnTo>
                  <a:pt x="38" y="365"/>
                </a:lnTo>
                <a:lnTo>
                  <a:pt x="61" y="363"/>
                </a:lnTo>
                <a:lnTo>
                  <a:pt x="40" y="374"/>
                </a:lnTo>
                <a:lnTo>
                  <a:pt x="40" y="392"/>
                </a:lnTo>
                <a:lnTo>
                  <a:pt x="49" y="403"/>
                </a:lnTo>
                <a:lnTo>
                  <a:pt x="71" y="403"/>
                </a:lnTo>
                <a:lnTo>
                  <a:pt x="71" y="420"/>
                </a:lnTo>
                <a:lnTo>
                  <a:pt x="49" y="459"/>
                </a:lnTo>
                <a:lnTo>
                  <a:pt x="48" y="491"/>
                </a:lnTo>
                <a:lnTo>
                  <a:pt x="30" y="526"/>
                </a:lnTo>
                <a:lnTo>
                  <a:pt x="0" y="566"/>
                </a:lnTo>
                <a:lnTo>
                  <a:pt x="44" y="568"/>
                </a:lnTo>
                <a:lnTo>
                  <a:pt x="95" y="605"/>
                </a:lnTo>
                <a:lnTo>
                  <a:pt x="136" y="601"/>
                </a:lnTo>
                <a:lnTo>
                  <a:pt x="142" y="601"/>
                </a:lnTo>
                <a:close/>
              </a:path>
            </a:pathLst>
          </a:custGeom>
          <a:solidFill>
            <a:srgbClr val="D2D2D2"/>
          </a:solidFill>
          <a:ln w="12700">
            <a:noFill/>
            <a:round/>
            <a:headEnd/>
            <a:tailEnd/>
          </a:ln>
        </p:spPr>
        <p:txBody>
          <a:bodyPr/>
          <a:lstStyle/>
          <a:p>
            <a:endParaRPr lang="en-GB"/>
          </a:p>
        </p:txBody>
      </p:sp>
      <p:sp>
        <p:nvSpPr>
          <p:cNvPr id="1712" name="Freeform 376"/>
          <p:cNvSpPr>
            <a:spLocks/>
          </p:cNvSpPr>
          <p:nvPr/>
        </p:nvSpPr>
        <p:spPr bwMode="auto">
          <a:xfrm>
            <a:off x="3707904" y="4287850"/>
            <a:ext cx="661265" cy="950559"/>
          </a:xfrm>
          <a:custGeom>
            <a:avLst/>
            <a:gdLst/>
            <a:ahLst/>
            <a:cxnLst>
              <a:cxn ang="0">
                <a:pos x="142" y="601"/>
              </a:cxn>
              <a:cxn ang="0">
                <a:pos x="151" y="562"/>
              </a:cxn>
              <a:cxn ang="0">
                <a:pos x="165" y="539"/>
              </a:cxn>
              <a:cxn ang="0">
                <a:pos x="193" y="511"/>
              </a:cxn>
              <a:cxn ang="0">
                <a:pos x="215" y="511"/>
              </a:cxn>
              <a:cxn ang="0">
                <a:pos x="226" y="499"/>
              </a:cxn>
              <a:cxn ang="0">
                <a:pos x="207" y="484"/>
              </a:cxn>
              <a:cxn ang="0">
                <a:pos x="205" y="465"/>
              </a:cxn>
              <a:cxn ang="0">
                <a:pos x="209" y="428"/>
              </a:cxn>
              <a:cxn ang="0">
                <a:pos x="236" y="413"/>
              </a:cxn>
              <a:cxn ang="0">
                <a:pos x="255" y="399"/>
              </a:cxn>
              <a:cxn ang="0">
                <a:pos x="239" y="386"/>
              </a:cxn>
              <a:cxn ang="0">
                <a:pos x="238" y="340"/>
              </a:cxn>
              <a:cxn ang="0">
                <a:pos x="222" y="309"/>
              </a:cxn>
              <a:cxn ang="0">
                <a:pos x="272" y="323"/>
              </a:cxn>
              <a:cxn ang="0">
                <a:pos x="297" y="290"/>
              </a:cxn>
              <a:cxn ang="0">
                <a:pos x="289" y="259"/>
              </a:cxn>
              <a:cxn ang="0">
                <a:pos x="316" y="250"/>
              </a:cxn>
              <a:cxn ang="0">
                <a:pos x="339" y="196"/>
              </a:cxn>
              <a:cxn ang="0">
                <a:pos x="332" y="177"/>
              </a:cxn>
              <a:cxn ang="0">
                <a:pos x="360" y="158"/>
              </a:cxn>
              <a:cxn ang="0">
                <a:pos x="385" y="158"/>
              </a:cxn>
              <a:cxn ang="0">
                <a:pos x="410" y="136"/>
              </a:cxn>
              <a:cxn ang="0">
                <a:pos x="410" y="119"/>
              </a:cxn>
              <a:cxn ang="0">
                <a:pos x="385" y="115"/>
              </a:cxn>
              <a:cxn ang="0">
                <a:pos x="389" y="96"/>
              </a:cxn>
              <a:cxn ang="0">
                <a:pos x="408" y="79"/>
              </a:cxn>
              <a:cxn ang="0">
                <a:pos x="351" y="62"/>
              </a:cxn>
              <a:cxn ang="0">
                <a:pos x="330" y="73"/>
              </a:cxn>
              <a:cxn ang="0">
                <a:pos x="291" y="44"/>
              </a:cxn>
              <a:cxn ang="0">
                <a:pos x="268" y="44"/>
              </a:cxn>
              <a:cxn ang="0">
                <a:pos x="263" y="23"/>
              </a:cxn>
              <a:cxn ang="0">
                <a:pos x="266" y="0"/>
              </a:cxn>
              <a:cxn ang="0">
                <a:pos x="230" y="2"/>
              </a:cxn>
              <a:cxn ang="0">
                <a:pos x="209" y="17"/>
              </a:cxn>
              <a:cxn ang="0">
                <a:pos x="191" y="123"/>
              </a:cxn>
              <a:cxn ang="0">
                <a:pos x="90" y="275"/>
              </a:cxn>
              <a:cxn ang="0">
                <a:pos x="59" y="286"/>
              </a:cxn>
              <a:cxn ang="0">
                <a:pos x="49" y="319"/>
              </a:cxn>
              <a:cxn ang="0">
                <a:pos x="21" y="353"/>
              </a:cxn>
              <a:cxn ang="0">
                <a:pos x="38" y="365"/>
              </a:cxn>
              <a:cxn ang="0">
                <a:pos x="61" y="363"/>
              </a:cxn>
              <a:cxn ang="0">
                <a:pos x="40" y="374"/>
              </a:cxn>
              <a:cxn ang="0">
                <a:pos x="40" y="392"/>
              </a:cxn>
              <a:cxn ang="0">
                <a:pos x="49" y="403"/>
              </a:cxn>
              <a:cxn ang="0">
                <a:pos x="71" y="403"/>
              </a:cxn>
              <a:cxn ang="0">
                <a:pos x="71" y="420"/>
              </a:cxn>
              <a:cxn ang="0">
                <a:pos x="49" y="459"/>
              </a:cxn>
              <a:cxn ang="0">
                <a:pos x="48" y="491"/>
              </a:cxn>
              <a:cxn ang="0">
                <a:pos x="30" y="526"/>
              </a:cxn>
              <a:cxn ang="0">
                <a:pos x="0" y="566"/>
              </a:cxn>
              <a:cxn ang="0">
                <a:pos x="44" y="568"/>
              </a:cxn>
              <a:cxn ang="0">
                <a:pos x="95" y="605"/>
              </a:cxn>
              <a:cxn ang="0">
                <a:pos x="136" y="601"/>
              </a:cxn>
              <a:cxn ang="0">
                <a:pos x="142" y="601"/>
              </a:cxn>
            </a:cxnLst>
            <a:rect l="0" t="0" r="r" b="b"/>
            <a:pathLst>
              <a:path w="410" h="605">
                <a:moveTo>
                  <a:pt x="142" y="601"/>
                </a:moveTo>
                <a:lnTo>
                  <a:pt x="151" y="562"/>
                </a:lnTo>
                <a:lnTo>
                  <a:pt x="165" y="539"/>
                </a:lnTo>
                <a:lnTo>
                  <a:pt x="193" y="511"/>
                </a:lnTo>
                <a:lnTo>
                  <a:pt x="215" y="511"/>
                </a:lnTo>
                <a:lnTo>
                  <a:pt x="226" y="499"/>
                </a:lnTo>
                <a:lnTo>
                  <a:pt x="207" y="484"/>
                </a:lnTo>
                <a:lnTo>
                  <a:pt x="205" y="465"/>
                </a:lnTo>
                <a:lnTo>
                  <a:pt x="209" y="428"/>
                </a:lnTo>
                <a:lnTo>
                  <a:pt x="236" y="413"/>
                </a:lnTo>
                <a:lnTo>
                  <a:pt x="255" y="399"/>
                </a:lnTo>
                <a:lnTo>
                  <a:pt x="239" y="386"/>
                </a:lnTo>
                <a:lnTo>
                  <a:pt x="238" y="340"/>
                </a:lnTo>
                <a:lnTo>
                  <a:pt x="222" y="309"/>
                </a:lnTo>
                <a:lnTo>
                  <a:pt x="272" y="323"/>
                </a:lnTo>
                <a:lnTo>
                  <a:pt x="297" y="290"/>
                </a:lnTo>
                <a:lnTo>
                  <a:pt x="289" y="259"/>
                </a:lnTo>
                <a:lnTo>
                  <a:pt x="316" y="250"/>
                </a:lnTo>
                <a:lnTo>
                  <a:pt x="339" y="196"/>
                </a:lnTo>
                <a:lnTo>
                  <a:pt x="332" y="177"/>
                </a:lnTo>
                <a:lnTo>
                  <a:pt x="360" y="158"/>
                </a:lnTo>
                <a:lnTo>
                  <a:pt x="385" y="158"/>
                </a:lnTo>
                <a:lnTo>
                  <a:pt x="410" y="136"/>
                </a:lnTo>
                <a:lnTo>
                  <a:pt x="410" y="119"/>
                </a:lnTo>
                <a:lnTo>
                  <a:pt x="385" y="115"/>
                </a:lnTo>
                <a:lnTo>
                  <a:pt x="389" y="96"/>
                </a:lnTo>
                <a:lnTo>
                  <a:pt x="408" y="79"/>
                </a:lnTo>
                <a:lnTo>
                  <a:pt x="351" y="62"/>
                </a:lnTo>
                <a:lnTo>
                  <a:pt x="330" y="73"/>
                </a:lnTo>
                <a:lnTo>
                  <a:pt x="291" y="44"/>
                </a:lnTo>
                <a:lnTo>
                  <a:pt x="268" y="44"/>
                </a:lnTo>
                <a:lnTo>
                  <a:pt x="263" y="23"/>
                </a:lnTo>
                <a:lnTo>
                  <a:pt x="266" y="0"/>
                </a:lnTo>
                <a:lnTo>
                  <a:pt x="230" y="2"/>
                </a:lnTo>
                <a:lnTo>
                  <a:pt x="209" y="17"/>
                </a:lnTo>
                <a:lnTo>
                  <a:pt x="191" y="123"/>
                </a:lnTo>
                <a:lnTo>
                  <a:pt x="90" y="275"/>
                </a:lnTo>
                <a:lnTo>
                  <a:pt x="59" y="286"/>
                </a:lnTo>
                <a:lnTo>
                  <a:pt x="49" y="319"/>
                </a:lnTo>
                <a:lnTo>
                  <a:pt x="21" y="353"/>
                </a:lnTo>
                <a:lnTo>
                  <a:pt x="38" y="365"/>
                </a:lnTo>
                <a:lnTo>
                  <a:pt x="61" y="363"/>
                </a:lnTo>
                <a:lnTo>
                  <a:pt x="40" y="374"/>
                </a:lnTo>
                <a:lnTo>
                  <a:pt x="40" y="392"/>
                </a:lnTo>
                <a:lnTo>
                  <a:pt x="49" y="403"/>
                </a:lnTo>
                <a:lnTo>
                  <a:pt x="71" y="403"/>
                </a:lnTo>
                <a:lnTo>
                  <a:pt x="71" y="420"/>
                </a:lnTo>
                <a:lnTo>
                  <a:pt x="49" y="459"/>
                </a:lnTo>
                <a:lnTo>
                  <a:pt x="48" y="491"/>
                </a:lnTo>
                <a:lnTo>
                  <a:pt x="30" y="526"/>
                </a:lnTo>
                <a:lnTo>
                  <a:pt x="0" y="566"/>
                </a:lnTo>
                <a:lnTo>
                  <a:pt x="44" y="568"/>
                </a:lnTo>
                <a:lnTo>
                  <a:pt x="95" y="605"/>
                </a:lnTo>
                <a:lnTo>
                  <a:pt x="136" y="601"/>
                </a:lnTo>
                <a:lnTo>
                  <a:pt x="142" y="601"/>
                </a:lnTo>
                <a:close/>
              </a:path>
            </a:pathLst>
          </a:custGeom>
          <a:noFill/>
          <a:ln w="12700">
            <a:solidFill>
              <a:srgbClr val="FFFFFF"/>
            </a:solidFill>
            <a:prstDash val="solid"/>
            <a:round/>
            <a:headEnd/>
            <a:tailEnd/>
          </a:ln>
        </p:spPr>
        <p:txBody>
          <a:bodyPr/>
          <a:lstStyle/>
          <a:p>
            <a:endParaRPr lang="en-GB"/>
          </a:p>
        </p:txBody>
      </p:sp>
      <p:sp>
        <p:nvSpPr>
          <p:cNvPr id="1713" name="Freeform 377"/>
          <p:cNvSpPr>
            <a:spLocks/>
          </p:cNvSpPr>
          <p:nvPr/>
        </p:nvSpPr>
        <p:spPr bwMode="auto">
          <a:xfrm>
            <a:off x="3936307" y="4023904"/>
            <a:ext cx="1812489" cy="1539086"/>
          </a:xfrm>
          <a:custGeom>
            <a:avLst/>
            <a:gdLst/>
            <a:ahLst/>
            <a:cxnLst>
              <a:cxn ang="0">
                <a:pos x="739" y="230"/>
              </a:cxn>
              <a:cxn ang="0">
                <a:pos x="792" y="284"/>
              </a:cxn>
              <a:cxn ang="0">
                <a:pos x="837" y="321"/>
              </a:cxn>
              <a:cxn ang="0">
                <a:pos x="908" y="326"/>
              </a:cxn>
              <a:cxn ang="0">
                <a:pos x="965" y="353"/>
              </a:cxn>
              <a:cxn ang="0">
                <a:pos x="990" y="392"/>
              </a:cxn>
              <a:cxn ang="0">
                <a:pos x="1034" y="415"/>
              </a:cxn>
              <a:cxn ang="0">
                <a:pos x="1105" y="428"/>
              </a:cxn>
              <a:cxn ang="0">
                <a:pos x="1109" y="451"/>
              </a:cxn>
              <a:cxn ang="0">
                <a:pos x="1107" y="497"/>
              </a:cxn>
              <a:cxn ang="0">
                <a:pos x="1000" y="551"/>
              </a:cxn>
              <a:cxn ang="0">
                <a:pos x="860" y="582"/>
              </a:cxn>
              <a:cxn ang="0">
                <a:pos x="812" y="626"/>
              </a:cxn>
              <a:cxn ang="0">
                <a:pos x="725" y="768"/>
              </a:cxn>
              <a:cxn ang="0">
                <a:pos x="716" y="825"/>
              </a:cxn>
              <a:cxn ang="0">
                <a:pos x="629" y="916"/>
              </a:cxn>
              <a:cxn ang="0">
                <a:pos x="526" y="933"/>
              </a:cxn>
              <a:cxn ang="0">
                <a:pos x="458" y="969"/>
              </a:cxn>
              <a:cxn ang="0">
                <a:pos x="353" y="948"/>
              </a:cxn>
              <a:cxn ang="0">
                <a:pos x="195" y="927"/>
              </a:cxn>
              <a:cxn ang="0">
                <a:pos x="90" y="925"/>
              </a:cxn>
              <a:cxn ang="0">
                <a:pos x="78" y="864"/>
              </a:cxn>
              <a:cxn ang="0">
                <a:pos x="40" y="772"/>
              </a:cxn>
              <a:cxn ang="0">
                <a:pos x="23" y="706"/>
              </a:cxn>
              <a:cxn ang="0">
                <a:pos x="84" y="666"/>
              </a:cxn>
              <a:cxn ang="0">
                <a:pos x="67" y="595"/>
              </a:cxn>
              <a:cxn ang="0">
                <a:pos x="97" y="553"/>
              </a:cxn>
              <a:cxn ang="0">
                <a:pos x="130" y="490"/>
              </a:cxn>
              <a:cxn ang="0">
                <a:pos x="174" y="417"/>
              </a:cxn>
              <a:cxn ang="0">
                <a:pos x="218" y="325"/>
              </a:cxn>
              <a:cxn ang="0">
                <a:pos x="268" y="286"/>
              </a:cxn>
              <a:cxn ang="0">
                <a:pos x="266" y="246"/>
              </a:cxn>
              <a:cxn ang="0">
                <a:pos x="149" y="211"/>
              </a:cxn>
              <a:cxn ang="0">
                <a:pos x="124" y="167"/>
              </a:cxn>
              <a:cxn ang="0">
                <a:pos x="71" y="161"/>
              </a:cxn>
              <a:cxn ang="0">
                <a:pos x="92" y="129"/>
              </a:cxn>
              <a:cxn ang="0">
                <a:pos x="97" y="100"/>
              </a:cxn>
              <a:cxn ang="0">
                <a:pos x="84" y="67"/>
              </a:cxn>
              <a:cxn ang="0">
                <a:pos x="96" y="23"/>
              </a:cxn>
              <a:cxn ang="0">
                <a:pos x="168" y="25"/>
              </a:cxn>
              <a:cxn ang="0">
                <a:pos x="205" y="0"/>
              </a:cxn>
              <a:cxn ang="0">
                <a:pos x="261" y="15"/>
              </a:cxn>
              <a:cxn ang="0">
                <a:pos x="366" y="71"/>
              </a:cxn>
              <a:cxn ang="0">
                <a:pos x="414" y="87"/>
              </a:cxn>
              <a:cxn ang="0">
                <a:pos x="539" y="148"/>
              </a:cxn>
              <a:cxn ang="0">
                <a:pos x="577" y="148"/>
              </a:cxn>
              <a:cxn ang="0">
                <a:pos x="635" y="181"/>
              </a:cxn>
              <a:cxn ang="0">
                <a:pos x="719" y="211"/>
              </a:cxn>
            </a:cxnLst>
            <a:rect l="0" t="0" r="r" b="b"/>
            <a:pathLst>
              <a:path w="1123" h="979">
                <a:moveTo>
                  <a:pt x="719" y="211"/>
                </a:moveTo>
                <a:lnTo>
                  <a:pt x="721" y="219"/>
                </a:lnTo>
                <a:lnTo>
                  <a:pt x="739" y="230"/>
                </a:lnTo>
                <a:lnTo>
                  <a:pt x="733" y="250"/>
                </a:lnTo>
                <a:lnTo>
                  <a:pt x="754" y="255"/>
                </a:lnTo>
                <a:lnTo>
                  <a:pt x="792" y="284"/>
                </a:lnTo>
                <a:lnTo>
                  <a:pt x="794" y="301"/>
                </a:lnTo>
                <a:lnTo>
                  <a:pt x="821" y="301"/>
                </a:lnTo>
                <a:lnTo>
                  <a:pt x="837" y="321"/>
                </a:lnTo>
                <a:lnTo>
                  <a:pt x="852" y="328"/>
                </a:lnTo>
                <a:lnTo>
                  <a:pt x="896" y="340"/>
                </a:lnTo>
                <a:lnTo>
                  <a:pt x="908" y="326"/>
                </a:lnTo>
                <a:lnTo>
                  <a:pt x="925" y="330"/>
                </a:lnTo>
                <a:lnTo>
                  <a:pt x="946" y="351"/>
                </a:lnTo>
                <a:lnTo>
                  <a:pt x="965" y="353"/>
                </a:lnTo>
                <a:lnTo>
                  <a:pt x="977" y="365"/>
                </a:lnTo>
                <a:lnTo>
                  <a:pt x="994" y="376"/>
                </a:lnTo>
                <a:lnTo>
                  <a:pt x="990" y="392"/>
                </a:lnTo>
                <a:lnTo>
                  <a:pt x="1000" y="401"/>
                </a:lnTo>
                <a:lnTo>
                  <a:pt x="1007" y="413"/>
                </a:lnTo>
                <a:lnTo>
                  <a:pt x="1034" y="415"/>
                </a:lnTo>
                <a:lnTo>
                  <a:pt x="1071" y="428"/>
                </a:lnTo>
                <a:lnTo>
                  <a:pt x="1094" y="422"/>
                </a:lnTo>
                <a:lnTo>
                  <a:pt x="1105" y="428"/>
                </a:lnTo>
                <a:lnTo>
                  <a:pt x="1123" y="442"/>
                </a:lnTo>
                <a:lnTo>
                  <a:pt x="1123" y="457"/>
                </a:lnTo>
                <a:lnTo>
                  <a:pt x="1109" y="451"/>
                </a:lnTo>
                <a:lnTo>
                  <a:pt x="1100" y="459"/>
                </a:lnTo>
                <a:lnTo>
                  <a:pt x="1103" y="478"/>
                </a:lnTo>
                <a:lnTo>
                  <a:pt x="1107" y="497"/>
                </a:lnTo>
                <a:lnTo>
                  <a:pt x="1075" y="520"/>
                </a:lnTo>
                <a:lnTo>
                  <a:pt x="1032" y="522"/>
                </a:lnTo>
                <a:lnTo>
                  <a:pt x="1000" y="551"/>
                </a:lnTo>
                <a:lnTo>
                  <a:pt x="954" y="545"/>
                </a:lnTo>
                <a:lnTo>
                  <a:pt x="909" y="555"/>
                </a:lnTo>
                <a:lnTo>
                  <a:pt x="860" y="582"/>
                </a:lnTo>
                <a:lnTo>
                  <a:pt x="863" y="599"/>
                </a:lnTo>
                <a:lnTo>
                  <a:pt x="837" y="599"/>
                </a:lnTo>
                <a:lnTo>
                  <a:pt x="812" y="626"/>
                </a:lnTo>
                <a:lnTo>
                  <a:pt x="771" y="658"/>
                </a:lnTo>
                <a:lnTo>
                  <a:pt x="727" y="706"/>
                </a:lnTo>
                <a:lnTo>
                  <a:pt x="725" y="768"/>
                </a:lnTo>
                <a:lnTo>
                  <a:pt x="754" y="795"/>
                </a:lnTo>
                <a:lnTo>
                  <a:pt x="752" y="810"/>
                </a:lnTo>
                <a:lnTo>
                  <a:pt x="716" y="825"/>
                </a:lnTo>
                <a:lnTo>
                  <a:pt x="685" y="831"/>
                </a:lnTo>
                <a:lnTo>
                  <a:pt x="627" y="900"/>
                </a:lnTo>
                <a:lnTo>
                  <a:pt x="629" y="916"/>
                </a:lnTo>
                <a:lnTo>
                  <a:pt x="608" y="916"/>
                </a:lnTo>
                <a:lnTo>
                  <a:pt x="568" y="908"/>
                </a:lnTo>
                <a:lnTo>
                  <a:pt x="526" y="933"/>
                </a:lnTo>
                <a:lnTo>
                  <a:pt x="493" y="975"/>
                </a:lnTo>
                <a:lnTo>
                  <a:pt x="479" y="979"/>
                </a:lnTo>
                <a:lnTo>
                  <a:pt x="458" y="969"/>
                </a:lnTo>
                <a:lnTo>
                  <a:pt x="418" y="973"/>
                </a:lnTo>
                <a:lnTo>
                  <a:pt x="401" y="950"/>
                </a:lnTo>
                <a:lnTo>
                  <a:pt x="353" y="948"/>
                </a:lnTo>
                <a:lnTo>
                  <a:pt x="264" y="925"/>
                </a:lnTo>
                <a:lnTo>
                  <a:pt x="222" y="933"/>
                </a:lnTo>
                <a:lnTo>
                  <a:pt x="195" y="927"/>
                </a:lnTo>
                <a:lnTo>
                  <a:pt x="165" y="946"/>
                </a:lnTo>
                <a:lnTo>
                  <a:pt x="136" y="960"/>
                </a:lnTo>
                <a:lnTo>
                  <a:pt x="90" y="925"/>
                </a:lnTo>
                <a:lnTo>
                  <a:pt x="86" y="900"/>
                </a:lnTo>
                <a:lnTo>
                  <a:pt x="86" y="877"/>
                </a:lnTo>
                <a:lnTo>
                  <a:pt x="78" y="864"/>
                </a:lnTo>
                <a:lnTo>
                  <a:pt x="88" y="847"/>
                </a:lnTo>
                <a:lnTo>
                  <a:pt x="74" y="816"/>
                </a:lnTo>
                <a:lnTo>
                  <a:pt x="40" y="772"/>
                </a:lnTo>
                <a:lnTo>
                  <a:pt x="0" y="768"/>
                </a:lnTo>
                <a:lnTo>
                  <a:pt x="9" y="729"/>
                </a:lnTo>
                <a:lnTo>
                  <a:pt x="23" y="706"/>
                </a:lnTo>
                <a:lnTo>
                  <a:pt x="51" y="678"/>
                </a:lnTo>
                <a:lnTo>
                  <a:pt x="73" y="678"/>
                </a:lnTo>
                <a:lnTo>
                  <a:pt x="84" y="666"/>
                </a:lnTo>
                <a:lnTo>
                  <a:pt x="65" y="651"/>
                </a:lnTo>
                <a:lnTo>
                  <a:pt x="63" y="632"/>
                </a:lnTo>
                <a:lnTo>
                  <a:pt x="67" y="595"/>
                </a:lnTo>
                <a:lnTo>
                  <a:pt x="94" y="580"/>
                </a:lnTo>
                <a:lnTo>
                  <a:pt x="113" y="566"/>
                </a:lnTo>
                <a:lnTo>
                  <a:pt x="97" y="553"/>
                </a:lnTo>
                <a:lnTo>
                  <a:pt x="96" y="507"/>
                </a:lnTo>
                <a:lnTo>
                  <a:pt x="80" y="476"/>
                </a:lnTo>
                <a:lnTo>
                  <a:pt x="130" y="490"/>
                </a:lnTo>
                <a:lnTo>
                  <a:pt x="155" y="457"/>
                </a:lnTo>
                <a:lnTo>
                  <a:pt x="147" y="426"/>
                </a:lnTo>
                <a:lnTo>
                  <a:pt x="174" y="417"/>
                </a:lnTo>
                <a:lnTo>
                  <a:pt x="197" y="363"/>
                </a:lnTo>
                <a:lnTo>
                  <a:pt x="190" y="344"/>
                </a:lnTo>
                <a:lnTo>
                  <a:pt x="218" y="325"/>
                </a:lnTo>
                <a:lnTo>
                  <a:pt x="243" y="325"/>
                </a:lnTo>
                <a:lnTo>
                  <a:pt x="268" y="303"/>
                </a:lnTo>
                <a:lnTo>
                  <a:pt x="268" y="286"/>
                </a:lnTo>
                <a:lnTo>
                  <a:pt x="243" y="282"/>
                </a:lnTo>
                <a:lnTo>
                  <a:pt x="247" y="263"/>
                </a:lnTo>
                <a:lnTo>
                  <a:pt x="266" y="246"/>
                </a:lnTo>
                <a:lnTo>
                  <a:pt x="209" y="229"/>
                </a:lnTo>
                <a:lnTo>
                  <a:pt x="188" y="240"/>
                </a:lnTo>
                <a:lnTo>
                  <a:pt x="149" y="211"/>
                </a:lnTo>
                <a:lnTo>
                  <a:pt x="126" y="211"/>
                </a:lnTo>
                <a:lnTo>
                  <a:pt x="121" y="190"/>
                </a:lnTo>
                <a:lnTo>
                  <a:pt x="124" y="167"/>
                </a:lnTo>
                <a:lnTo>
                  <a:pt x="88" y="169"/>
                </a:lnTo>
                <a:lnTo>
                  <a:pt x="67" y="184"/>
                </a:lnTo>
                <a:lnTo>
                  <a:pt x="71" y="161"/>
                </a:lnTo>
                <a:lnTo>
                  <a:pt x="97" y="144"/>
                </a:lnTo>
                <a:lnTo>
                  <a:pt x="80" y="134"/>
                </a:lnTo>
                <a:lnTo>
                  <a:pt x="92" y="129"/>
                </a:lnTo>
                <a:lnTo>
                  <a:pt x="96" y="110"/>
                </a:lnTo>
                <a:lnTo>
                  <a:pt x="103" y="110"/>
                </a:lnTo>
                <a:lnTo>
                  <a:pt x="97" y="100"/>
                </a:lnTo>
                <a:lnTo>
                  <a:pt x="84" y="96"/>
                </a:lnTo>
                <a:lnTo>
                  <a:pt x="94" y="81"/>
                </a:lnTo>
                <a:lnTo>
                  <a:pt x="84" y="67"/>
                </a:lnTo>
                <a:lnTo>
                  <a:pt x="86" y="58"/>
                </a:lnTo>
                <a:lnTo>
                  <a:pt x="76" y="40"/>
                </a:lnTo>
                <a:lnTo>
                  <a:pt x="96" y="23"/>
                </a:lnTo>
                <a:lnTo>
                  <a:pt x="121" y="14"/>
                </a:lnTo>
                <a:lnTo>
                  <a:pt x="142" y="23"/>
                </a:lnTo>
                <a:lnTo>
                  <a:pt x="168" y="25"/>
                </a:lnTo>
                <a:lnTo>
                  <a:pt x="186" y="35"/>
                </a:lnTo>
                <a:lnTo>
                  <a:pt x="180" y="12"/>
                </a:lnTo>
                <a:lnTo>
                  <a:pt x="205" y="0"/>
                </a:lnTo>
                <a:lnTo>
                  <a:pt x="220" y="0"/>
                </a:lnTo>
                <a:lnTo>
                  <a:pt x="241" y="2"/>
                </a:lnTo>
                <a:lnTo>
                  <a:pt x="261" y="15"/>
                </a:lnTo>
                <a:lnTo>
                  <a:pt x="282" y="48"/>
                </a:lnTo>
                <a:lnTo>
                  <a:pt x="312" y="50"/>
                </a:lnTo>
                <a:lnTo>
                  <a:pt x="366" y="71"/>
                </a:lnTo>
                <a:lnTo>
                  <a:pt x="389" y="75"/>
                </a:lnTo>
                <a:lnTo>
                  <a:pt x="399" y="87"/>
                </a:lnTo>
                <a:lnTo>
                  <a:pt x="414" y="87"/>
                </a:lnTo>
                <a:lnTo>
                  <a:pt x="447" y="110"/>
                </a:lnTo>
                <a:lnTo>
                  <a:pt x="504" y="140"/>
                </a:lnTo>
                <a:lnTo>
                  <a:pt x="539" y="148"/>
                </a:lnTo>
                <a:lnTo>
                  <a:pt x="550" y="152"/>
                </a:lnTo>
                <a:lnTo>
                  <a:pt x="560" y="146"/>
                </a:lnTo>
                <a:lnTo>
                  <a:pt x="577" y="148"/>
                </a:lnTo>
                <a:lnTo>
                  <a:pt x="583" y="167"/>
                </a:lnTo>
                <a:lnTo>
                  <a:pt x="614" y="179"/>
                </a:lnTo>
                <a:lnTo>
                  <a:pt x="635" y="181"/>
                </a:lnTo>
                <a:lnTo>
                  <a:pt x="671" y="213"/>
                </a:lnTo>
                <a:lnTo>
                  <a:pt x="696" y="207"/>
                </a:lnTo>
                <a:lnTo>
                  <a:pt x="719" y="211"/>
                </a:lnTo>
                <a:close/>
              </a:path>
            </a:pathLst>
          </a:custGeom>
          <a:solidFill>
            <a:srgbClr val="D2D2D2"/>
          </a:solidFill>
          <a:ln w="12700">
            <a:noFill/>
            <a:round/>
            <a:headEnd/>
            <a:tailEnd/>
          </a:ln>
        </p:spPr>
        <p:txBody>
          <a:bodyPr/>
          <a:lstStyle/>
          <a:p>
            <a:endParaRPr lang="en-GB"/>
          </a:p>
        </p:txBody>
      </p:sp>
      <p:sp>
        <p:nvSpPr>
          <p:cNvPr id="1714" name="Freeform 378"/>
          <p:cNvSpPr>
            <a:spLocks/>
          </p:cNvSpPr>
          <p:nvPr/>
        </p:nvSpPr>
        <p:spPr bwMode="auto">
          <a:xfrm>
            <a:off x="3936307" y="4023904"/>
            <a:ext cx="1812489" cy="1539086"/>
          </a:xfrm>
          <a:custGeom>
            <a:avLst/>
            <a:gdLst/>
            <a:ahLst/>
            <a:cxnLst>
              <a:cxn ang="0">
                <a:pos x="739" y="230"/>
              </a:cxn>
              <a:cxn ang="0">
                <a:pos x="792" y="284"/>
              </a:cxn>
              <a:cxn ang="0">
                <a:pos x="837" y="321"/>
              </a:cxn>
              <a:cxn ang="0">
                <a:pos x="908" y="326"/>
              </a:cxn>
              <a:cxn ang="0">
                <a:pos x="965" y="353"/>
              </a:cxn>
              <a:cxn ang="0">
                <a:pos x="990" y="392"/>
              </a:cxn>
              <a:cxn ang="0">
                <a:pos x="1034" y="415"/>
              </a:cxn>
              <a:cxn ang="0">
                <a:pos x="1105" y="428"/>
              </a:cxn>
              <a:cxn ang="0">
                <a:pos x="1109" y="451"/>
              </a:cxn>
              <a:cxn ang="0">
                <a:pos x="1107" y="497"/>
              </a:cxn>
              <a:cxn ang="0">
                <a:pos x="1000" y="551"/>
              </a:cxn>
              <a:cxn ang="0">
                <a:pos x="860" y="582"/>
              </a:cxn>
              <a:cxn ang="0">
                <a:pos x="812" y="626"/>
              </a:cxn>
              <a:cxn ang="0">
                <a:pos x="725" y="768"/>
              </a:cxn>
              <a:cxn ang="0">
                <a:pos x="716" y="825"/>
              </a:cxn>
              <a:cxn ang="0">
                <a:pos x="629" y="916"/>
              </a:cxn>
              <a:cxn ang="0">
                <a:pos x="526" y="933"/>
              </a:cxn>
              <a:cxn ang="0">
                <a:pos x="458" y="969"/>
              </a:cxn>
              <a:cxn ang="0">
                <a:pos x="353" y="948"/>
              </a:cxn>
              <a:cxn ang="0">
                <a:pos x="195" y="927"/>
              </a:cxn>
              <a:cxn ang="0">
                <a:pos x="90" y="925"/>
              </a:cxn>
              <a:cxn ang="0">
                <a:pos x="78" y="864"/>
              </a:cxn>
              <a:cxn ang="0">
                <a:pos x="40" y="772"/>
              </a:cxn>
              <a:cxn ang="0">
                <a:pos x="23" y="706"/>
              </a:cxn>
              <a:cxn ang="0">
                <a:pos x="84" y="666"/>
              </a:cxn>
              <a:cxn ang="0">
                <a:pos x="67" y="595"/>
              </a:cxn>
              <a:cxn ang="0">
                <a:pos x="97" y="553"/>
              </a:cxn>
              <a:cxn ang="0">
                <a:pos x="130" y="490"/>
              </a:cxn>
              <a:cxn ang="0">
                <a:pos x="174" y="417"/>
              </a:cxn>
              <a:cxn ang="0">
                <a:pos x="218" y="325"/>
              </a:cxn>
              <a:cxn ang="0">
                <a:pos x="268" y="286"/>
              </a:cxn>
              <a:cxn ang="0">
                <a:pos x="266" y="246"/>
              </a:cxn>
              <a:cxn ang="0">
                <a:pos x="149" y="211"/>
              </a:cxn>
              <a:cxn ang="0">
                <a:pos x="124" y="167"/>
              </a:cxn>
              <a:cxn ang="0">
                <a:pos x="71" y="161"/>
              </a:cxn>
              <a:cxn ang="0">
                <a:pos x="92" y="129"/>
              </a:cxn>
              <a:cxn ang="0">
                <a:pos x="97" y="100"/>
              </a:cxn>
              <a:cxn ang="0">
                <a:pos x="84" y="67"/>
              </a:cxn>
              <a:cxn ang="0">
                <a:pos x="96" y="23"/>
              </a:cxn>
              <a:cxn ang="0">
                <a:pos x="168" y="25"/>
              </a:cxn>
              <a:cxn ang="0">
                <a:pos x="205" y="0"/>
              </a:cxn>
              <a:cxn ang="0">
                <a:pos x="261" y="15"/>
              </a:cxn>
              <a:cxn ang="0">
                <a:pos x="366" y="71"/>
              </a:cxn>
              <a:cxn ang="0">
                <a:pos x="414" y="87"/>
              </a:cxn>
              <a:cxn ang="0">
                <a:pos x="539" y="148"/>
              </a:cxn>
              <a:cxn ang="0">
                <a:pos x="577" y="148"/>
              </a:cxn>
              <a:cxn ang="0">
                <a:pos x="635" y="181"/>
              </a:cxn>
              <a:cxn ang="0">
                <a:pos x="719" y="211"/>
              </a:cxn>
            </a:cxnLst>
            <a:rect l="0" t="0" r="r" b="b"/>
            <a:pathLst>
              <a:path w="1123" h="979">
                <a:moveTo>
                  <a:pt x="719" y="211"/>
                </a:moveTo>
                <a:lnTo>
                  <a:pt x="721" y="219"/>
                </a:lnTo>
                <a:lnTo>
                  <a:pt x="739" y="230"/>
                </a:lnTo>
                <a:lnTo>
                  <a:pt x="733" y="250"/>
                </a:lnTo>
                <a:lnTo>
                  <a:pt x="754" y="255"/>
                </a:lnTo>
                <a:lnTo>
                  <a:pt x="792" y="284"/>
                </a:lnTo>
                <a:lnTo>
                  <a:pt x="794" y="301"/>
                </a:lnTo>
                <a:lnTo>
                  <a:pt x="821" y="301"/>
                </a:lnTo>
                <a:lnTo>
                  <a:pt x="837" y="321"/>
                </a:lnTo>
                <a:lnTo>
                  <a:pt x="852" y="328"/>
                </a:lnTo>
                <a:lnTo>
                  <a:pt x="896" y="340"/>
                </a:lnTo>
                <a:lnTo>
                  <a:pt x="908" y="326"/>
                </a:lnTo>
                <a:lnTo>
                  <a:pt x="925" y="330"/>
                </a:lnTo>
                <a:lnTo>
                  <a:pt x="946" y="351"/>
                </a:lnTo>
                <a:lnTo>
                  <a:pt x="965" y="353"/>
                </a:lnTo>
                <a:lnTo>
                  <a:pt x="977" y="365"/>
                </a:lnTo>
                <a:lnTo>
                  <a:pt x="994" y="376"/>
                </a:lnTo>
                <a:lnTo>
                  <a:pt x="990" y="392"/>
                </a:lnTo>
                <a:lnTo>
                  <a:pt x="1000" y="401"/>
                </a:lnTo>
                <a:lnTo>
                  <a:pt x="1007" y="413"/>
                </a:lnTo>
                <a:lnTo>
                  <a:pt x="1034" y="415"/>
                </a:lnTo>
                <a:lnTo>
                  <a:pt x="1071" y="428"/>
                </a:lnTo>
                <a:lnTo>
                  <a:pt x="1094" y="422"/>
                </a:lnTo>
                <a:lnTo>
                  <a:pt x="1105" y="428"/>
                </a:lnTo>
                <a:lnTo>
                  <a:pt x="1123" y="442"/>
                </a:lnTo>
                <a:lnTo>
                  <a:pt x="1123" y="457"/>
                </a:lnTo>
                <a:lnTo>
                  <a:pt x="1109" y="451"/>
                </a:lnTo>
                <a:lnTo>
                  <a:pt x="1100" y="459"/>
                </a:lnTo>
                <a:lnTo>
                  <a:pt x="1103" y="478"/>
                </a:lnTo>
                <a:lnTo>
                  <a:pt x="1107" y="497"/>
                </a:lnTo>
                <a:lnTo>
                  <a:pt x="1075" y="520"/>
                </a:lnTo>
                <a:lnTo>
                  <a:pt x="1032" y="522"/>
                </a:lnTo>
                <a:lnTo>
                  <a:pt x="1000" y="551"/>
                </a:lnTo>
                <a:lnTo>
                  <a:pt x="954" y="545"/>
                </a:lnTo>
                <a:lnTo>
                  <a:pt x="909" y="555"/>
                </a:lnTo>
                <a:lnTo>
                  <a:pt x="860" y="582"/>
                </a:lnTo>
                <a:lnTo>
                  <a:pt x="863" y="599"/>
                </a:lnTo>
                <a:lnTo>
                  <a:pt x="837" y="599"/>
                </a:lnTo>
                <a:lnTo>
                  <a:pt x="812" y="626"/>
                </a:lnTo>
                <a:lnTo>
                  <a:pt x="771" y="658"/>
                </a:lnTo>
                <a:lnTo>
                  <a:pt x="727" y="706"/>
                </a:lnTo>
                <a:lnTo>
                  <a:pt x="725" y="768"/>
                </a:lnTo>
                <a:lnTo>
                  <a:pt x="754" y="795"/>
                </a:lnTo>
                <a:lnTo>
                  <a:pt x="752" y="810"/>
                </a:lnTo>
                <a:lnTo>
                  <a:pt x="716" y="825"/>
                </a:lnTo>
                <a:lnTo>
                  <a:pt x="685" y="831"/>
                </a:lnTo>
                <a:lnTo>
                  <a:pt x="627" y="900"/>
                </a:lnTo>
                <a:lnTo>
                  <a:pt x="629" y="916"/>
                </a:lnTo>
                <a:lnTo>
                  <a:pt x="608" y="916"/>
                </a:lnTo>
                <a:lnTo>
                  <a:pt x="568" y="908"/>
                </a:lnTo>
                <a:lnTo>
                  <a:pt x="526" y="933"/>
                </a:lnTo>
                <a:lnTo>
                  <a:pt x="493" y="975"/>
                </a:lnTo>
                <a:lnTo>
                  <a:pt x="479" y="979"/>
                </a:lnTo>
                <a:lnTo>
                  <a:pt x="458" y="969"/>
                </a:lnTo>
                <a:lnTo>
                  <a:pt x="418" y="973"/>
                </a:lnTo>
                <a:lnTo>
                  <a:pt x="401" y="950"/>
                </a:lnTo>
                <a:lnTo>
                  <a:pt x="353" y="948"/>
                </a:lnTo>
                <a:lnTo>
                  <a:pt x="264" y="925"/>
                </a:lnTo>
                <a:lnTo>
                  <a:pt x="222" y="933"/>
                </a:lnTo>
                <a:lnTo>
                  <a:pt x="195" y="927"/>
                </a:lnTo>
                <a:lnTo>
                  <a:pt x="165" y="946"/>
                </a:lnTo>
                <a:lnTo>
                  <a:pt x="136" y="960"/>
                </a:lnTo>
                <a:lnTo>
                  <a:pt x="90" y="925"/>
                </a:lnTo>
                <a:lnTo>
                  <a:pt x="86" y="900"/>
                </a:lnTo>
                <a:lnTo>
                  <a:pt x="86" y="877"/>
                </a:lnTo>
                <a:lnTo>
                  <a:pt x="78" y="864"/>
                </a:lnTo>
                <a:lnTo>
                  <a:pt x="88" y="847"/>
                </a:lnTo>
                <a:lnTo>
                  <a:pt x="74" y="816"/>
                </a:lnTo>
                <a:lnTo>
                  <a:pt x="40" y="772"/>
                </a:lnTo>
                <a:lnTo>
                  <a:pt x="0" y="768"/>
                </a:lnTo>
                <a:lnTo>
                  <a:pt x="9" y="729"/>
                </a:lnTo>
                <a:lnTo>
                  <a:pt x="23" y="706"/>
                </a:lnTo>
                <a:lnTo>
                  <a:pt x="51" y="678"/>
                </a:lnTo>
                <a:lnTo>
                  <a:pt x="73" y="678"/>
                </a:lnTo>
                <a:lnTo>
                  <a:pt x="84" y="666"/>
                </a:lnTo>
                <a:lnTo>
                  <a:pt x="65" y="651"/>
                </a:lnTo>
                <a:lnTo>
                  <a:pt x="63" y="632"/>
                </a:lnTo>
                <a:lnTo>
                  <a:pt x="67" y="595"/>
                </a:lnTo>
                <a:lnTo>
                  <a:pt x="94" y="580"/>
                </a:lnTo>
                <a:lnTo>
                  <a:pt x="113" y="566"/>
                </a:lnTo>
                <a:lnTo>
                  <a:pt x="97" y="553"/>
                </a:lnTo>
                <a:lnTo>
                  <a:pt x="96" y="507"/>
                </a:lnTo>
                <a:lnTo>
                  <a:pt x="80" y="476"/>
                </a:lnTo>
                <a:lnTo>
                  <a:pt x="130" y="490"/>
                </a:lnTo>
                <a:lnTo>
                  <a:pt x="155" y="457"/>
                </a:lnTo>
                <a:lnTo>
                  <a:pt x="147" y="426"/>
                </a:lnTo>
                <a:lnTo>
                  <a:pt x="174" y="417"/>
                </a:lnTo>
                <a:lnTo>
                  <a:pt x="197" y="363"/>
                </a:lnTo>
                <a:lnTo>
                  <a:pt x="190" y="344"/>
                </a:lnTo>
                <a:lnTo>
                  <a:pt x="218" y="325"/>
                </a:lnTo>
                <a:lnTo>
                  <a:pt x="243" y="325"/>
                </a:lnTo>
                <a:lnTo>
                  <a:pt x="268" y="303"/>
                </a:lnTo>
                <a:lnTo>
                  <a:pt x="268" y="286"/>
                </a:lnTo>
                <a:lnTo>
                  <a:pt x="243" y="282"/>
                </a:lnTo>
                <a:lnTo>
                  <a:pt x="247" y="263"/>
                </a:lnTo>
                <a:lnTo>
                  <a:pt x="266" y="246"/>
                </a:lnTo>
                <a:lnTo>
                  <a:pt x="209" y="229"/>
                </a:lnTo>
                <a:lnTo>
                  <a:pt x="188" y="240"/>
                </a:lnTo>
                <a:lnTo>
                  <a:pt x="149" y="211"/>
                </a:lnTo>
                <a:lnTo>
                  <a:pt x="126" y="211"/>
                </a:lnTo>
                <a:lnTo>
                  <a:pt x="121" y="190"/>
                </a:lnTo>
                <a:lnTo>
                  <a:pt x="124" y="167"/>
                </a:lnTo>
                <a:lnTo>
                  <a:pt x="88" y="169"/>
                </a:lnTo>
                <a:lnTo>
                  <a:pt x="67" y="184"/>
                </a:lnTo>
                <a:lnTo>
                  <a:pt x="71" y="161"/>
                </a:lnTo>
                <a:lnTo>
                  <a:pt x="97" y="144"/>
                </a:lnTo>
                <a:lnTo>
                  <a:pt x="80" y="134"/>
                </a:lnTo>
                <a:lnTo>
                  <a:pt x="92" y="129"/>
                </a:lnTo>
                <a:lnTo>
                  <a:pt x="96" y="110"/>
                </a:lnTo>
                <a:lnTo>
                  <a:pt x="103" y="110"/>
                </a:lnTo>
                <a:lnTo>
                  <a:pt x="97" y="100"/>
                </a:lnTo>
                <a:lnTo>
                  <a:pt x="84" y="96"/>
                </a:lnTo>
                <a:lnTo>
                  <a:pt x="94" y="81"/>
                </a:lnTo>
                <a:lnTo>
                  <a:pt x="84" y="67"/>
                </a:lnTo>
                <a:lnTo>
                  <a:pt x="86" y="58"/>
                </a:lnTo>
                <a:lnTo>
                  <a:pt x="76" y="40"/>
                </a:lnTo>
                <a:lnTo>
                  <a:pt x="96" y="23"/>
                </a:lnTo>
                <a:lnTo>
                  <a:pt x="121" y="14"/>
                </a:lnTo>
                <a:lnTo>
                  <a:pt x="142" y="23"/>
                </a:lnTo>
                <a:lnTo>
                  <a:pt x="168" y="25"/>
                </a:lnTo>
                <a:lnTo>
                  <a:pt x="186" y="35"/>
                </a:lnTo>
                <a:lnTo>
                  <a:pt x="180" y="12"/>
                </a:lnTo>
                <a:lnTo>
                  <a:pt x="205" y="0"/>
                </a:lnTo>
                <a:lnTo>
                  <a:pt x="220" y="0"/>
                </a:lnTo>
                <a:lnTo>
                  <a:pt x="241" y="2"/>
                </a:lnTo>
                <a:lnTo>
                  <a:pt x="261" y="15"/>
                </a:lnTo>
                <a:lnTo>
                  <a:pt x="282" y="48"/>
                </a:lnTo>
                <a:lnTo>
                  <a:pt x="312" y="50"/>
                </a:lnTo>
                <a:lnTo>
                  <a:pt x="366" y="71"/>
                </a:lnTo>
                <a:lnTo>
                  <a:pt x="389" y="75"/>
                </a:lnTo>
                <a:lnTo>
                  <a:pt x="399" y="87"/>
                </a:lnTo>
                <a:lnTo>
                  <a:pt x="414" y="87"/>
                </a:lnTo>
                <a:lnTo>
                  <a:pt x="447" y="110"/>
                </a:lnTo>
                <a:lnTo>
                  <a:pt x="504" y="140"/>
                </a:lnTo>
                <a:lnTo>
                  <a:pt x="539" y="148"/>
                </a:lnTo>
                <a:lnTo>
                  <a:pt x="550" y="152"/>
                </a:lnTo>
                <a:lnTo>
                  <a:pt x="560" y="146"/>
                </a:lnTo>
                <a:lnTo>
                  <a:pt x="577" y="148"/>
                </a:lnTo>
                <a:lnTo>
                  <a:pt x="583" y="167"/>
                </a:lnTo>
                <a:lnTo>
                  <a:pt x="614" y="179"/>
                </a:lnTo>
                <a:lnTo>
                  <a:pt x="635" y="181"/>
                </a:lnTo>
                <a:lnTo>
                  <a:pt x="671" y="213"/>
                </a:lnTo>
                <a:lnTo>
                  <a:pt x="696" y="207"/>
                </a:lnTo>
                <a:lnTo>
                  <a:pt x="719" y="211"/>
                </a:lnTo>
                <a:close/>
              </a:path>
            </a:pathLst>
          </a:custGeom>
          <a:noFill/>
          <a:ln w="12700">
            <a:solidFill>
              <a:srgbClr val="FFFFFF"/>
            </a:solidFill>
            <a:prstDash val="solid"/>
            <a:round/>
            <a:headEnd/>
            <a:tailEnd/>
          </a:ln>
        </p:spPr>
        <p:txBody>
          <a:bodyPr/>
          <a:lstStyle/>
          <a:p>
            <a:endParaRPr lang="en-GB"/>
          </a:p>
        </p:txBody>
      </p:sp>
      <p:sp>
        <p:nvSpPr>
          <p:cNvPr id="1715" name="Freeform 379"/>
          <p:cNvSpPr>
            <a:spLocks/>
          </p:cNvSpPr>
          <p:nvPr/>
        </p:nvSpPr>
        <p:spPr bwMode="auto">
          <a:xfrm>
            <a:off x="6675303" y="1626996"/>
            <a:ext cx="20261" cy="24968"/>
          </a:xfrm>
          <a:custGeom>
            <a:avLst/>
            <a:gdLst/>
            <a:ahLst/>
            <a:cxnLst>
              <a:cxn ang="0">
                <a:pos x="4" y="2"/>
              </a:cxn>
              <a:cxn ang="0">
                <a:pos x="2" y="8"/>
              </a:cxn>
              <a:cxn ang="0">
                <a:pos x="0" y="16"/>
              </a:cxn>
              <a:cxn ang="0">
                <a:pos x="10" y="14"/>
              </a:cxn>
              <a:cxn ang="0">
                <a:pos x="12" y="4"/>
              </a:cxn>
              <a:cxn ang="0">
                <a:pos x="6" y="0"/>
              </a:cxn>
              <a:cxn ang="0">
                <a:pos x="4" y="2"/>
              </a:cxn>
            </a:cxnLst>
            <a:rect l="0" t="0" r="r" b="b"/>
            <a:pathLst>
              <a:path w="12" h="16">
                <a:moveTo>
                  <a:pt x="4" y="2"/>
                </a:moveTo>
                <a:lnTo>
                  <a:pt x="2" y="8"/>
                </a:lnTo>
                <a:lnTo>
                  <a:pt x="0" y="16"/>
                </a:lnTo>
                <a:lnTo>
                  <a:pt x="10" y="14"/>
                </a:lnTo>
                <a:lnTo>
                  <a:pt x="12" y="4"/>
                </a:lnTo>
                <a:lnTo>
                  <a:pt x="6" y="0"/>
                </a:lnTo>
                <a:lnTo>
                  <a:pt x="4" y="2"/>
                </a:lnTo>
                <a:close/>
              </a:path>
            </a:pathLst>
          </a:custGeom>
          <a:solidFill>
            <a:schemeClr val="bg2"/>
          </a:solidFill>
          <a:ln w="12700">
            <a:solidFill>
              <a:srgbClr val="DA251D"/>
            </a:solidFill>
            <a:prstDash val="solid"/>
            <a:round/>
            <a:headEnd/>
            <a:tailEnd/>
          </a:ln>
        </p:spPr>
        <p:txBody>
          <a:bodyPr/>
          <a:lstStyle/>
          <a:p>
            <a:endParaRPr lang="en-GB"/>
          </a:p>
        </p:txBody>
      </p:sp>
      <p:sp>
        <p:nvSpPr>
          <p:cNvPr id="1716" name="Freeform 380"/>
          <p:cNvSpPr>
            <a:spLocks/>
          </p:cNvSpPr>
          <p:nvPr/>
        </p:nvSpPr>
        <p:spPr bwMode="auto">
          <a:xfrm>
            <a:off x="6686355" y="1530692"/>
            <a:ext cx="25787" cy="23184"/>
          </a:xfrm>
          <a:custGeom>
            <a:avLst/>
            <a:gdLst/>
            <a:ahLst/>
            <a:cxnLst>
              <a:cxn ang="0">
                <a:pos x="2" y="0"/>
              </a:cxn>
              <a:cxn ang="0">
                <a:pos x="0" y="8"/>
              </a:cxn>
              <a:cxn ang="0">
                <a:pos x="2" y="11"/>
              </a:cxn>
              <a:cxn ang="0">
                <a:pos x="16" y="15"/>
              </a:cxn>
              <a:cxn ang="0">
                <a:pos x="8" y="9"/>
              </a:cxn>
              <a:cxn ang="0">
                <a:pos x="6" y="0"/>
              </a:cxn>
              <a:cxn ang="0">
                <a:pos x="2" y="0"/>
              </a:cxn>
            </a:cxnLst>
            <a:rect l="0" t="0" r="r" b="b"/>
            <a:pathLst>
              <a:path w="16" h="15">
                <a:moveTo>
                  <a:pt x="2" y="0"/>
                </a:moveTo>
                <a:lnTo>
                  <a:pt x="0" y="8"/>
                </a:lnTo>
                <a:lnTo>
                  <a:pt x="2" y="11"/>
                </a:lnTo>
                <a:lnTo>
                  <a:pt x="16" y="15"/>
                </a:lnTo>
                <a:lnTo>
                  <a:pt x="8" y="9"/>
                </a:lnTo>
                <a:lnTo>
                  <a:pt x="6" y="0"/>
                </a:lnTo>
                <a:lnTo>
                  <a:pt x="2" y="0"/>
                </a:lnTo>
                <a:close/>
              </a:path>
            </a:pathLst>
          </a:custGeom>
          <a:solidFill>
            <a:schemeClr val="bg2"/>
          </a:solidFill>
          <a:ln w="12700">
            <a:solidFill>
              <a:srgbClr val="DA251D"/>
            </a:solidFill>
            <a:prstDash val="solid"/>
            <a:round/>
            <a:headEnd/>
            <a:tailEnd/>
          </a:ln>
        </p:spPr>
        <p:txBody>
          <a:bodyPr/>
          <a:lstStyle/>
          <a:p>
            <a:endParaRPr lang="en-GB"/>
          </a:p>
        </p:txBody>
      </p:sp>
      <p:sp>
        <p:nvSpPr>
          <p:cNvPr id="1717" name="Freeform 381"/>
          <p:cNvSpPr>
            <a:spLocks/>
          </p:cNvSpPr>
          <p:nvPr/>
        </p:nvSpPr>
        <p:spPr bwMode="auto">
          <a:xfrm>
            <a:off x="6712143" y="1514641"/>
            <a:ext cx="20261" cy="16051"/>
          </a:xfrm>
          <a:custGeom>
            <a:avLst/>
            <a:gdLst/>
            <a:ahLst/>
            <a:cxnLst>
              <a:cxn ang="0">
                <a:pos x="5" y="0"/>
              </a:cxn>
              <a:cxn ang="0">
                <a:pos x="0" y="4"/>
              </a:cxn>
              <a:cxn ang="0">
                <a:pos x="5" y="8"/>
              </a:cxn>
              <a:cxn ang="0">
                <a:pos x="11" y="10"/>
              </a:cxn>
              <a:cxn ang="0">
                <a:pos x="13" y="0"/>
              </a:cxn>
              <a:cxn ang="0">
                <a:pos x="5" y="0"/>
              </a:cxn>
            </a:cxnLst>
            <a:rect l="0" t="0" r="r" b="b"/>
            <a:pathLst>
              <a:path w="13" h="10">
                <a:moveTo>
                  <a:pt x="5" y="0"/>
                </a:moveTo>
                <a:lnTo>
                  <a:pt x="0" y="4"/>
                </a:lnTo>
                <a:lnTo>
                  <a:pt x="5" y="8"/>
                </a:lnTo>
                <a:lnTo>
                  <a:pt x="11" y="10"/>
                </a:lnTo>
                <a:lnTo>
                  <a:pt x="13" y="0"/>
                </a:lnTo>
                <a:lnTo>
                  <a:pt x="5" y="0"/>
                </a:lnTo>
                <a:close/>
              </a:path>
            </a:pathLst>
          </a:custGeom>
          <a:solidFill>
            <a:schemeClr val="bg2"/>
          </a:solidFill>
          <a:ln w="12700">
            <a:solidFill>
              <a:srgbClr val="DA251D"/>
            </a:solidFill>
            <a:prstDash val="solid"/>
            <a:round/>
            <a:headEnd/>
            <a:tailEnd/>
          </a:ln>
        </p:spPr>
        <p:txBody>
          <a:bodyPr/>
          <a:lstStyle/>
          <a:p>
            <a:endParaRPr lang="en-GB"/>
          </a:p>
        </p:txBody>
      </p:sp>
      <p:sp>
        <p:nvSpPr>
          <p:cNvPr id="1718" name="Freeform 382"/>
          <p:cNvSpPr>
            <a:spLocks/>
          </p:cNvSpPr>
          <p:nvPr/>
        </p:nvSpPr>
        <p:spPr bwMode="auto">
          <a:xfrm>
            <a:off x="6732404" y="1484323"/>
            <a:ext cx="18420" cy="23184"/>
          </a:xfrm>
          <a:custGeom>
            <a:avLst/>
            <a:gdLst/>
            <a:ahLst/>
            <a:cxnLst>
              <a:cxn ang="0">
                <a:pos x="2" y="2"/>
              </a:cxn>
              <a:cxn ang="0">
                <a:pos x="0" y="12"/>
              </a:cxn>
              <a:cxn ang="0">
                <a:pos x="11" y="15"/>
              </a:cxn>
              <a:cxn ang="0">
                <a:pos x="8" y="0"/>
              </a:cxn>
              <a:cxn ang="0">
                <a:pos x="2" y="2"/>
              </a:cxn>
            </a:cxnLst>
            <a:rect l="0" t="0" r="r" b="b"/>
            <a:pathLst>
              <a:path w="11" h="15">
                <a:moveTo>
                  <a:pt x="2" y="2"/>
                </a:moveTo>
                <a:lnTo>
                  <a:pt x="0" y="12"/>
                </a:lnTo>
                <a:lnTo>
                  <a:pt x="11" y="15"/>
                </a:lnTo>
                <a:lnTo>
                  <a:pt x="8" y="0"/>
                </a:lnTo>
                <a:lnTo>
                  <a:pt x="2" y="2"/>
                </a:lnTo>
                <a:close/>
              </a:path>
            </a:pathLst>
          </a:custGeom>
          <a:solidFill>
            <a:schemeClr val="bg2"/>
          </a:solidFill>
          <a:ln w="12700">
            <a:solidFill>
              <a:srgbClr val="DA251D"/>
            </a:solidFill>
            <a:prstDash val="solid"/>
            <a:round/>
            <a:headEnd/>
            <a:tailEnd/>
          </a:ln>
        </p:spPr>
        <p:txBody>
          <a:bodyPr/>
          <a:lstStyle/>
          <a:p>
            <a:endParaRPr lang="en-GB"/>
          </a:p>
        </p:txBody>
      </p:sp>
      <p:sp>
        <p:nvSpPr>
          <p:cNvPr id="1719" name="Freeform 383"/>
          <p:cNvSpPr>
            <a:spLocks/>
          </p:cNvSpPr>
          <p:nvPr/>
        </p:nvSpPr>
        <p:spPr bwMode="auto">
          <a:xfrm>
            <a:off x="6708459" y="1468272"/>
            <a:ext cx="11052" cy="12484"/>
          </a:xfrm>
          <a:custGeom>
            <a:avLst/>
            <a:gdLst/>
            <a:ahLst/>
            <a:cxnLst>
              <a:cxn ang="0">
                <a:pos x="2" y="0"/>
              </a:cxn>
              <a:cxn ang="0">
                <a:pos x="0" y="7"/>
              </a:cxn>
              <a:cxn ang="0">
                <a:pos x="5" y="9"/>
              </a:cxn>
              <a:cxn ang="0">
                <a:pos x="7" y="1"/>
              </a:cxn>
              <a:cxn ang="0">
                <a:pos x="2" y="0"/>
              </a:cxn>
            </a:cxnLst>
            <a:rect l="0" t="0" r="r" b="b"/>
            <a:pathLst>
              <a:path w="7" h="9">
                <a:moveTo>
                  <a:pt x="2" y="0"/>
                </a:moveTo>
                <a:lnTo>
                  <a:pt x="0" y="7"/>
                </a:lnTo>
                <a:lnTo>
                  <a:pt x="5" y="9"/>
                </a:lnTo>
                <a:lnTo>
                  <a:pt x="7" y="1"/>
                </a:lnTo>
                <a:lnTo>
                  <a:pt x="2" y="0"/>
                </a:lnTo>
                <a:close/>
              </a:path>
            </a:pathLst>
          </a:custGeom>
          <a:solidFill>
            <a:schemeClr val="bg2"/>
          </a:solidFill>
          <a:ln w="12700">
            <a:solidFill>
              <a:srgbClr val="DA251D"/>
            </a:solidFill>
            <a:prstDash val="solid"/>
            <a:round/>
            <a:headEnd/>
            <a:tailEnd/>
          </a:ln>
        </p:spPr>
        <p:txBody>
          <a:bodyPr/>
          <a:lstStyle/>
          <a:p>
            <a:endParaRPr lang="en-GB"/>
          </a:p>
        </p:txBody>
      </p:sp>
      <p:sp>
        <p:nvSpPr>
          <p:cNvPr id="1720" name="Freeform 384"/>
          <p:cNvSpPr>
            <a:spLocks/>
          </p:cNvSpPr>
          <p:nvPr/>
        </p:nvSpPr>
        <p:spPr bwMode="auto">
          <a:xfrm>
            <a:off x="6704775" y="1414769"/>
            <a:ext cx="9209" cy="30319"/>
          </a:xfrm>
          <a:custGeom>
            <a:avLst/>
            <a:gdLst/>
            <a:ahLst/>
            <a:cxnLst>
              <a:cxn ang="0">
                <a:pos x="0" y="2"/>
              </a:cxn>
              <a:cxn ang="0">
                <a:pos x="0" y="17"/>
              </a:cxn>
              <a:cxn ang="0">
                <a:pos x="4" y="19"/>
              </a:cxn>
              <a:cxn ang="0">
                <a:pos x="5" y="8"/>
              </a:cxn>
              <a:cxn ang="0">
                <a:pos x="5" y="0"/>
              </a:cxn>
              <a:cxn ang="0">
                <a:pos x="0" y="2"/>
              </a:cxn>
            </a:cxnLst>
            <a:rect l="0" t="0" r="r" b="b"/>
            <a:pathLst>
              <a:path w="5" h="19">
                <a:moveTo>
                  <a:pt x="0" y="2"/>
                </a:moveTo>
                <a:lnTo>
                  <a:pt x="0" y="17"/>
                </a:lnTo>
                <a:lnTo>
                  <a:pt x="4" y="19"/>
                </a:lnTo>
                <a:lnTo>
                  <a:pt x="5" y="8"/>
                </a:lnTo>
                <a:lnTo>
                  <a:pt x="5" y="0"/>
                </a:lnTo>
                <a:lnTo>
                  <a:pt x="0" y="2"/>
                </a:lnTo>
                <a:close/>
              </a:path>
            </a:pathLst>
          </a:custGeom>
          <a:solidFill>
            <a:schemeClr val="bg2"/>
          </a:solidFill>
          <a:ln w="12700">
            <a:solidFill>
              <a:srgbClr val="DA251D"/>
            </a:solidFill>
            <a:prstDash val="solid"/>
            <a:round/>
            <a:headEnd/>
            <a:tailEnd/>
          </a:ln>
        </p:spPr>
        <p:txBody>
          <a:bodyPr/>
          <a:lstStyle/>
          <a:p>
            <a:endParaRPr lang="en-GB"/>
          </a:p>
        </p:txBody>
      </p:sp>
      <p:sp>
        <p:nvSpPr>
          <p:cNvPr id="1721" name="Freeform 385"/>
          <p:cNvSpPr>
            <a:spLocks/>
          </p:cNvSpPr>
          <p:nvPr/>
        </p:nvSpPr>
        <p:spPr bwMode="auto">
          <a:xfrm>
            <a:off x="6713984" y="1375534"/>
            <a:ext cx="12894" cy="16051"/>
          </a:xfrm>
          <a:custGeom>
            <a:avLst/>
            <a:gdLst/>
            <a:ahLst/>
            <a:cxnLst>
              <a:cxn ang="0">
                <a:pos x="2" y="0"/>
              </a:cxn>
              <a:cxn ang="0">
                <a:pos x="8" y="2"/>
              </a:cxn>
              <a:cxn ang="0">
                <a:pos x="4" y="10"/>
              </a:cxn>
              <a:cxn ang="0">
                <a:pos x="2" y="10"/>
              </a:cxn>
              <a:cxn ang="0">
                <a:pos x="0" y="6"/>
              </a:cxn>
              <a:cxn ang="0">
                <a:pos x="2" y="0"/>
              </a:cxn>
            </a:cxnLst>
            <a:rect l="0" t="0" r="r" b="b"/>
            <a:pathLst>
              <a:path w="8" h="10">
                <a:moveTo>
                  <a:pt x="2" y="0"/>
                </a:moveTo>
                <a:lnTo>
                  <a:pt x="8" y="2"/>
                </a:lnTo>
                <a:lnTo>
                  <a:pt x="4" y="10"/>
                </a:lnTo>
                <a:lnTo>
                  <a:pt x="2" y="10"/>
                </a:lnTo>
                <a:lnTo>
                  <a:pt x="0" y="6"/>
                </a:lnTo>
                <a:lnTo>
                  <a:pt x="2" y="0"/>
                </a:lnTo>
              </a:path>
            </a:pathLst>
          </a:custGeom>
          <a:solidFill>
            <a:schemeClr val="bg2"/>
          </a:solidFill>
          <a:ln w="12700">
            <a:solidFill>
              <a:srgbClr val="DA251D"/>
            </a:solidFill>
            <a:prstDash val="solid"/>
            <a:round/>
            <a:headEnd/>
            <a:tailEnd/>
          </a:ln>
        </p:spPr>
        <p:txBody>
          <a:bodyPr/>
          <a:lstStyle/>
          <a:p>
            <a:endParaRPr lang="en-GB"/>
          </a:p>
        </p:txBody>
      </p:sp>
      <p:sp>
        <p:nvSpPr>
          <p:cNvPr id="1722" name="Freeform 386"/>
          <p:cNvSpPr>
            <a:spLocks/>
          </p:cNvSpPr>
          <p:nvPr/>
        </p:nvSpPr>
        <p:spPr bwMode="auto">
          <a:xfrm>
            <a:off x="6756350" y="1373751"/>
            <a:ext cx="20261" cy="19617"/>
          </a:xfrm>
          <a:custGeom>
            <a:avLst/>
            <a:gdLst/>
            <a:ahLst/>
            <a:cxnLst>
              <a:cxn ang="0">
                <a:pos x="0" y="4"/>
              </a:cxn>
              <a:cxn ang="0">
                <a:pos x="4" y="0"/>
              </a:cxn>
              <a:cxn ang="0">
                <a:pos x="12" y="4"/>
              </a:cxn>
              <a:cxn ang="0">
                <a:pos x="12" y="13"/>
              </a:cxn>
              <a:cxn ang="0">
                <a:pos x="2" y="13"/>
              </a:cxn>
              <a:cxn ang="0">
                <a:pos x="0" y="10"/>
              </a:cxn>
              <a:cxn ang="0">
                <a:pos x="0" y="4"/>
              </a:cxn>
            </a:cxnLst>
            <a:rect l="0" t="0" r="r" b="b"/>
            <a:pathLst>
              <a:path w="12" h="13">
                <a:moveTo>
                  <a:pt x="0" y="4"/>
                </a:moveTo>
                <a:lnTo>
                  <a:pt x="4" y="0"/>
                </a:lnTo>
                <a:lnTo>
                  <a:pt x="12" y="4"/>
                </a:lnTo>
                <a:lnTo>
                  <a:pt x="12" y="13"/>
                </a:lnTo>
                <a:lnTo>
                  <a:pt x="2" y="13"/>
                </a:lnTo>
                <a:lnTo>
                  <a:pt x="0" y="10"/>
                </a:lnTo>
                <a:lnTo>
                  <a:pt x="0" y="4"/>
                </a:lnTo>
              </a:path>
            </a:pathLst>
          </a:custGeom>
          <a:solidFill>
            <a:schemeClr val="bg2"/>
          </a:solidFill>
          <a:ln w="12700">
            <a:solidFill>
              <a:srgbClr val="DA251D"/>
            </a:solidFill>
            <a:prstDash val="solid"/>
            <a:round/>
            <a:headEnd/>
            <a:tailEnd/>
          </a:ln>
        </p:spPr>
        <p:txBody>
          <a:bodyPr/>
          <a:lstStyle/>
          <a:p>
            <a:endParaRPr lang="en-GB"/>
          </a:p>
        </p:txBody>
      </p:sp>
      <p:sp>
        <p:nvSpPr>
          <p:cNvPr id="1723" name="Freeform 387"/>
          <p:cNvSpPr>
            <a:spLocks/>
          </p:cNvSpPr>
          <p:nvPr/>
        </p:nvSpPr>
        <p:spPr bwMode="auto">
          <a:xfrm>
            <a:off x="6708459" y="1343433"/>
            <a:ext cx="36839" cy="26752"/>
          </a:xfrm>
          <a:custGeom>
            <a:avLst/>
            <a:gdLst/>
            <a:ahLst/>
            <a:cxnLst>
              <a:cxn ang="0">
                <a:pos x="0" y="2"/>
              </a:cxn>
              <a:cxn ang="0">
                <a:pos x="13" y="0"/>
              </a:cxn>
              <a:cxn ang="0">
                <a:pos x="21" y="4"/>
              </a:cxn>
              <a:cxn ang="0">
                <a:pos x="23" y="17"/>
              </a:cxn>
              <a:cxn ang="0">
                <a:pos x="17" y="17"/>
              </a:cxn>
              <a:cxn ang="0">
                <a:pos x="11" y="11"/>
              </a:cxn>
              <a:cxn ang="0">
                <a:pos x="2" y="9"/>
              </a:cxn>
              <a:cxn ang="0">
                <a:pos x="0" y="2"/>
              </a:cxn>
            </a:cxnLst>
            <a:rect l="0" t="0" r="r" b="b"/>
            <a:pathLst>
              <a:path w="23" h="17">
                <a:moveTo>
                  <a:pt x="0" y="2"/>
                </a:moveTo>
                <a:lnTo>
                  <a:pt x="13" y="0"/>
                </a:lnTo>
                <a:lnTo>
                  <a:pt x="21" y="4"/>
                </a:lnTo>
                <a:lnTo>
                  <a:pt x="23" y="17"/>
                </a:lnTo>
                <a:lnTo>
                  <a:pt x="17" y="17"/>
                </a:lnTo>
                <a:lnTo>
                  <a:pt x="11" y="11"/>
                </a:lnTo>
                <a:lnTo>
                  <a:pt x="2" y="9"/>
                </a:lnTo>
                <a:lnTo>
                  <a:pt x="0" y="2"/>
                </a:lnTo>
                <a:close/>
              </a:path>
            </a:pathLst>
          </a:custGeom>
          <a:solidFill>
            <a:schemeClr val="bg2"/>
          </a:solidFill>
          <a:ln w="12700">
            <a:solidFill>
              <a:srgbClr val="DA251D"/>
            </a:solidFill>
            <a:prstDash val="solid"/>
            <a:round/>
            <a:headEnd/>
            <a:tailEnd/>
          </a:ln>
        </p:spPr>
        <p:txBody>
          <a:bodyPr/>
          <a:lstStyle/>
          <a:p>
            <a:endParaRPr lang="en-GB"/>
          </a:p>
        </p:txBody>
      </p:sp>
      <p:sp>
        <p:nvSpPr>
          <p:cNvPr id="1724" name="Freeform 388"/>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noFill/>
            <a:round/>
            <a:headEnd/>
            <a:tailEnd/>
          </a:ln>
        </p:spPr>
        <p:txBody>
          <a:bodyPr/>
          <a:lstStyle/>
          <a:p>
            <a:endParaRPr lang="en-GB"/>
          </a:p>
        </p:txBody>
      </p:sp>
      <p:sp>
        <p:nvSpPr>
          <p:cNvPr id="1725" name="Freeform 389"/>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1726" name="Freeform 390"/>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noFill/>
            <a:round/>
            <a:headEnd/>
            <a:tailEnd/>
          </a:ln>
        </p:spPr>
        <p:txBody>
          <a:bodyPr/>
          <a:lstStyle/>
          <a:p>
            <a:endParaRPr lang="en-GB"/>
          </a:p>
        </p:txBody>
      </p:sp>
      <p:sp>
        <p:nvSpPr>
          <p:cNvPr id="1727" name="Freeform 391"/>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728" name="Freeform 392"/>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noFill/>
            <a:round/>
            <a:headEnd/>
            <a:tailEnd/>
          </a:ln>
        </p:spPr>
        <p:txBody>
          <a:bodyPr/>
          <a:lstStyle/>
          <a:p>
            <a:endParaRPr lang="en-GB"/>
          </a:p>
        </p:txBody>
      </p:sp>
      <p:sp>
        <p:nvSpPr>
          <p:cNvPr id="1729" name="Freeform 393"/>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1730" name="Freeform 394"/>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noFill/>
            <a:round/>
            <a:headEnd/>
            <a:tailEnd/>
          </a:ln>
        </p:spPr>
        <p:txBody>
          <a:bodyPr/>
          <a:lstStyle/>
          <a:p>
            <a:endParaRPr lang="en-GB"/>
          </a:p>
        </p:txBody>
      </p:sp>
      <p:sp>
        <p:nvSpPr>
          <p:cNvPr id="1731" name="Freeform 395"/>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732" name="Freeform 396"/>
          <p:cNvSpPr>
            <a:spLocks/>
          </p:cNvSpPr>
          <p:nvPr/>
        </p:nvSpPr>
        <p:spPr bwMode="auto">
          <a:xfrm>
            <a:off x="6866867" y="2566855"/>
            <a:ext cx="11052" cy="12484"/>
          </a:xfrm>
          <a:custGeom>
            <a:avLst/>
            <a:gdLst/>
            <a:ahLst/>
            <a:cxnLst>
              <a:cxn ang="0">
                <a:pos x="0" y="0"/>
              </a:cxn>
              <a:cxn ang="0">
                <a:pos x="1" y="8"/>
              </a:cxn>
              <a:cxn ang="0">
                <a:pos x="7" y="8"/>
              </a:cxn>
              <a:cxn ang="0">
                <a:pos x="5" y="0"/>
              </a:cxn>
              <a:cxn ang="0">
                <a:pos x="0" y="0"/>
              </a:cxn>
            </a:cxnLst>
            <a:rect l="0" t="0" r="r" b="b"/>
            <a:pathLst>
              <a:path w="7" h="8">
                <a:moveTo>
                  <a:pt x="0" y="0"/>
                </a:moveTo>
                <a:lnTo>
                  <a:pt x="1" y="8"/>
                </a:lnTo>
                <a:lnTo>
                  <a:pt x="7" y="8"/>
                </a:lnTo>
                <a:lnTo>
                  <a:pt x="5" y="0"/>
                </a:lnTo>
                <a:lnTo>
                  <a:pt x="0" y="0"/>
                </a:lnTo>
                <a:close/>
              </a:path>
            </a:pathLst>
          </a:custGeom>
          <a:solidFill>
            <a:schemeClr val="bg2"/>
          </a:solidFill>
          <a:ln w="12700">
            <a:noFill/>
            <a:round/>
            <a:headEnd/>
            <a:tailEnd/>
          </a:ln>
        </p:spPr>
        <p:txBody>
          <a:bodyPr/>
          <a:lstStyle/>
          <a:p>
            <a:endParaRPr lang="en-GB"/>
          </a:p>
        </p:txBody>
      </p:sp>
      <p:sp>
        <p:nvSpPr>
          <p:cNvPr id="1733" name="Freeform 397"/>
          <p:cNvSpPr>
            <a:spLocks/>
          </p:cNvSpPr>
          <p:nvPr/>
        </p:nvSpPr>
        <p:spPr bwMode="auto">
          <a:xfrm>
            <a:off x="6866867" y="2566855"/>
            <a:ext cx="11052" cy="12484"/>
          </a:xfrm>
          <a:custGeom>
            <a:avLst/>
            <a:gdLst/>
            <a:ahLst/>
            <a:cxnLst>
              <a:cxn ang="0">
                <a:pos x="0" y="0"/>
              </a:cxn>
              <a:cxn ang="0">
                <a:pos x="1" y="8"/>
              </a:cxn>
              <a:cxn ang="0">
                <a:pos x="7" y="8"/>
              </a:cxn>
              <a:cxn ang="0">
                <a:pos x="5" y="0"/>
              </a:cxn>
              <a:cxn ang="0">
                <a:pos x="0" y="0"/>
              </a:cxn>
            </a:cxnLst>
            <a:rect l="0" t="0" r="r" b="b"/>
            <a:pathLst>
              <a:path w="7" h="8">
                <a:moveTo>
                  <a:pt x="0" y="0"/>
                </a:moveTo>
                <a:lnTo>
                  <a:pt x="1" y="8"/>
                </a:lnTo>
                <a:lnTo>
                  <a:pt x="7" y="8"/>
                </a:lnTo>
                <a:lnTo>
                  <a:pt x="5"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734" name="Freeform 398"/>
          <p:cNvSpPr>
            <a:spLocks/>
          </p:cNvSpPr>
          <p:nvPr/>
        </p:nvSpPr>
        <p:spPr bwMode="auto">
          <a:xfrm>
            <a:off x="6857657" y="2534753"/>
            <a:ext cx="11052" cy="12484"/>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solidFill>
            <a:schemeClr val="bg2"/>
          </a:solidFill>
          <a:ln w="12700">
            <a:noFill/>
            <a:round/>
            <a:headEnd/>
            <a:tailEnd/>
          </a:ln>
        </p:spPr>
        <p:txBody>
          <a:bodyPr/>
          <a:lstStyle/>
          <a:p>
            <a:endParaRPr lang="en-GB"/>
          </a:p>
        </p:txBody>
      </p:sp>
      <p:sp>
        <p:nvSpPr>
          <p:cNvPr id="1735" name="Freeform 399"/>
          <p:cNvSpPr>
            <a:spLocks/>
          </p:cNvSpPr>
          <p:nvPr/>
        </p:nvSpPr>
        <p:spPr bwMode="auto">
          <a:xfrm>
            <a:off x="6857657" y="2534753"/>
            <a:ext cx="11052" cy="12484"/>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736" name="Freeform 400"/>
          <p:cNvSpPr>
            <a:spLocks/>
          </p:cNvSpPr>
          <p:nvPr/>
        </p:nvSpPr>
        <p:spPr bwMode="auto">
          <a:xfrm>
            <a:off x="6837396" y="2550805"/>
            <a:ext cx="12893" cy="7134"/>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bg2"/>
          </a:solidFill>
          <a:ln w="12700">
            <a:noFill/>
            <a:round/>
            <a:headEnd/>
            <a:tailEnd/>
          </a:ln>
        </p:spPr>
        <p:txBody>
          <a:bodyPr/>
          <a:lstStyle/>
          <a:p>
            <a:endParaRPr lang="en-GB"/>
          </a:p>
        </p:txBody>
      </p:sp>
      <p:sp>
        <p:nvSpPr>
          <p:cNvPr id="1737" name="Freeform 401"/>
          <p:cNvSpPr>
            <a:spLocks/>
          </p:cNvSpPr>
          <p:nvPr/>
        </p:nvSpPr>
        <p:spPr bwMode="auto">
          <a:xfrm>
            <a:off x="6837396" y="2550805"/>
            <a:ext cx="12893" cy="7134"/>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738" name="Freeform 402"/>
          <p:cNvSpPr>
            <a:spLocks/>
          </p:cNvSpPr>
          <p:nvPr/>
        </p:nvSpPr>
        <p:spPr bwMode="auto">
          <a:xfrm>
            <a:off x="6837396" y="2479468"/>
            <a:ext cx="33155" cy="64203"/>
          </a:xfrm>
          <a:custGeom>
            <a:avLst/>
            <a:gdLst/>
            <a:ahLst/>
            <a:cxnLst>
              <a:cxn ang="0">
                <a:pos x="21" y="18"/>
              </a:cxn>
              <a:cxn ang="0">
                <a:pos x="16" y="20"/>
              </a:cxn>
              <a:cxn ang="0">
                <a:pos x="10" y="14"/>
              </a:cxn>
              <a:cxn ang="0">
                <a:pos x="10" y="0"/>
              </a:cxn>
              <a:cxn ang="0">
                <a:pos x="4" y="8"/>
              </a:cxn>
              <a:cxn ang="0">
                <a:pos x="0" y="20"/>
              </a:cxn>
              <a:cxn ang="0">
                <a:pos x="0" y="31"/>
              </a:cxn>
              <a:cxn ang="0">
                <a:pos x="0" y="41"/>
              </a:cxn>
              <a:cxn ang="0">
                <a:pos x="4" y="29"/>
              </a:cxn>
              <a:cxn ang="0">
                <a:pos x="8" y="20"/>
              </a:cxn>
              <a:cxn ang="0">
                <a:pos x="18" y="22"/>
              </a:cxn>
              <a:cxn ang="0">
                <a:pos x="21" y="18"/>
              </a:cxn>
            </a:cxnLst>
            <a:rect l="0" t="0" r="r" b="b"/>
            <a:pathLst>
              <a:path w="21" h="41">
                <a:moveTo>
                  <a:pt x="21" y="18"/>
                </a:moveTo>
                <a:lnTo>
                  <a:pt x="16" y="20"/>
                </a:lnTo>
                <a:lnTo>
                  <a:pt x="10" y="14"/>
                </a:lnTo>
                <a:lnTo>
                  <a:pt x="10" y="0"/>
                </a:lnTo>
                <a:lnTo>
                  <a:pt x="4" y="8"/>
                </a:lnTo>
                <a:lnTo>
                  <a:pt x="0" y="20"/>
                </a:lnTo>
                <a:lnTo>
                  <a:pt x="0" y="31"/>
                </a:lnTo>
                <a:lnTo>
                  <a:pt x="0" y="41"/>
                </a:lnTo>
                <a:lnTo>
                  <a:pt x="4" y="29"/>
                </a:lnTo>
                <a:lnTo>
                  <a:pt x="8" y="20"/>
                </a:lnTo>
                <a:lnTo>
                  <a:pt x="18" y="22"/>
                </a:lnTo>
                <a:lnTo>
                  <a:pt x="21" y="18"/>
                </a:lnTo>
                <a:close/>
              </a:path>
            </a:pathLst>
          </a:custGeom>
          <a:solidFill>
            <a:schemeClr val="bg2"/>
          </a:solidFill>
          <a:ln w="12700">
            <a:noFill/>
            <a:round/>
            <a:headEnd/>
            <a:tailEnd/>
          </a:ln>
        </p:spPr>
        <p:txBody>
          <a:bodyPr/>
          <a:lstStyle/>
          <a:p>
            <a:endParaRPr lang="en-GB"/>
          </a:p>
        </p:txBody>
      </p:sp>
      <p:sp>
        <p:nvSpPr>
          <p:cNvPr id="1739" name="Freeform 403"/>
          <p:cNvSpPr>
            <a:spLocks/>
          </p:cNvSpPr>
          <p:nvPr/>
        </p:nvSpPr>
        <p:spPr bwMode="auto">
          <a:xfrm>
            <a:off x="6837396" y="2479468"/>
            <a:ext cx="33155" cy="64203"/>
          </a:xfrm>
          <a:custGeom>
            <a:avLst/>
            <a:gdLst/>
            <a:ahLst/>
            <a:cxnLst>
              <a:cxn ang="0">
                <a:pos x="21" y="18"/>
              </a:cxn>
              <a:cxn ang="0">
                <a:pos x="16" y="20"/>
              </a:cxn>
              <a:cxn ang="0">
                <a:pos x="10" y="14"/>
              </a:cxn>
              <a:cxn ang="0">
                <a:pos x="10" y="0"/>
              </a:cxn>
              <a:cxn ang="0">
                <a:pos x="4" y="8"/>
              </a:cxn>
              <a:cxn ang="0">
                <a:pos x="0" y="20"/>
              </a:cxn>
              <a:cxn ang="0">
                <a:pos x="0" y="31"/>
              </a:cxn>
              <a:cxn ang="0">
                <a:pos x="0" y="41"/>
              </a:cxn>
              <a:cxn ang="0">
                <a:pos x="4" y="29"/>
              </a:cxn>
              <a:cxn ang="0">
                <a:pos x="8" y="20"/>
              </a:cxn>
              <a:cxn ang="0">
                <a:pos x="18" y="22"/>
              </a:cxn>
              <a:cxn ang="0">
                <a:pos x="21" y="18"/>
              </a:cxn>
            </a:cxnLst>
            <a:rect l="0" t="0" r="r" b="b"/>
            <a:pathLst>
              <a:path w="21" h="41">
                <a:moveTo>
                  <a:pt x="21" y="18"/>
                </a:moveTo>
                <a:lnTo>
                  <a:pt x="16" y="20"/>
                </a:lnTo>
                <a:lnTo>
                  <a:pt x="10" y="14"/>
                </a:lnTo>
                <a:lnTo>
                  <a:pt x="10" y="0"/>
                </a:lnTo>
                <a:lnTo>
                  <a:pt x="4" y="8"/>
                </a:lnTo>
                <a:lnTo>
                  <a:pt x="0" y="20"/>
                </a:lnTo>
                <a:lnTo>
                  <a:pt x="0" y="31"/>
                </a:lnTo>
                <a:lnTo>
                  <a:pt x="0" y="41"/>
                </a:lnTo>
                <a:lnTo>
                  <a:pt x="4" y="29"/>
                </a:lnTo>
                <a:lnTo>
                  <a:pt x="8" y="20"/>
                </a:lnTo>
                <a:lnTo>
                  <a:pt x="18" y="22"/>
                </a:lnTo>
                <a:lnTo>
                  <a:pt x="21" y="18"/>
                </a:lnTo>
              </a:path>
            </a:pathLst>
          </a:custGeom>
          <a:solidFill>
            <a:schemeClr val="bg2"/>
          </a:solidFill>
          <a:ln w="12700">
            <a:solidFill>
              <a:srgbClr val="FFFFFF"/>
            </a:solidFill>
            <a:prstDash val="solid"/>
            <a:round/>
            <a:headEnd/>
            <a:tailEnd/>
          </a:ln>
        </p:spPr>
        <p:txBody>
          <a:bodyPr/>
          <a:lstStyle/>
          <a:p>
            <a:endParaRPr lang="en-GB"/>
          </a:p>
        </p:txBody>
      </p:sp>
      <p:sp>
        <p:nvSpPr>
          <p:cNvPr id="1740" name="Freeform 404"/>
          <p:cNvSpPr>
            <a:spLocks/>
          </p:cNvSpPr>
          <p:nvPr/>
        </p:nvSpPr>
        <p:spPr bwMode="auto">
          <a:xfrm>
            <a:off x="6846605" y="2003296"/>
            <a:ext cx="326028" cy="515407"/>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2"/>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2"/>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solidFill>
            <a:schemeClr val="bg2"/>
          </a:solidFill>
          <a:ln w="12700">
            <a:noFill/>
            <a:round/>
            <a:headEnd/>
            <a:tailEnd/>
          </a:ln>
        </p:spPr>
        <p:txBody>
          <a:bodyPr/>
          <a:lstStyle/>
          <a:p>
            <a:endParaRPr lang="en-GB"/>
          </a:p>
        </p:txBody>
      </p:sp>
      <p:sp>
        <p:nvSpPr>
          <p:cNvPr id="1741" name="Freeform 405"/>
          <p:cNvSpPr>
            <a:spLocks/>
          </p:cNvSpPr>
          <p:nvPr/>
        </p:nvSpPr>
        <p:spPr bwMode="auto">
          <a:xfrm>
            <a:off x="6846605" y="2003296"/>
            <a:ext cx="326028" cy="515407"/>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2"/>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2"/>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solidFill>
            <a:schemeClr val="tx2"/>
          </a:solidFill>
          <a:ln w="12700">
            <a:solidFill>
              <a:srgbClr val="FFFFFF"/>
            </a:solidFill>
            <a:prstDash val="solid"/>
            <a:round/>
            <a:headEnd/>
            <a:tailEnd/>
          </a:ln>
        </p:spPr>
        <p:txBody>
          <a:bodyPr/>
          <a:lstStyle/>
          <a:p>
            <a:endParaRPr lang="en-GB"/>
          </a:p>
        </p:txBody>
      </p:sp>
      <p:sp>
        <p:nvSpPr>
          <p:cNvPr id="1742" name="Freeform 406"/>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743" name="Freeform 407"/>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close/>
              </a:path>
            </a:pathLst>
          </a:custGeom>
          <a:solidFill>
            <a:schemeClr val="bg2"/>
          </a:solidFill>
          <a:ln w="12700">
            <a:noFill/>
            <a:round/>
            <a:headEnd/>
            <a:tailEnd/>
          </a:ln>
        </p:spPr>
        <p:txBody>
          <a:bodyPr/>
          <a:lstStyle/>
          <a:p>
            <a:endParaRPr lang="en-GB"/>
          </a:p>
        </p:txBody>
      </p:sp>
      <p:sp>
        <p:nvSpPr>
          <p:cNvPr id="1744" name="Freeform 408"/>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close/>
              </a:path>
            </a:pathLst>
          </a:custGeom>
          <a:solidFill>
            <a:schemeClr val="bg2"/>
          </a:solidFill>
          <a:ln w="12700">
            <a:solidFill>
              <a:srgbClr val="FFFFFF"/>
            </a:solidFill>
            <a:prstDash val="solid"/>
            <a:round/>
            <a:headEnd/>
            <a:tailEnd/>
          </a:ln>
        </p:spPr>
        <p:txBody>
          <a:bodyPr/>
          <a:lstStyle/>
          <a:p>
            <a:endParaRPr lang="en-GB"/>
          </a:p>
        </p:txBody>
      </p:sp>
      <p:sp>
        <p:nvSpPr>
          <p:cNvPr id="1745" name="Freeform 409"/>
          <p:cNvSpPr>
            <a:spLocks/>
          </p:cNvSpPr>
          <p:nvPr/>
        </p:nvSpPr>
        <p:spPr bwMode="auto">
          <a:xfrm>
            <a:off x="7110006" y="2331444"/>
            <a:ext cx="27629" cy="46369"/>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close/>
              </a:path>
            </a:pathLst>
          </a:custGeom>
          <a:solidFill>
            <a:schemeClr val="bg2"/>
          </a:solidFill>
          <a:ln w="12700">
            <a:noFill/>
            <a:round/>
            <a:headEnd/>
            <a:tailEnd/>
          </a:ln>
        </p:spPr>
        <p:txBody>
          <a:bodyPr/>
          <a:lstStyle/>
          <a:p>
            <a:endParaRPr lang="en-GB"/>
          </a:p>
        </p:txBody>
      </p:sp>
      <p:sp>
        <p:nvSpPr>
          <p:cNvPr id="1746" name="Freeform 410"/>
          <p:cNvSpPr>
            <a:spLocks/>
          </p:cNvSpPr>
          <p:nvPr/>
        </p:nvSpPr>
        <p:spPr bwMode="auto">
          <a:xfrm>
            <a:off x="7110006" y="2331444"/>
            <a:ext cx="27629" cy="46369"/>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path>
            </a:pathLst>
          </a:custGeom>
          <a:solidFill>
            <a:schemeClr val="tx2"/>
          </a:solidFill>
          <a:ln w="12700">
            <a:solidFill>
              <a:srgbClr val="FFFFFF"/>
            </a:solidFill>
            <a:prstDash val="solid"/>
            <a:round/>
            <a:headEnd/>
            <a:tailEnd/>
          </a:ln>
        </p:spPr>
        <p:txBody>
          <a:bodyPr/>
          <a:lstStyle/>
          <a:p>
            <a:endParaRPr lang="en-GB"/>
          </a:p>
        </p:txBody>
      </p:sp>
      <p:sp>
        <p:nvSpPr>
          <p:cNvPr id="1747" name="Freeform 411"/>
          <p:cNvSpPr>
            <a:spLocks/>
          </p:cNvSpPr>
          <p:nvPr/>
        </p:nvSpPr>
        <p:spPr bwMode="auto">
          <a:xfrm>
            <a:off x="7146845" y="2320744"/>
            <a:ext cx="191564" cy="219360"/>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close/>
              </a:path>
            </a:pathLst>
          </a:custGeom>
          <a:solidFill>
            <a:schemeClr val="bg2"/>
          </a:solidFill>
          <a:ln w="12700">
            <a:noFill/>
            <a:round/>
            <a:headEnd/>
            <a:tailEnd/>
          </a:ln>
        </p:spPr>
        <p:txBody>
          <a:bodyPr/>
          <a:lstStyle/>
          <a:p>
            <a:endParaRPr lang="en-GB"/>
          </a:p>
        </p:txBody>
      </p:sp>
      <p:sp>
        <p:nvSpPr>
          <p:cNvPr id="1748" name="Freeform 412"/>
          <p:cNvSpPr>
            <a:spLocks/>
          </p:cNvSpPr>
          <p:nvPr/>
        </p:nvSpPr>
        <p:spPr bwMode="auto">
          <a:xfrm>
            <a:off x="7146845" y="2320744"/>
            <a:ext cx="191564" cy="219360"/>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path>
            </a:pathLst>
          </a:custGeom>
          <a:solidFill>
            <a:schemeClr val="tx2"/>
          </a:solidFill>
          <a:ln w="12700">
            <a:solidFill>
              <a:srgbClr val="FFFFFF"/>
            </a:solidFill>
            <a:prstDash val="solid"/>
            <a:round/>
            <a:headEnd/>
            <a:tailEnd/>
          </a:ln>
        </p:spPr>
        <p:txBody>
          <a:bodyPr/>
          <a:lstStyle/>
          <a:p>
            <a:endParaRPr lang="en-GB"/>
          </a:p>
        </p:txBody>
      </p:sp>
      <p:sp>
        <p:nvSpPr>
          <p:cNvPr id="1749" name="Freeform 413"/>
          <p:cNvSpPr>
            <a:spLocks/>
          </p:cNvSpPr>
          <p:nvPr/>
        </p:nvSpPr>
        <p:spPr bwMode="auto">
          <a:xfrm>
            <a:off x="7001330" y="2477684"/>
            <a:ext cx="36839" cy="53502"/>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solidFill>
            <a:schemeClr val="bg2"/>
          </a:solidFill>
          <a:ln w="12700">
            <a:noFill/>
            <a:round/>
            <a:headEnd/>
            <a:tailEnd/>
          </a:ln>
        </p:spPr>
        <p:txBody>
          <a:bodyPr/>
          <a:lstStyle/>
          <a:p>
            <a:endParaRPr lang="en-GB"/>
          </a:p>
        </p:txBody>
      </p:sp>
      <p:sp>
        <p:nvSpPr>
          <p:cNvPr id="1750" name="Freeform 414"/>
          <p:cNvSpPr>
            <a:spLocks/>
          </p:cNvSpPr>
          <p:nvPr/>
        </p:nvSpPr>
        <p:spPr bwMode="auto">
          <a:xfrm>
            <a:off x="7001330" y="2477684"/>
            <a:ext cx="36839" cy="53502"/>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solidFill>
            <a:schemeClr val="tx2"/>
          </a:solidFill>
          <a:ln w="12700">
            <a:solidFill>
              <a:srgbClr val="FFFFFF"/>
            </a:solidFill>
            <a:prstDash val="solid"/>
            <a:round/>
            <a:headEnd/>
            <a:tailEnd/>
          </a:ln>
        </p:spPr>
        <p:txBody>
          <a:bodyPr/>
          <a:lstStyle/>
          <a:p>
            <a:endParaRPr lang="en-GB"/>
          </a:p>
        </p:txBody>
      </p:sp>
      <p:sp>
        <p:nvSpPr>
          <p:cNvPr id="1751" name="Freeform 415"/>
          <p:cNvSpPr>
            <a:spLocks/>
          </p:cNvSpPr>
          <p:nvPr/>
        </p:nvSpPr>
        <p:spPr bwMode="auto">
          <a:xfrm>
            <a:off x="7078692" y="2511569"/>
            <a:ext cx="11052" cy="7134"/>
          </a:xfrm>
          <a:custGeom>
            <a:avLst/>
            <a:gdLst/>
            <a:ahLst/>
            <a:cxnLst>
              <a:cxn ang="0">
                <a:pos x="0" y="2"/>
              </a:cxn>
              <a:cxn ang="0">
                <a:pos x="6" y="0"/>
              </a:cxn>
              <a:cxn ang="0">
                <a:pos x="6" y="5"/>
              </a:cxn>
              <a:cxn ang="0">
                <a:pos x="0" y="2"/>
              </a:cxn>
            </a:cxnLst>
            <a:rect l="0" t="0" r="r" b="b"/>
            <a:pathLst>
              <a:path w="6" h="5">
                <a:moveTo>
                  <a:pt x="0" y="2"/>
                </a:moveTo>
                <a:lnTo>
                  <a:pt x="6" y="0"/>
                </a:lnTo>
                <a:lnTo>
                  <a:pt x="6" y="5"/>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752" name="Freeform 416"/>
          <p:cNvSpPr>
            <a:spLocks/>
          </p:cNvSpPr>
          <p:nvPr/>
        </p:nvSpPr>
        <p:spPr bwMode="auto">
          <a:xfrm>
            <a:off x="7025276" y="2402781"/>
            <a:ext cx="112359" cy="105222"/>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solidFill>
            <a:schemeClr val="bg2"/>
          </a:solidFill>
          <a:ln w="12700">
            <a:noFill/>
            <a:round/>
            <a:headEnd/>
            <a:tailEnd/>
          </a:ln>
        </p:spPr>
        <p:txBody>
          <a:bodyPr/>
          <a:lstStyle/>
          <a:p>
            <a:endParaRPr lang="en-GB"/>
          </a:p>
        </p:txBody>
      </p:sp>
      <p:sp>
        <p:nvSpPr>
          <p:cNvPr id="1753" name="Freeform 417"/>
          <p:cNvSpPr>
            <a:spLocks/>
          </p:cNvSpPr>
          <p:nvPr/>
        </p:nvSpPr>
        <p:spPr bwMode="auto">
          <a:xfrm>
            <a:off x="7025276" y="2402781"/>
            <a:ext cx="112359" cy="105222"/>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solidFill>
            <a:schemeClr val="tx2"/>
          </a:solidFill>
          <a:ln w="12700">
            <a:solidFill>
              <a:srgbClr val="FFFFFF"/>
            </a:solidFill>
            <a:prstDash val="solid"/>
            <a:round/>
            <a:headEnd/>
            <a:tailEnd/>
          </a:ln>
        </p:spPr>
        <p:txBody>
          <a:bodyPr/>
          <a:lstStyle/>
          <a:p>
            <a:endParaRPr lang="en-GB"/>
          </a:p>
        </p:txBody>
      </p:sp>
      <p:sp>
        <p:nvSpPr>
          <p:cNvPr id="1754" name="Freeform 418"/>
          <p:cNvSpPr>
            <a:spLocks/>
          </p:cNvSpPr>
          <p:nvPr/>
        </p:nvSpPr>
        <p:spPr bwMode="auto">
          <a:xfrm>
            <a:off x="7049221" y="2515136"/>
            <a:ext cx="29471" cy="32101"/>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solidFill>
            <a:schemeClr val="bg2"/>
          </a:solidFill>
          <a:ln w="12700">
            <a:noFill/>
            <a:round/>
            <a:headEnd/>
            <a:tailEnd/>
          </a:ln>
        </p:spPr>
        <p:txBody>
          <a:bodyPr/>
          <a:lstStyle/>
          <a:p>
            <a:endParaRPr lang="en-GB"/>
          </a:p>
        </p:txBody>
      </p:sp>
      <p:sp>
        <p:nvSpPr>
          <p:cNvPr id="1755" name="Freeform 419"/>
          <p:cNvSpPr>
            <a:spLocks/>
          </p:cNvSpPr>
          <p:nvPr/>
        </p:nvSpPr>
        <p:spPr bwMode="auto">
          <a:xfrm>
            <a:off x="7049221" y="2515136"/>
            <a:ext cx="29471" cy="32101"/>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solidFill>
            <a:schemeClr val="bg2"/>
          </a:solidFill>
          <a:ln w="12700">
            <a:solidFill>
              <a:srgbClr val="FFFFFF"/>
            </a:solidFill>
            <a:prstDash val="solid"/>
            <a:round/>
            <a:headEnd/>
            <a:tailEnd/>
          </a:ln>
        </p:spPr>
        <p:txBody>
          <a:bodyPr/>
          <a:lstStyle/>
          <a:p>
            <a:endParaRPr lang="en-GB"/>
          </a:p>
        </p:txBody>
      </p:sp>
      <p:sp>
        <p:nvSpPr>
          <p:cNvPr id="1756" name="Freeform 420"/>
          <p:cNvSpPr>
            <a:spLocks/>
          </p:cNvSpPr>
          <p:nvPr/>
        </p:nvSpPr>
        <p:spPr bwMode="auto">
          <a:xfrm>
            <a:off x="7091587" y="2513352"/>
            <a:ext cx="49732" cy="51720"/>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solidFill>
            <a:schemeClr val="bg2"/>
          </a:solidFill>
          <a:ln w="12700">
            <a:noFill/>
            <a:round/>
            <a:headEnd/>
            <a:tailEnd/>
          </a:ln>
        </p:spPr>
        <p:txBody>
          <a:bodyPr/>
          <a:lstStyle/>
          <a:p>
            <a:endParaRPr lang="en-GB"/>
          </a:p>
        </p:txBody>
      </p:sp>
      <p:sp>
        <p:nvSpPr>
          <p:cNvPr id="1757" name="Freeform 421"/>
          <p:cNvSpPr>
            <a:spLocks/>
          </p:cNvSpPr>
          <p:nvPr/>
        </p:nvSpPr>
        <p:spPr bwMode="auto">
          <a:xfrm>
            <a:off x="7091587" y="2513352"/>
            <a:ext cx="49732" cy="51720"/>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solidFill>
            <a:schemeClr val="tx2"/>
          </a:solidFill>
          <a:ln w="12700">
            <a:solidFill>
              <a:srgbClr val="FFFFFF"/>
            </a:solidFill>
            <a:prstDash val="solid"/>
            <a:round/>
            <a:headEnd/>
            <a:tailEnd/>
          </a:ln>
        </p:spPr>
        <p:txBody>
          <a:bodyPr/>
          <a:lstStyle/>
          <a:p>
            <a:endParaRPr lang="en-GB"/>
          </a:p>
        </p:txBody>
      </p:sp>
      <p:sp>
        <p:nvSpPr>
          <p:cNvPr id="1758" name="Freeform 422"/>
          <p:cNvSpPr>
            <a:spLocks/>
          </p:cNvSpPr>
          <p:nvPr/>
        </p:nvSpPr>
        <p:spPr bwMode="auto">
          <a:xfrm>
            <a:off x="7137635" y="2534753"/>
            <a:ext cx="93941" cy="62420"/>
          </a:xfrm>
          <a:custGeom>
            <a:avLst/>
            <a:gdLst/>
            <a:ahLst/>
            <a:cxnLst>
              <a:cxn ang="0">
                <a:pos x="48" y="10"/>
              </a:cxn>
              <a:cxn ang="0">
                <a:pos x="35" y="8"/>
              </a:cxn>
              <a:cxn ang="0">
                <a:pos x="25" y="0"/>
              </a:cxn>
              <a:cxn ang="0">
                <a:pos x="12" y="0"/>
              </a:cxn>
              <a:cxn ang="0">
                <a:pos x="0" y="10"/>
              </a:cxn>
              <a:cxn ang="0">
                <a:pos x="0" y="19"/>
              </a:cxn>
              <a:cxn ang="0">
                <a:pos x="16" y="31"/>
              </a:cxn>
              <a:cxn ang="0">
                <a:pos x="35" y="40"/>
              </a:cxn>
              <a:cxn ang="0">
                <a:pos x="54" y="38"/>
              </a:cxn>
              <a:cxn ang="0">
                <a:pos x="58" y="27"/>
              </a:cxn>
              <a:cxn ang="0">
                <a:pos x="56" y="17"/>
              </a:cxn>
              <a:cxn ang="0">
                <a:pos x="48" y="10"/>
              </a:cxn>
            </a:cxnLst>
            <a:rect l="0" t="0" r="r" b="b"/>
            <a:pathLst>
              <a:path w="58" h="40">
                <a:moveTo>
                  <a:pt x="48" y="10"/>
                </a:moveTo>
                <a:lnTo>
                  <a:pt x="35" y="8"/>
                </a:lnTo>
                <a:lnTo>
                  <a:pt x="25" y="0"/>
                </a:lnTo>
                <a:lnTo>
                  <a:pt x="12" y="0"/>
                </a:lnTo>
                <a:lnTo>
                  <a:pt x="0" y="10"/>
                </a:lnTo>
                <a:lnTo>
                  <a:pt x="0" y="19"/>
                </a:lnTo>
                <a:lnTo>
                  <a:pt x="16" y="31"/>
                </a:lnTo>
                <a:lnTo>
                  <a:pt x="35" y="40"/>
                </a:lnTo>
                <a:lnTo>
                  <a:pt x="54" y="38"/>
                </a:lnTo>
                <a:lnTo>
                  <a:pt x="58" y="27"/>
                </a:lnTo>
                <a:lnTo>
                  <a:pt x="56" y="17"/>
                </a:lnTo>
                <a:lnTo>
                  <a:pt x="48" y="10"/>
                </a:lnTo>
                <a:close/>
              </a:path>
            </a:pathLst>
          </a:custGeom>
          <a:solidFill>
            <a:schemeClr val="bg2"/>
          </a:solidFill>
          <a:ln w="12700">
            <a:noFill/>
            <a:round/>
            <a:headEnd/>
            <a:tailEnd/>
          </a:ln>
        </p:spPr>
        <p:txBody>
          <a:bodyPr/>
          <a:lstStyle/>
          <a:p>
            <a:endParaRPr lang="en-GB"/>
          </a:p>
        </p:txBody>
      </p:sp>
      <p:sp>
        <p:nvSpPr>
          <p:cNvPr id="1759" name="Freeform 423"/>
          <p:cNvSpPr>
            <a:spLocks/>
          </p:cNvSpPr>
          <p:nvPr/>
        </p:nvSpPr>
        <p:spPr bwMode="auto">
          <a:xfrm>
            <a:off x="7137635" y="2534753"/>
            <a:ext cx="93941" cy="62420"/>
          </a:xfrm>
          <a:custGeom>
            <a:avLst/>
            <a:gdLst/>
            <a:ahLst/>
            <a:cxnLst>
              <a:cxn ang="0">
                <a:pos x="48" y="10"/>
              </a:cxn>
              <a:cxn ang="0">
                <a:pos x="35" y="8"/>
              </a:cxn>
              <a:cxn ang="0">
                <a:pos x="25" y="0"/>
              </a:cxn>
              <a:cxn ang="0">
                <a:pos x="12" y="0"/>
              </a:cxn>
              <a:cxn ang="0">
                <a:pos x="0" y="10"/>
              </a:cxn>
              <a:cxn ang="0">
                <a:pos x="0" y="19"/>
              </a:cxn>
              <a:cxn ang="0">
                <a:pos x="16" y="31"/>
              </a:cxn>
              <a:cxn ang="0">
                <a:pos x="35" y="40"/>
              </a:cxn>
              <a:cxn ang="0">
                <a:pos x="54" y="38"/>
              </a:cxn>
              <a:cxn ang="0">
                <a:pos x="58" y="27"/>
              </a:cxn>
              <a:cxn ang="0">
                <a:pos x="56" y="17"/>
              </a:cxn>
              <a:cxn ang="0">
                <a:pos x="48" y="10"/>
              </a:cxn>
            </a:cxnLst>
            <a:rect l="0" t="0" r="r" b="b"/>
            <a:pathLst>
              <a:path w="58" h="40">
                <a:moveTo>
                  <a:pt x="48" y="10"/>
                </a:moveTo>
                <a:lnTo>
                  <a:pt x="35" y="8"/>
                </a:lnTo>
                <a:lnTo>
                  <a:pt x="25" y="0"/>
                </a:lnTo>
                <a:lnTo>
                  <a:pt x="12" y="0"/>
                </a:lnTo>
                <a:lnTo>
                  <a:pt x="0" y="10"/>
                </a:lnTo>
                <a:lnTo>
                  <a:pt x="0" y="19"/>
                </a:lnTo>
                <a:lnTo>
                  <a:pt x="16" y="31"/>
                </a:lnTo>
                <a:lnTo>
                  <a:pt x="35" y="40"/>
                </a:lnTo>
                <a:lnTo>
                  <a:pt x="54" y="38"/>
                </a:lnTo>
                <a:lnTo>
                  <a:pt x="58" y="27"/>
                </a:lnTo>
                <a:lnTo>
                  <a:pt x="56" y="17"/>
                </a:lnTo>
                <a:lnTo>
                  <a:pt x="48" y="10"/>
                </a:lnTo>
                <a:close/>
              </a:path>
            </a:pathLst>
          </a:custGeom>
          <a:solidFill>
            <a:schemeClr val="tx2"/>
          </a:solidFill>
          <a:ln w="12700">
            <a:solidFill>
              <a:srgbClr val="FFFFFF"/>
            </a:solidFill>
            <a:prstDash val="solid"/>
            <a:round/>
            <a:headEnd/>
            <a:tailEnd/>
          </a:ln>
        </p:spPr>
        <p:txBody>
          <a:bodyPr/>
          <a:lstStyle/>
          <a:p>
            <a:endParaRPr lang="en-GB"/>
          </a:p>
        </p:txBody>
      </p:sp>
      <p:sp>
        <p:nvSpPr>
          <p:cNvPr id="1760" name="Freeform 424"/>
          <p:cNvSpPr>
            <a:spLocks/>
          </p:cNvSpPr>
          <p:nvPr/>
        </p:nvSpPr>
        <p:spPr bwMode="auto">
          <a:xfrm>
            <a:off x="7277624" y="2522270"/>
            <a:ext cx="49734" cy="30317"/>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solidFill>
            <a:schemeClr val="bg2"/>
          </a:solidFill>
          <a:ln w="12700">
            <a:noFill/>
            <a:round/>
            <a:headEnd/>
            <a:tailEnd/>
          </a:ln>
        </p:spPr>
        <p:txBody>
          <a:bodyPr/>
          <a:lstStyle/>
          <a:p>
            <a:endParaRPr lang="en-GB"/>
          </a:p>
        </p:txBody>
      </p:sp>
      <p:sp>
        <p:nvSpPr>
          <p:cNvPr id="1761" name="Freeform 425"/>
          <p:cNvSpPr>
            <a:spLocks/>
          </p:cNvSpPr>
          <p:nvPr/>
        </p:nvSpPr>
        <p:spPr bwMode="auto">
          <a:xfrm>
            <a:off x="7277624" y="2522270"/>
            <a:ext cx="49734" cy="30317"/>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solidFill>
            <a:schemeClr val="tx2"/>
          </a:solidFill>
          <a:ln w="12700">
            <a:solidFill>
              <a:srgbClr val="FFFFFF"/>
            </a:solidFill>
            <a:prstDash val="solid"/>
            <a:round/>
            <a:headEnd/>
            <a:tailEnd/>
          </a:ln>
        </p:spPr>
        <p:txBody>
          <a:bodyPr/>
          <a:lstStyle/>
          <a:p>
            <a:endParaRPr lang="en-GB"/>
          </a:p>
        </p:txBody>
      </p:sp>
      <p:sp>
        <p:nvSpPr>
          <p:cNvPr id="1762" name="Freeform 426"/>
          <p:cNvSpPr>
            <a:spLocks/>
          </p:cNvSpPr>
          <p:nvPr/>
        </p:nvSpPr>
        <p:spPr bwMode="auto">
          <a:xfrm>
            <a:off x="7233417" y="2550805"/>
            <a:ext cx="38682" cy="62419"/>
          </a:xfrm>
          <a:custGeom>
            <a:avLst/>
            <a:gdLst/>
            <a:ahLst/>
            <a:cxnLst>
              <a:cxn ang="0">
                <a:pos x="2" y="5"/>
              </a:cxn>
              <a:cxn ang="0">
                <a:pos x="6" y="0"/>
              </a:cxn>
              <a:cxn ang="0">
                <a:pos x="21" y="7"/>
              </a:cxn>
              <a:cxn ang="0">
                <a:pos x="23" y="19"/>
              </a:cxn>
              <a:cxn ang="0">
                <a:pos x="0" y="40"/>
              </a:cxn>
              <a:cxn ang="0">
                <a:pos x="4" y="15"/>
              </a:cxn>
              <a:cxn ang="0">
                <a:pos x="2" y="11"/>
              </a:cxn>
              <a:cxn ang="0">
                <a:pos x="2" y="5"/>
              </a:cxn>
            </a:cxnLst>
            <a:rect l="0" t="0" r="r" b="b"/>
            <a:pathLst>
              <a:path w="23" h="40">
                <a:moveTo>
                  <a:pt x="2" y="5"/>
                </a:moveTo>
                <a:lnTo>
                  <a:pt x="6" y="0"/>
                </a:lnTo>
                <a:lnTo>
                  <a:pt x="21" y="7"/>
                </a:lnTo>
                <a:lnTo>
                  <a:pt x="23" y="19"/>
                </a:lnTo>
                <a:lnTo>
                  <a:pt x="0" y="40"/>
                </a:lnTo>
                <a:lnTo>
                  <a:pt x="4" y="15"/>
                </a:lnTo>
                <a:lnTo>
                  <a:pt x="2" y="11"/>
                </a:lnTo>
                <a:lnTo>
                  <a:pt x="2" y="5"/>
                </a:lnTo>
                <a:close/>
              </a:path>
            </a:pathLst>
          </a:custGeom>
          <a:solidFill>
            <a:schemeClr val="bg2"/>
          </a:solidFill>
          <a:ln w="12700">
            <a:noFill/>
            <a:round/>
            <a:headEnd/>
            <a:tailEnd/>
          </a:ln>
        </p:spPr>
        <p:txBody>
          <a:bodyPr/>
          <a:lstStyle/>
          <a:p>
            <a:endParaRPr lang="en-GB"/>
          </a:p>
        </p:txBody>
      </p:sp>
      <p:sp>
        <p:nvSpPr>
          <p:cNvPr id="1763" name="Freeform 427"/>
          <p:cNvSpPr>
            <a:spLocks/>
          </p:cNvSpPr>
          <p:nvPr/>
        </p:nvSpPr>
        <p:spPr bwMode="auto">
          <a:xfrm>
            <a:off x="7233417" y="2550805"/>
            <a:ext cx="38682" cy="62419"/>
          </a:xfrm>
          <a:custGeom>
            <a:avLst/>
            <a:gdLst/>
            <a:ahLst/>
            <a:cxnLst>
              <a:cxn ang="0">
                <a:pos x="2" y="5"/>
              </a:cxn>
              <a:cxn ang="0">
                <a:pos x="6" y="0"/>
              </a:cxn>
              <a:cxn ang="0">
                <a:pos x="21" y="7"/>
              </a:cxn>
              <a:cxn ang="0">
                <a:pos x="23" y="19"/>
              </a:cxn>
              <a:cxn ang="0">
                <a:pos x="0" y="40"/>
              </a:cxn>
              <a:cxn ang="0">
                <a:pos x="4" y="15"/>
              </a:cxn>
              <a:cxn ang="0">
                <a:pos x="2" y="11"/>
              </a:cxn>
              <a:cxn ang="0">
                <a:pos x="2" y="5"/>
              </a:cxn>
            </a:cxnLst>
            <a:rect l="0" t="0" r="r" b="b"/>
            <a:pathLst>
              <a:path w="23" h="40">
                <a:moveTo>
                  <a:pt x="2" y="5"/>
                </a:moveTo>
                <a:lnTo>
                  <a:pt x="6" y="0"/>
                </a:lnTo>
                <a:lnTo>
                  <a:pt x="21" y="7"/>
                </a:lnTo>
                <a:lnTo>
                  <a:pt x="23" y="19"/>
                </a:lnTo>
                <a:lnTo>
                  <a:pt x="0" y="40"/>
                </a:lnTo>
                <a:lnTo>
                  <a:pt x="4" y="15"/>
                </a:lnTo>
                <a:lnTo>
                  <a:pt x="2" y="11"/>
                </a:lnTo>
                <a:lnTo>
                  <a:pt x="2" y="5"/>
                </a:lnTo>
              </a:path>
            </a:pathLst>
          </a:custGeom>
          <a:solidFill>
            <a:schemeClr val="tx2"/>
          </a:solidFill>
          <a:ln w="12700">
            <a:solidFill>
              <a:srgbClr val="FFFFFF"/>
            </a:solidFill>
            <a:prstDash val="solid"/>
            <a:round/>
            <a:headEnd/>
            <a:tailEnd/>
          </a:ln>
        </p:spPr>
        <p:txBody>
          <a:bodyPr/>
          <a:lstStyle/>
          <a:p>
            <a:endParaRPr lang="en-GB"/>
          </a:p>
        </p:txBody>
      </p:sp>
      <p:sp>
        <p:nvSpPr>
          <p:cNvPr id="1764" name="Freeform 428"/>
          <p:cNvSpPr>
            <a:spLocks/>
          </p:cNvSpPr>
          <p:nvPr/>
        </p:nvSpPr>
        <p:spPr bwMode="auto">
          <a:xfrm>
            <a:off x="7135794" y="2609657"/>
            <a:ext cx="27629" cy="30319"/>
          </a:xfrm>
          <a:custGeom>
            <a:avLst/>
            <a:gdLst/>
            <a:ahLst/>
            <a:cxnLst>
              <a:cxn ang="0">
                <a:pos x="1" y="2"/>
              </a:cxn>
              <a:cxn ang="0">
                <a:pos x="11" y="0"/>
              </a:cxn>
              <a:cxn ang="0">
                <a:pos x="17" y="10"/>
              </a:cxn>
              <a:cxn ang="0">
                <a:pos x="11" y="19"/>
              </a:cxn>
              <a:cxn ang="0">
                <a:pos x="0" y="17"/>
              </a:cxn>
              <a:cxn ang="0">
                <a:pos x="1" y="2"/>
              </a:cxn>
            </a:cxnLst>
            <a:rect l="0" t="0" r="r" b="b"/>
            <a:pathLst>
              <a:path w="17" h="19">
                <a:moveTo>
                  <a:pt x="1" y="2"/>
                </a:moveTo>
                <a:lnTo>
                  <a:pt x="11" y="0"/>
                </a:lnTo>
                <a:lnTo>
                  <a:pt x="17" y="10"/>
                </a:lnTo>
                <a:lnTo>
                  <a:pt x="11" y="19"/>
                </a:lnTo>
                <a:lnTo>
                  <a:pt x="0" y="17"/>
                </a:lnTo>
                <a:lnTo>
                  <a:pt x="1" y="2"/>
                </a:lnTo>
                <a:close/>
              </a:path>
            </a:pathLst>
          </a:custGeom>
          <a:solidFill>
            <a:schemeClr val="bg2"/>
          </a:solidFill>
          <a:ln w="12700">
            <a:noFill/>
            <a:round/>
            <a:headEnd/>
            <a:tailEnd/>
          </a:ln>
        </p:spPr>
        <p:txBody>
          <a:bodyPr/>
          <a:lstStyle/>
          <a:p>
            <a:endParaRPr lang="en-GB"/>
          </a:p>
        </p:txBody>
      </p:sp>
      <p:sp>
        <p:nvSpPr>
          <p:cNvPr id="1765" name="Freeform 429"/>
          <p:cNvSpPr>
            <a:spLocks/>
          </p:cNvSpPr>
          <p:nvPr/>
        </p:nvSpPr>
        <p:spPr bwMode="auto">
          <a:xfrm>
            <a:off x="7135794" y="2609657"/>
            <a:ext cx="27629" cy="30319"/>
          </a:xfrm>
          <a:custGeom>
            <a:avLst/>
            <a:gdLst/>
            <a:ahLst/>
            <a:cxnLst>
              <a:cxn ang="0">
                <a:pos x="1" y="2"/>
              </a:cxn>
              <a:cxn ang="0">
                <a:pos x="11" y="0"/>
              </a:cxn>
              <a:cxn ang="0">
                <a:pos x="17" y="10"/>
              </a:cxn>
              <a:cxn ang="0">
                <a:pos x="11" y="19"/>
              </a:cxn>
              <a:cxn ang="0">
                <a:pos x="0" y="17"/>
              </a:cxn>
              <a:cxn ang="0">
                <a:pos x="1" y="2"/>
              </a:cxn>
            </a:cxnLst>
            <a:rect l="0" t="0" r="r" b="b"/>
            <a:pathLst>
              <a:path w="17" h="19">
                <a:moveTo>
                  <a:pt x="1" y="2"/>
                </a:moveTo>
                <a:lnTo>
                  <a:pt x="11" y="0"/>
                </a:lnTo>
                <a:lnTo>
                  <a:pt x="17" y="10"/>
                </a:lnTo>
                <a:lnTo>
                  <a:pt x="11" y="19"/>
                </a:lnTo>
                <a:lnTo>
                  <a:pt x="0" y="17"/>
                </a:lnTo>
                <a:lnTo>
                  <a:pt x="1" y="2"/>
                </a:lnTo>
                <a:close/>
              </a:path>
            </a:pathLst>
          </a:custGeom>
          <a:solidFill>
            <a:schemeClr val="tx2"/>
          </a:solidFill>
          <a:ln w="12700">
            <a:solidFill>
              <a:srgbClr val="FFFFFF"/>
            </a:solidFill>
            <a:prstDash val="solid"/>
            <a:round/>
            <a:headEnd/>
            <a:tailEnd/>
          </a:ln>
        </p:spPr>
        <p:txBody>
          <a:bodyPr/>
          <a:lstStyle/>
          <a:p>
            <a:endParaRPr lang="en-GB"/>
          </a:p>
        </p:txBody>
      </p:sp>
      <p:sp>
        <p:nvSpPr>
          <p:cNvPr id="1766" name="Freeform 430"/>
          <p:cNvSpPr>
            <a:spLocks/>
          </p:cNvSpPr>
          <p:nvPr/>
        </p:nvSpPr>
        <p:spPr bwMode="auto">
          <a:xfrm>
            <a:off x="7286834" y="2639975"/>
            <a:ext cx="62627" cy="16050"/>
          </a:xfrm>
          <a:custGeom>
            <a:avLst/>
            <a:gdLst/>
            <a:ahLst/>
            <a:cxnLst>
              <a:cxn ang="0">
                <a:pos x="0" y="10"/>
              </a:cxn>
              <a:cxn ang="0">
                <a:pos x="13" y="0"/>
              </a:cxn>
              <a:cxn ang="0">
                <a:pos x="38" y="2"/>
              </a:cxn>
              <a:cxn ang="0">
                <a:pos x="15" y="4"/>
              </a:cxn>
              <a:cxn ang="0">
                <a:pos x="0" y="10"/>
              </a:cxn>
            </a:cxnLst>
            <a:rect l="0" t="0" r="r" b="b"/>
            <a:pathLst>
              <a:path w="38" h="10">
                <a:moveTo>
                  <a:pt x="0" y="10"/>
                </a:moveTo>
                <a:lnTo>
                  <a:pt x="13" y="0"/>
                </a:lnTo>
                <a:lnTo>
                  <a:pt x="38" y="2"/>
                </a:lnTo>
                <a:lnTo>
                  <a:pt x="15" y="4"/>
                </a:lnTo>
                <a:lnTo>
                  <a:pt x="0" y="10"/>
                </a:lnTo>
                <a:close/>
              </a:path>
            </a:pathLst>
          </a:custGeom>
          <a:solidFill>
            <a:schemeClr val="bg2"/>
          </a:solidFill>
          <a:ln w="12700">
            <a:noFill/>
            <a:round/>
            <a:headEnd/>
            <a:tailEnd/>
          </a:ln>
        </p:spPr>
        <p:txBody>
          <a:bodyPr/>
          <a:lstStyle/>
          <a:p>
            <a:endParaRPr lang="en-GB"/>
          </a:p>
        </p:txBody>
      </p:sp>
      <p:sp>
        <p:nvSpPr>
          <p:cNvPr id="1767" name="Freeform 431"/>
          <p:cNvSpPr>
            <a:spLocks/>
          </p:cNvSpPr>
          <p:nvPr/>
        </p:nvSpPr>
        <p:spPr bwMode="auto">
          <a:xfrm>
            <a:off x="7286834" y="2639975"/>
            <a:ext cx="62627" cy="16050"/>
          </a:xfrm>
          <a:custGeom>
            <a:avLst/>
            <a:gdLst/>
            <a:ahLst/>
            <a:cxnLst>
              <a:cxn ang="0">
                <a:pos x="0" y="10"/>
              </a:cxn>
              <a:cxn ang="0">
                <a:pos x="13" y="0"/>
              </a:cxn>
              <a:cxn ang="0">
                <a:pos x="38" y="2"/>
              </a:cxn>
              <a:cxn ang="0">
                <a:pos x="15" y="4"/>
              </a:cxn>
              <a:cxn ang="0">
                <a:pos x="0" y="10"/>
              </a:cxn>
            </a:cxnLst>
            <a:rect l="0" t="0" r="r" b="b"/>
            <a:pathLst>
              <a:path w="38" h="10">
                <a:moveTo>
                  <a:pt x="0" y="10"/>
                </a:moveTo>
                <a:lnTo>
                  <a:pt x="13" y="0"/>
                </a:lnTo>
                <a:lnTo>
                  <a:pt x="38" y="2"/>
                </a:lnTo>
                <a:lnTo>
                  <a:pt x="15" y="4"/>
                </a:lnTo>
                <a:lnTo>
                  <a:pt x="0" y="10"/>
                </a:lnTo>
                <a:close/>
              </a:path>
            </a:pathLst>
          </a:custGeom>
          <a:solidFill>
            <a:schemeClr val="bg2"/>
          </a:solidFill>
          <a:ln w="12700">
            <a:solidFill>
              <a:srgbClr val="FFFFFF"/>
            </a:solidFill>
            <a:prstDash val="solid"/>
            <a:round/>
            <a:headEnd/>
            <a:tailEnd/>
          </a:ln>
        </p:spPr>
        <p:txBody>
          <a:bodyPr/>
          <a:lstStyle/>
          <a:p>
            <a:endParaRPr lang="en-GB"/>
          </a:p>
        </p:txBody>
      </p:sp>
      <p:sp>
        <p:nvSpPr>
          <p:cNvPr id="1768" name="Freeform 432"/>
          <p:cNvSpPr>
            <a:spLocks/>
          </p:cNvSpPr>
          <p:nvPr/>
        </p:nvSpPr>
        <p:spPr bwMode="auto">
          <a:xfrm>
            <a:off x="7399193" y="2604307"/>
            <a:ext cx="14736" cy="14267"/>
          </a:xfrm>
          <a:custGeom>
            <a:avLst/>
            <a:gdLst/>
            <a:ahLst/>
            <a:cxnLst>
              <a:cxn ang="0">
                <a:pos x="4" y="0"/>
              </a:cxn>
              <a:cxn ang="0">
                <a:pos x="0" y="6"/>
              </a:cxn>
              <a:cxn ang="0">
                <a:pos x="7" y="10"/>
              </a:cxn>
              <a:cxn ang="0">
                <a:pos x="9" y="0"/>
              </a:cxn>
              <a:cxn ang="0">
                <a:pos x="4" y="0"/>
              </a:cxn>
            </a:cxnLst>
            <a:rect l="0" t="0" r="r" b="b"/>
            <a:pathLst>
              <a:path w="9" h="10">
                <a:moveTo>
                  <a:pt x="4" y="0"/>
                </a:moveTo>
                <a:lnTo>
                  <a:pt x="0" y="6"/>
                </a:lnTo>
                <a:lnTo>
                  <a:pt x="7" y="10"/>
                </a:lnTo>
                <a:lnTo>
                  <a:pt x="9" y="0"/>
                </a:lnTo>
                <a:lnTo>
                  <a:pt x="4" y="0"/>
                </a:lnTo>
                <a:close/>
              </a:path>
            </a:pathLst>
          </a:custGeom>
          <a:solidFill>
            <a:schemeClr val="bg2"/>
          </a:solidFill>
          <a:ln w="12700">
            <a:noFill/>
            <a:round/>
            <a:headEnd/>
            <a:tailEnd/>
          </a:ln>
        </p:spPr>
        <p:txBody>
          <a:bodyPr/>
          <a:lstStyle/>
          <a:p>
            <a:endParaRPr lang="en-GB"/>
          </a:p>
        </p:txBody>
      </p:sp>
      <p:sp>
        <p:nvSpPr>
          <p:cNvPr id="1769" name="Freeform 433"/>
          <p:cNvSpPr>
            <a:spLocks/>
          </p:cNvSpPr>
          <p:nvPr/>
        </p:nvSpPr>
        <p:spPr bwMode="auto">
          <a:xfrm>
            <a:off x="7399193" y="2604307"/>
            <a:ext cx="14736" cy="14267"/>
          </a:xfrm>
          <a:custGeom>
            <a:avLst/>
            <a:gdLst/>
            <a:ahLst/>
            <a:cxnLst>
              <a:cxn ang="0">
                <a:pos x="4" y="0"/>
              </a:cxn>
              <a:cxn ang="0">
                <a:pos x="0" y="6"/>
              </a:cxn>
              <a:cxn ang="0">
                <a:pos x="7" y="10"/>
              </a:cxn>
              <a:cxn ang="0">
                <a:pos x="9" y="0"/>
              </a:cxn>
              <a:cxn ang="0">
                <a:pos x="4" y="0"/>
              </a:cxn>
            </a:cxnLst>
            <a:rect l="0" t="0" r="r" b="b"/>
            <a:pathLst>
              <a:path w="9" h="10">
                <a:moveTo>
                  <a:pt x="4" y="0"/>
                </a:moveTo>
                <a:lnTo>
                  <a:pt x="0" y="6"/>
                </a:lnTo>
                <a:lnTo>
                  <a:pt x="7" y="10"/>
                </a:lnTo>
                <a:lnTo>
                  <a:pt x="9" y="0"/>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1770" name="Freeform 434"/>
          <p:cNvSpPr>
            <a:spLocks/>
          </p:cNvSpPr>
          <p:nvPr/>
        </p:nvSpPr>
        <p:spPr bwMode="auto">
          <a:xfrm>
            <a:off x="7419456" y="2622141"/>
            <a:ext cx="22104" cy="14267"/>
          </a:xfrm>
          <a:custGeom>
            <a:avLst/>
            <a:gdLst/>
            <a:ahLst/>
            <a:cxnLst>
              <a:cxn ang="0">
                <a:pos x="0" y="2"/>
              </a:cxn>
              <a:cxn ang="0">
                <a:pos x="2" y="9"/>
              </a:cxn>
              <a:cxn ang="0">
                <a:pos x="14" y="7"/>
              </a:cxn>
              <a:cxn ang="0">
                <a:pos x="8" y="0"/>
              </a:cxn>
              <a:cxn ang="0">
                <a:pos x="0" y="2"/>
              </a:cxn>
            </a:cxnLst>
            <a:rect l="0" t="0" r="r" b="b"/>
            <a:pathLst>
              <a:path w="14" h="9">
                <a:moveTo>
                  <a:pt x="0" y="2"/>
                </a:moveTo>
                <a:lnTo>
                  <a:pt x="2" y="9"/>
                </a:lnTo>
                <a:lnTo>
                  <a:pt x="14" y="7"/>
                </a:lnTo>
                <a:lnTo>
                  <a:pt x="8" y="0"/>
                </a:lnTo>
                <a:lnTo>
                  <a:pt x="0" y="2"/>
                </a:lnTo>
                <a:close/>
              </a:path>
            </a:pathLst>
          </a:custGeom>
          <a:solidFill>
            <a:schemeClr val="bg2"/>
          </a:solidFill>
          <a:ln w="12700">
            <a:noFill/>
            <a:round/>
            <a:headEnd/>
            <a:tailEnd/>
          </a:ln>
        </p:spPr>
        <p:txBody>
          <a:bodyPr/>
          <a:lstStyle/>
          <a:p>
            <a:endParaRPr lang="en-GB"/>
          </a:p>
        </p:txBody>
      </p:sp>
      <p:sp>
        <p:nvSpPr>
          <p:cNvPr id="1771" name="Freeform 435"/>
          <p:cNvSpPr>
            <a:spLocks/>
          </p:cNvSpPr>
          <p:nvPr/>
        </p:nvSpPr>
        <p:spPr bwMode="auto">
          <a:xfrm>
            <a:off x="7419456" y="2622141"/>
            <a:ext cx="22104" cy="14267"/>
          </a:xfrm>
          <a:custGeom>
            <a:avLst/>
            <a:gdLst/>
            <a:ahLst/>
            <a:cxnLst>
              <a:cxn ang="0">
                <a:pos x="0" y="2"/>
              </a:cxn>
              <a:cxn ang="0">
                <a:pos x="2" y="9"/>
              </a:cxn>
              <a:cxn ang="0">
                <a:pos x="14" y="7"/>
              </a:cxn>
              <a:cxn ang="0">
                <a:pos x="8" y="0"/>
              </a:cxn>
              <a:cxn ang="0">
                <a:pos x="0" y="2"/>
              </a:cxn>
            </a:cxnLst>
            <a:rect l="0" t="0" r="r" b="b"/>
            <a:pathLst>
              <a:path w="14" h="9">
                <a:moveTo>
                  <a:pt x="0" y="2"/>
                </a:moveTo>
                <a:lnTo>
                  <a:pt x="2" y="9"/>
                </a:lnTo>
                <a:lnTo>
                  <a:pt x="14" y="7"/>
                </a:lnTo>
                <a:lnTo>
                  <a:pt x="8"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772" name="Freeform 436"/>
          <p:cNvSpPr>
            <a:spLocks/>
          </p:cNvSpPr>
          <p:nvPr/>
        </p:nvSpPr>
        <p:spPr bwMode="auto">
          <a:xfrm>
            <a:off x="7386300" y="2631058"/>
            <a:ext cx="68152" cy="57069"/>
          </a:xfrm>
          <a:custGeom>
            <a:avLst/>
            <a:gdLst/>
            <a:ahLst/>
            <a:cxnLst>
              <a:cxn ang="0">
                <a:pos x="6" y="0"/>
              </a:cxn>
              <a:cxn ang="0">
                <a:pos x="0" y="14"/>
              </a:cxn>
              <a:cxn ang="0">
                <a:pos x="8" y="29"/>
              </a:cxn>
              <a:cxn ang="0">
                <a:pos x="27" y="31"/>
              </a:cxn>
              <a:cxn ang="0">
                <a:pos x="42" y="37"/>
              </a:cxn>
              <a:cxn ang="0">
                <a:pos x="42" y="27"/>
              </a:cxn>
              <a:cxn ang="0">
                <a:pos x="6" y="0"/>
              </a:cxn>
            </a:cxnLst>
            <a:rect l="0" t="0" r="r" b="b"/>
            <a:pathLst>
              <a:path w="42" h="37">
                <a:moveTo>
                  <a:pt x="6" y="0"/>
                </a:moveTo>
                <a:lnTo>
                  <a:pt x="0" y="14"/>
                </a:lnTo>
                <a:lnTo>
                  <a:pt x="8" y="29"/>
                </a:lnTo>
                <a:lnTo>
                  <a:pt x="27" y="31"/>
                </a:lnTo>
                <a:lnTo>
                  <a:pt x="42" y="37"/>
                </a:lnTo>
                <a:lnTo>
                  <a:pt x="42" y="27"/>
                </a:lnTo>
                <a:lnTo>
                  <a:pt x="6" y="0"/>
                </a:lnTo>
                <a:close/>
              </a:path>
            </a:pathLst>
          </a:custGeom>
          <a:solidFill>
            <a:schemeClr val="bg2"/>
          </a:solidFill>
          <a:ln w="12700">
            <a:noFill/>
            <a:round/>
            <a:headEnd/>
            <a:tailEnd/>
          </a:ln>
        </p:spPr>
        <p:txBody>
          <a:bodyPr/>
          <a:lstStyle/>
          <a:p>
            <a:endParaRPr lang="en-GB"/>
          </a:p>
        </p:txBody>
      </p:sp>
      <p:sp>
        <p:nvSpPr>
          <p:cNvPr id="1773" name="Freeform 437"/>
          <p:cNvSpPr>
            <a:spLocks/>
          </p:cNvSpPr>
          <p:nvPr/>
        </p:nvSpPr>
        <p:spPr bwMode="auto">
          <a:xfrm>
            <a:off x="7386300" y="2631058"/>
            <a:ext cx="68152" cy="57069"/>
          </a:xfrm>
          <a:custGeom>
            <a:avLst/>
            <a:gdLst/>
            <a:ahLst/>
            <a:cxnLst>
              <a:cxn ang="0">
                <a:pos x="6" y="0"/>
              </a:cxn>
              <a:cxn ang="0">
                <a:pos x="0" y="14"/>
              </a:cxn>
              <a:cxn ang="0">
                <a:pos x="8" y="29"/>
              </a:cxn>
              <a:cxn ang="0">
                <a:pos x="27" y="31"/>
              </a:cxn>
              <a:cxn ang="0">
                <a:pos x="42" y="37"/>
              </a:cxn>
              <a:cxn ang="0">
                <a:pos x="42" y="27"/>
              </a:cxn>
              <a:cxn ang="0">
                <a:pos x="6" y="0"/>
              </a:cxn>
            </a:cxnLst>
            <a:rect l="0" t="0" r="r" b="b"/>
            <a:pathLst>
              <a:path w="42" h="37">
                <a:moveTo>
                  <a:pt x="6" y="0"/>
                </a:moveTo>
                <a:lnTo>
                  <a:pt x="0" y="14"/>
                </a:lnTo>
                <a:lnTo>
                  <a:pt x="8" y="29"/>
                </a:lnTo>
                <a:lnTo>
                  <a:pt x="27" y="31"/>
                </a:lnTo>
                <a:lnTo>
                  <a:pt x="42" y="37"/>
                </a:lnTo>
                <a:lnTo>
                  <a:pt x="42" y="27"/>
                </a:lnTo>
                <a:lnTo>
                  <a:pt x="6" y="0"/>
                </a:lnTo>
                <a:close/>
              </a:path>
            </a:pathLst>
          </a:custGeom>
          <a:solidFill>
            <a:schemeClr val="tx2"/>
          </a:solidFill>
          <a:ln w="12700">
            <a:solidFill>
              <a:srgbClr val="FFFFFF"/>
            </a:solidFill>
            <a:prstDash val="solid"/>
            <a:round/>
            <a:headEnd/>
            <a:tailEnd/>
          </a:ln>
        </p:spPr>
        <p:txBody>
          <a:bodyPr/>
          <a:lstStyle/>
          <a:p>
            <a:endParaRPr lang="en-GB"/>
          </a:p>
        </p:txBody>
      </p:sp>
      <p:sp>
        <p:nvSpPr>
          <p:cNvPr id="1774" name="Freeform 438"/>
          <p:cNvSpPr>
            <a:spLocks/>
          </p:cNvSpPr>
          <p:nvPr/>
        </p:nvSpPr>
        <p:spPr bwMode="auto">
          <a:xfrm>
            <a:off x="7463663" y="2711312"/>
            <a:ext cx="33155" cy="58852"/>
          </a:xfrm>
          <a:custGeom>
            <a:avLst/>
            <a:gdLst/>
            <a:ahLst/>
            <a:cxnLst>
              <a:cxn ang="0">
                <a:pos x="17" y="16"/>
              </a:cxn>
              <a:cxn ang="0">
                <a:pos x="6" y="0"/>
              </a:cxn>
              <a:cxn ang="0">
                <a:pos x="0" y="8"/>
              </a:cxn>
              <a:cxn ang="0">
                <a:pos x="8" y="19"/>
              </a:cxn>
              <a:cxn ang="0">
                <a:pos x="0" y="21"/>
              </a:cxn>
              <a:cxn ang="0">
                <a:pos x="4" y="35"/>
              </a:cxn>
              <a:cxn ang="0">
                <a:pos x="19" y="37"/>
              </a:cxn>
              <a:cxn ang="0">
                <a:pos x="21" y="23"/>
              </a:cxn>
              <a:cxn ang="0">
                <a:pos x="17" y="16"/>
              </a:cxn>
            </a:cxnLst>
            <a:rect l="0" t="0" r="r" b="b"/>
            <a:pathLst>
              <a:path w="21" h="37">
                <a:moveTo>
                  <a:pt x="17" y="16"/>
                </a:moveTo>
                <a:lnTo>
                  <a:pt x="6" y="0"/>
                </a:lnTo>
                <a:lnTo>
                  <a:pt x="0" y="8"/>
                </a:lnTo>
                <a:lnTo>
                  <a:pt x="8" y="19"/>
                </a:lnTo>
                <a:lnTo>
                  <a:pt x="0" y="21"/>
                </a:lnTo>
                <a:lnTo>
                  <a:pt x="4" y="35"/>
                </a:lnTo>
                <a:lnTo>
                  <a:pt x="19" y="37"/>
                </a:lnTo>
                <a:lnTo>
                  <a:pt x="21" y="23"/>
                </a:lnTo>
                <a:lnTo>
                  <a:pt x="17" y="16"/>
                </a:lnTo>
                <a:close/>
              </a:path>
            </a:pathLst>
          </a:custGeom>
          <a:solidFill>
            <a:schemeClr val="bg2"/>
          </a:solidFill>
          <a:ln w="12700">
            <a:noFill/>
            <a:round/>
            <a:headEnd/>
            <a:tailEnd/>
          </a:ln>
        </p:spPr>
        <p:txBody>
          <a:bodyPr/>
          <a:lstStyle/>
          <a:p>
            <a:endParaRPr lang="en-GB"/>
          </a:p>
        </p:txBody>
      </p:sp>
      <p:sp>
        <p:nvSpPr>
          <p:cNvPr id="1775" name="Freeform 439"/>
          <p:cNvSpPr>
            <a:spLocks/>
          </p:cNvSpPr>
          <p:nvPr/>
        </p:nvSpPr>
        <p:spPr bwMode="auto">
          <a:xfrm>
            <a:off x="7463663" y="2711312"/>
            <a:ext cx="33155" cy="58852"/>
          </a:xfrm>
          <a:custGeom>
            <a:avLst/>
            <a:gdLst/>
            <a:ahLst/>
            <a:cxnLst>
              <a:cxn ang="0">
                <a:pos x="17" y="16"/>
              </a:cxn>
              <a:cxn ang="0">
                <a:pos x="6" y="0"/>
              </a:cxn>
              <a:cxn ang="0">
                <a:pos x="0" y="8"/>
              </a:cxn>
              <a:cxn ang="0">
                <a:pos x="8" y="19"/>
              </a:cxn>
              <a:cxn ang="0">
                <a:pos x="0" y="21"/>
              </a:cxn>
              <a:cxn ang="0">
                <a:pos x="4" y="35"/>
              </a:cxn>
              <a:cxn ang="0">
                <a:pos x="19" y="37"/>
              </a:cxn>
              <a:cxn ang="0">
                <a:pos x="21" y="23"/>
              </a:cxn>
              <a:cxn ang="0">
                <a:pos x="17" y="16"/>
              </a:cxn>
            </a:cxnLst>
            <a:rect l="0" t="0" r="r" b="b"/>
            <a:pathLst>
              <a:path w="21" h="37">
                <a:moveTo>
                  <a:pt x="17" y="16"/>
                </a:moveTo>
                <a:lnTo>
                  <a:pt x="6" y="0"/>
                </a:lnTo>
                <a:lnTo>
                  <a:pt x="0" y="8"/>
                </a:lnTo>
                <a:lnTo>
                  <a:pt x="8" y="19"/>
                </a:lnTo>
                <a:lnTo>
                  <a:pt x="0" y="21"/>
                </a:lnTo>
                <a:lnTo>
                  <a:pt x="4" y="35"/>
                </a:lnTo>
                <a:lnTo>
                  <a:pt x="19" y="37"/>
                </a:lnTo>
                <a:lnTo>
                  <a:pt x="21" y="23"/>
                </a:lnTo>
                <a:lnTo>
                  <a:pt x="17" y="16"/>
                </a:lnTo>
                <a:close/>
              </a:path>
            </a:pathLst>
          </a:custGeom>
          <a:solidFill>
            <a:schemeClr val="tx2"/>
          </a:solidFill>
          <a:ln w="12700">
            <a:solidFill>
              <a:srgbClr val="FFFFFF"/>
            </a:solidFill>
            <a:prstDash val="solid"/>
            <a:round/>
            <a:headEnd/>
            <a:tailEnd/>
          </a:ln>
        </p:spPr>
        <p:txBody>
          <a:bodyPr/>
          <a:lstStyle/>
          <a:p>
            <a:endParaRPr lang="en-GB"/>
          </a:p>
        </p:txBody>
      </p:sp>
      <p:sp>
        <p:nvSpPr>
          <p:cNvPr id="1776" name="Freeform 440"/>
          <p:cNvSpPr>
            <a:spLocks/>
          </p:cNvSpPr>
          <p:nvPr/>
        </p:nvSpPr>
        <p:spPr bwMode="auto">
          <a:xfrm>
            <a:off x="7496818" y="2734496"/>
            <a:ext cx="36839" cy="42802"/>
          </a:xfrm>
          <a:custGeom>
            <a:avLst/>
            <a:gdLst/>
            <a:ahLst/>
            <a:cxnLst>
              <a:cxn ang="0">
                <a:pos x="23" y="0"/>
              </a:cxn>
              <a:cxn ang="0">
                <a:pos x="12" y="7"/>
              </a:cxn>
              <a:cxn ang="0">
                <a:pos x="8" y="15"/>
              </a:cxn>
              <a:cxn ang="0">
                <a:pos x="2" y="15"/>
              </a:cxn>
              <a:cxn ang="0">
                <a:pos x="0" y="23"/>
              </a:cxn>
              <a:cxn ang="0">
                <a:pos x="12" y="28"/>
              </a:cxn>
              <a:cxn ang="0">
                <a:pos x="23" y="13"/>
              </a:cxn>
              <a:cxn ang="0">
                <a:pos x="23" y="0"/>
              </a:cxn>
            </a:cxnLst>
            <a:rect l="0" t="0" r="r" b="b"/>
            <a:pathLst>
              <a:path w="23" h="28">
                <a:moveTo>
                  <a:pt x="23" y="0"/>
                </a:moveTo>
                <a:lnTo>
                  <a:pt x="12" y="7"/>
                </a:lnTo>
                <a:lnTo>
                  <a:pt x="8" y="15"/>
                </a:lnTo>
                <a:lnTo>
                  <a:pt x="2" y="15"/>
                </a:lnTo>
                <a:lnTo>
                  <a:pt x="0" y="23"/>
                </a:lnTo>
                <a:lnTo>
                  <a:pt x="12" y="28"/>
                </a:lnTo>
                <a:lnTo>
                  <a:pt x="23" y="13"/>
                </a:lnTo>
                <a:lnTo>
                  <a:pt x="23" y="0"/>
                </a:lnTo>
                <a:close/>
              </a:path>
            </a:pathLst>
          </a:custGeom>
          <a:solidFill>
            <a:schemeClr val="bg2"/>
          </a:solidFill>
          <a:ln w="12700">
            <a:noFill/>
            <a:round/>
            <a:headEnd/>
            <a:tailEnd/>
          </a:ln>
        </p:spPr>
        <p:txBody>
          <a:bodyPr/>
          <a:lstStyle/>
          <a:p>
            <a:endParaRPr lang="en-GB"/>
          </a:p>
        </p:txBody>
      </p:sp>
      <p:sp>
        <p:nvSpPr>
          <p:cNvPr id="1777" name="Freeform 441"/>
          <p:cNvSpPr>
            <a:spLocks/>
          </p:cNvSpPr>
          <p:nvPr/>
        </p:nvSpPr>
        <p:spPr bwMode="auto">
          <a:xfrm>
            <a:off x="7496818" y="2734496"/>
            <a:ext cx="36839" cy="42802"/>
          </a:xfrm>
          <a:custGeom>
            <a:avLst/>
            <a:gdLst/>
            <a:ahLst/>
            <a:cxnLst>
              <a:cxn ang="0">
                <a:pos x="23" y="0"/>
              </a:cxn>
              <a:cxn ang="0">
                <a:pos x="12" y="7"/>
              </a:cxn>
              <a:cxn ang="0">
                <a:pos x="8" y="15"/>
              </a:cxn>
              <a:cxn ang="0">
                <a:pos x="2" y="15"/>
              </a:cxn>
              <a:cxn ang="0">
                <a:pos x="0" y="23"/>
              </a:cxn>
              <a:cxn ang="0">
                <a:pos x="12" y="28"/>
              </a:cxn>
              <a:cxn ang="0">
                <a:pos x="23" y="13"/>
              </a:cxn>
              <a:cxn ang="0">
                <a:pos x="23" y="0"/>
              </a:cxn>
            </a:cxnLst>
            <a:rect l="0" t="0" r="r" b="b"/>
            <a:pathLst>
              <a:path w="23" h="28">
                <a:moveTo>
                  <a:pt x="23" y="0"/>
                </a:moveTo>
                <a:lnTo>
                  <a:pt x="12" y="7"/>
                </a:lnTo>
                <a:lnTo>
                  <a:pt x="8" y="15"/>
                </a:lnTo>
                <a:lnTo>
                  <a:pt x="2" y="15"/>
                </a:lnTo>
                <a:lnTo>
                  <a:pt x="0" y="23"/>
                </a:lnTo>
                <a:lnTo>
                  <a:pt x="12" y="28"/>
                </a:lnTo>
                <a:lnTo>
                  <a:pt x="23" y="13"/>
                </a:lnTo>
                <a:lnTo>
                  <a:pt x="23" y="0"/>
                </a:lnTo>
                <a:close/>
              </a:path>
            </a:pathLst>
          </a:custGeom>
          <a:solidFill>
            <a:schemeClr val="tx2">
              <a:lumMod val="20000"/>
              <a:lumOff val="80000"/>
            </a:schemeClr>
          </a:solidFill>
          <a:ln w="12700">
            <a:solidFill>
              <a:srgbClr val="FFFFFF"/>
            </a:solidFill>
            <a:prstDash val="solid"/>
            <a:round/>
            <a:headEnd/>
            <a:tailEnd/>
          </a:ln>
        </p:spPr>
        <p:txBody>
          <a:bodyPr/>
          <a:lstStyle/>
          <a:p>
            <a:endParaRPr lang="en-GB"/>
          </a:p>
        </p:txBody>
      </p:sp>
      <p:sp>
        <p:nvSpPr>
          <p:cNvPr id="1778" name="Freeform 442"/>
          <p:cNvSpPr>
            <a:spLocks/>
          </p:cNvSpPr>
          <p:nvPr/>
        </p:nvSpPr>
        <p:spPr bwMode="auto">
          <a:xfrm>
            <a:off x="7564970" y="2508003"/>
            <a:ext cx="58943" cy="57069"/>
          </a:xfrm>
          <a:custGeom>
            <a:avLst/>
            <a:gdLst/>
            <a:ahLst/>
            <a:cxnLst>
              <a:cxn ang="0">
                <a:pos x="10" y="0"/>
              </a:cxn>
              <a:cxn ang="0">
                <a:pos x="0" y="23"/>
              </a:cxn>
              <a:cxn ang="0">
                <a:pos x="27" y="36"/>
              </a:cxn>
              <a:cxn ang="0">
                <a:pos x="37" y="28"/>
              </a:cxn>
              <a:cxn ang="0">
                <a:pos x="37" y="17"/>
              </a:cxn>
              <a:cxn ang="0">
                <a:pos x="10" y="0"/>
              </a:cxn>
            </a:cxnLst>
            <a:rect l="0" t="0" r="r" b="b"/>
            <a:pathLst>
              <a:path w="37" h="36">
                <a:moveTo>
                  <a:pt x="10" y="0"/>
                </a:moveTo>
                <a:lnTo>
                  <a:pt x="0" y="23"/>
                </a:lnTo>
                <a:lnTo>
                  <a:pt x="27" y="36"/>
                </a:lnTo>
                <a:lnTo>
                  <a:pt x="37" y="28"/>
                </a:lnTo>
                <a:lnTo>
                  <a:pt x="37" y="17"/>
                </a:lnTo>
                <a:lnTo>
                  <a:pt x="10" y="0"/>
                </a:lnTo>
                <a:close/>
              </a:path>
            </a:pathLst>
          </a:custGeom>
          <a:solidFill>
            <a:srgbClr val="D2D2D2"/>
          </a:solidFill>
          <a:ln w="12700">
            <a:noFill/>
            <a:round/>
            <a:headEnd/>
            <a:tailEnd/>
          </a:ln>
        </p:spPr>
        <p:txBody>
          <a:bodyPr/>
          <a:lstStyle/>
          <a:p>
            <a:endParaRPr lang="en-GB"/>
          </a:p>
        </p:txBody>
      </p:sp>
      <p:sp>
        <p:nvSpPr>
          <p:cNvPr id="1779" name="Freeform 443"/>
          <p:cNvSpPr>
            <a:spLocks/>
          </p:cNvSpPr>
          <p:nvPr/>
        </p:nvSpPr>
        <p:spPr bwMode="auto">
          <a:xfrm>
            <a:off x="7564970" y="2508003"/>
            <a:ext cx="58943" cy="57069"/>
          </a:xfrm>
          <a:custGeom>
            <a:avLst/>
            <a:gdLst/>
            <a:ahLst/>
            <a:cxnLst>
              <a:cxn ang="0">
                <a:pos x="10" y="0"/>
              </a:cxn>
              <a:cxn ang="0">
                <a:pos x="0" y="23"/>
              </a:cxn>
              <a:cxn ang="0">
                <a:pos x="27" y="36"/>
              </a:cxn>
              <a:cxn ang="0">
                <a:pos x="37" y="28"/>
              </a:cxn>
              <a:cxn ang="0">
                <a:pos x="37" y="17"/>
              </a:cxn>
              <a:cxn ang="0">
                <a:pos x="10" y="0"/>
              </a:cxn>
            </a:cxnLst>
            <a:rect l="0" t="0" r="r" b="b"/>
            <a:pathLst>
              <a:path w="37" h="36">
                <a:moveTo>
                  <a:pt x="10" y="0"/>
                </a:moveTo>
                <a:lnTo>
                  <a:pt x="0" y="23"/>
                </a:lnTo>
                <a:lnTo>
                  <a:pt x="27" y="36"/>
                </a:lnTo>
                <a:lnTo>
                  <a:pt x="37" y="28"/>
                </a:lnTo>
                <a:lnTo>
                  <a:pt x="37" y="17"/>
                </a:lnTo>
                <a:lnTo>
                  <a:pt x="10" y="0"/>
                </a:lnTo>
                <a:close/>
              </a:path>
            </a:pathLst>
          </a:custGeom>
          <a:solidFill>
            <a:schemeClr val="tx2"/>
          </a:solidFill>
          <a:ln w="12700">
            <a:solidFill>
              <a:srgbClr val="FFFFFF"/>
            </a:solidFill>
            <a:prstDash val="solid"/>
            <a:round/>
            <a:headEnd/>
            <a:tailEnd/>
          </a:ln>
        </p:spPr>
        <p:txBody>
          <a:bodyPr/>
          <a:lstStyle/>
          <a:p>
            <a:endParaRPr lang="en-GB"/>
          </a:p>
        </p:txBody>
      </p:sp>
      <p:sp>
        <p:nvSpPr>
          <p:cNvPr id="1780" name="Freeform 444"/>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close/>
              </a:path>
            </a:pathLst>
          </a:custGeom>
          <a:solidFill>
            <a:schemeClr val="bg2"/>
          </a:solidFill>
          <a:ln w="12700">
            <a:noFill/>
            <a:round/>
            <a:headEnd/>
            <a:tailEnd/>
          </a:ln>
        </p:spPr>
        <p:txBody>
          <a:bodyPr/>
          <a:lstStyle/>
          <a:p>
            <a:endParaRPr lang="en-GB"/>
          </a:p>
        </p:txBody>
      </p:sp>
      <p:sp>
        <p:nvSpPr>
          <p:cNvPr id="1781" name="Freeform 445"/>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close/>
              </a:path>
            </a:pathLst>
          </a:custGeom>
          <a:solidFill>
            <a:schemeClr val="bg2"/>
          </a:solidFill>
          <a:ln w="12700">
            <a:solidFill>
              <a:srgbClr val="FFFFFF"/>
            </a:solidFill>
            <a:prstDash val="solid"/>
            <a:round/>
            <a:headEnd/>
            <a:tailEnd/>
          </a:ln>
        </p:spPr>
        <p:txBody>
          <a:bodyPr/>
          <a:lstStyle/>
          <a:p>
            <a:endParaRPr lang="en-GB"/>
          </a:p>
        </p:txBody>
      </p:sp>
      <p:sp>
        <p:nvSpPr>
          <p:cNvPr id="1782" name="Freeform 446"/>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close/>
              </a:path>
            </a:pathLst>
          </a:custGeom>
          <a:solidFill>
            <a:srgbClr val="D2D2D2"/>
          </a:solidFill>
          <a:ln w="12700">
            <a:noFill/>
            <a:round/>
            <a:headEnd/>
            <a:tailEnd/>
          </a:ln>
        </p:spPr>
        <p:txBody>
          <a:bodyPr/>
          <a:lstStyle/>
          <a:p>
            <a:endParaRPr lang="en-GB"/>
          </a:p>
        </p:txBody>
      </p:sp>
      <p:sp>
        <p:nvSpPr>
          <p:cNvPr id="1783" name="Freeform 447"/>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close/>
              </a:path>
            </a:pathLst>
          </a:custGeom>
          <a:solidFill>
            <a:srgbClr val="D2D2D2"/>
          </a:solidFill>
          <a:ln w="12700">
            <a:solidFill>
              <a:srgbClr val="FFFFFF"/>
            </a:solidFill>
            <a:prstDash val="solid"/>
            <a:round/>
            <a:headEnd/>
            <a:tailEnd/>
          </a:ln>
        </p:spPr>
        <p:txBody>
          <a:bodyPr/>
          <a:lstStyle/>
          <a:p>
            <a:endParaRPr lang="en-GB"/>
          </a:p>
        </p:txBody>
      </p:sp>
      <p:sp>
        <p:nvSpPr>
          <p:cNvPr id="1784" name="Freeform 448"/>
          <p:cNvSpPr>
            <a:spLocks/>
          </p:cNvSpPr>
          <p:nvPr/>
        </p:nvSpPr>
        <p:spPr bwMode="auto">
          <a:xfrm>
            <a:off x="8355172" y="1596678"/>
            <a:ext cx="12893" cy="8918"/>
          </a:xfrm>
          <a:custGeom>
            <a:avLst/>
            <a:gdLst/>
            <a:ahLst/>
            <a:cxnLst>
              <a:cxn ang="0">
                <a:pos x="0" y="0"/>
              </a:cxn>
              <a:cxn ang="0">
                <a:pos x="2" y="6"/>
              </a:cxn>
              <a:cxn ang="0">
                <a:pos x="8" y="6"/>
              </a:cxn>
              <a:cxn ang="0">
                <a:pos x="6" y="2"/>
              </a:cxn>
              <a:cxn ang="0">
                <a:pos x="0" y="0"/>
              </a:cxn>
            </a:cxnLst>
            <a:rect l="0" t="0" r="r" b="b"/>
            <a:pathLst>
              <a:path w="8" h="6">
                <a:moveTo>
                  <a:pt x="0" y="0"/>
                </a:moveTo>
                <a:lnTo>
                  <a:pt x="2" y="6"/>
                </a:lnTo>
                <a:lnTo>
                  <a:pt x="8" y="6"/>
                </a:lnTo>
                <a:lnTo>
                  <a:pt x="6" y="2"/>
                </a:lnTo>
                <a:lnTo>
                  <a:pt x="0" y="0"/>
                </a:lnTo>
                <a:close/>
              </a:path>
            </a:pathLst>
          </a:custGeom>
          <a:solidFill>
            <a:srgbClr val="D2D2D2"/>
          </a:solidFill>
          <a:ln w="12700">
            <a:noFill/>
            <a:round/>
            <a:headEnd/>
            <a:tailEnd/>
          </a:ln>
        </p:spPr>
        <p:txBody>
          <a:bodyPr/>
          <a:lstStyle/>
          <a:p>
            <a:endParaRPr lang="en-GB"/>
          </a:p>
        </p:txBody>
      </p:sp>
      <p:sp>
        <p:nvSpPr>
          <p:cNvPr id="1785" name="Freeform 449"/>
          <p:cNvSpPr>
            <a:spLocks/>
          </p:cNvSpPr>
          <p:nvPr/>
        </p:nvSpPr>
        <p:spPr bwMode="auto">
          <a:xfrm>
            <a:off x="8355172" y="1596678"/>
            <a:ext cx="12893" cy="8918"/>
          </a:xfrm>
          <a:custGeom>
            <a:avLst/>
            <a:gdLst/>
            <a:ahLst/>
            <a:cxnLst>
              <a:cxn ang="0">
                <a:pos x="0" y="0"/>
              </a:cxn>
              <a:cxn ang="0">
                <a:pos x="2" y="6"/>
              </a:cxn>
              <a:cxn ang="0">
                <a:pos x="8" y="6"/>
              </a:cxn>
              <a:cxn ang="0">
                <a:pos x="6" y="2"/>
              </a:cxn>
              <a:cxn ang="0">
                <a:pos x="0" y="0"/>
              </a:cxn>
            </a:cxnLst>
            <a:rect l="0" t="0" r="r" b="b"/>
            <a:pathLst>
              <a:path w="8" h="6">
                <a:moveTo>
                  <a:pt x="0" y="0"/>
                </a:moveTo>
                <a:lnTo>
                  <a:pt x="2" y="6"/>
                </a:lnTo>
                <a:lnTo>
                  <a:pt x="8" y="6"/>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86" name="Freeform 450"/>
          <p:cNvSpPr>
            <a:spLocks/>
          </p:cNvSpPr>
          <p:nvPr/>
        </p:nvSpPr>
        <p:spPr bwMode="auto">
          <a:xfrm>
            <a:off x="8333068" y="1612729"/>
            <a:ext cx="12893" cy="7134"/>
          </a:xfrm>
          <a:custGeom>
            <a:avLst/>
            <a:gdLst/>
            <a:ahLst/>
            <a:cxnLst>
              <a:cxn ang="0">
                <a:pos x="0" y="0"/>
              </a:cxn>
              <a:cxn ang="0">
                <a:pos x="0" y="5"/>
              </a:cxn>
              <a:cxn ang="0">
                <a:pos x="8" y="5"/>
              </a:cxn>
              <a:cxn ang="0">
                <a:pos x="6" y="2"/>
              </a:cxn>
              <a:cxn ang="0">
                <a:pos x="0" y="0"/>
              </a:cxn>
            </a:cxnLst>
            <a:rect l="0" t="0" r="r" b="b"/>
            <a:pathLst>
              <a:path w="8" h="5">
                <a:moveTo>
                  <a:pt x="0" y="0"/>
                </a:moveTo>
                <a:lnTo>
                  <a:pt x="0" y="5"/>
                </a:lnTo>
                <a:lnTo>
                  <a:pt x="8" y="5"/>
                </a:lnTo>
                <a:lnTo>
                  <a:pt x="6" y="2"/>
                </a:lnTo>
                <a:lnTo>
                  <a:pt x="0" y="0"/>
                </a:lnTo>
                <a:close/>
              </a:path>
            </a:pathLst>
          </a:custGeom>
          <a:solidFill>
            <a:srgbClr val="D2D2D2"/>
          </a:solidFill>
          <a:ln w="12700">
            <a:noFill/>
            <a:round/>
            <a:headEnd/>
            <a:tailEnd/>
          </a:ln>
        </p:spPr>
        <p:txBody>
          <a:bodyPr/>
          <a:lstStyle/>
          <a:p>
            <a:endParaRPr lang="en-GB"/>
          </a:p>
        </p:txBody>
      </p:sp>
      <p:sp>
        <p:nvSpPr>
          <p:cNvPr id="1787" name="Freeform 451"/>
          <p:cNvSpPr>
            <a:spLocks/>
          </p:cNvSpPr>
          <p:nvPr/>
        </p:nvSpPr>
        <p:spPr bwMode="auto">
          <a:xfrm>
            <a:off x="8333068" y="1612729"/>
            <a:ext cx="12893" cy="7134"/>
          </a:xfrm>
          <a:custGeom>
            <a:avLst/>
            <a:gdLst/>
            <a:ahLst/>
            <a:cxnLst>
              <a:cxn ang="0">
                <a:pos x="0" y="0"/>
              </a:cxn>
              <a:cxn ang="0">
                <a:pos x="0" y="5"/>
              </a:cxn>
              <a:cxn ang="0">
                <a:pos x="8" y="5"/>
              </a:cxn>
              <a:cxn ang="0">
                <a:pos x="6" y="2"/>
              </a:cxn>
              <a:cxn ang="0">
                <a:pos x="0" y="0"/>
              </a:cxn>
            </a:cxnLst>
            <a:rect l="0" t="0" r="r" b="b"/>
            <a:pathLst>
              <a:path w="8" h="5">
                <a:moveTo>
                  <a:pt x="0" y="0"/>
                </a:moveTo>
                <a:lnTo>
                  <a:pt x="0" y="5"/>
                </a:lnTo>
                <a:lnTo>
                  <a:pt x="8" y="5"/>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88" name="Freeform 452"/>
          <p:cNvSpPr>
            <a:spLocks/>
          </p:cNvSpPr>
          <p:nvPr/>
        </p:nvSpPr>
        <p:spPr bwMode="auto">
          <a:xfrm>
            <a:off x="8368065" y="1557442"/>
            <a:ext cx="11052" cy="12484"/>
          </a:xfrm>
          <a:custGeom>
            <a:avLst/>
            <a:gdLst/>
            <a:ahLst/>
            <a:cxnLst>
              <a:cxn ang="0">
                <a:pos x="0" y="0"/>
              </a:cxn>
              <a:cxn ang="0">
                <a:pos x="0" y="6"/>
              </a:cxn>
              <a:cxn ang="0">
                <a:pos x="7" y="8"/>
              </a:cxn>
              <a:cxn ang="0">
                <a:pos x="5" y="2"/>
              </a:cxn>
              <a:cxn ang="0">
                <a:pos x="0" y="0"/>
              </a:cxn>
            </a:cxnLst>
            <a:rect l="0" t="0" r="r" b="b"/>
            <a:pathLst>
              <a:path w="7" h="8">
                <a:moveTo>
                  <a:pt x="0" y="0"/>
                </a:moveTo>
                <a:lnTo>
                  <a:pt x="0" y="6"/>
                </a:lnTo>
                <a:lnTo>
                  <a:pt x="7" y="8"/>
                </a:lnTo>
                <a:lnTo>
                  <a:pt x="5" y="2"/>
                </a:lnTo>
                <a:lnTo>
                  <a:pt x="0" y="0"/>
                </a:lnTo>
                <a:close/>
              </a:path>
            </a:pathLst>
          </a:custGeom>
          <a:solidFill>
            <a:srgbClr val="D2D2D2"/>
          </a:solidFill>
          <a:ln w="12700">
            <a:noFill/>
            <a:round/>
            <a:headEnd/>
            <a:tailEnd/>
          </a:ln>
        </p:spPr>
        <p:txBody>
          <a:bodyPr/>
          <a:lstStyle/>
          <a:p>
            <a:endParaRPr lang="en-GB"/>
          </a:p>
        </p:txBody>
      </p:sp>
      <p:sp>
        <p:nvSpPr>
          <p:cNvPr id="1789" name="Freeform 453"/>
          <p:cNvSpPr>
            <a:spLocks/>
          </p:cNvSpPr>
          <p:nvPr/>
        </p:nvSpPr>
        <p:spPr bwMode="auto">
          <a:xfrm>
            <a:off x="8368065" y="1557442"/>
            <a:ext cx="11052" cy="12484"/>
          </a:xfrm>
          <a:custGeom>
            <a:avLst/>
            <a:gdLst/>
            <a:ahLst/>
            <a:cxnLst>
              <a:cxn ang="0">
                <a:pos x="0" y="0"/>
              </a:cxn>
              <a:cxn ang="0">
                <a:pos x="0" y="6"/>
              </a:cxn>
              <a:cxn ang="0">
                <a:pos x="7" y="8"/>
              </a:cxn>
              <a:cxn ang="0">
                <a:pos x="5" y="2"/>
              </a:cxn>
              <a:cxn ang="0">
                <a:pos x="0" y="0"/>
              </a:cxn>
            </a:cxnLst>
            <a:rect l="0" t="0" r="r" b="b"/>
            <a:pathLst>
              <a:path w="7" h="8">
                <a:moveTo>
                  <a:pt x="0" y="0"/>
                </a:moveTo>
                <a:lnTo>
                  <a:pt x="0" y="6"/>
                </a:lnTo>
                <a:lnTo>
                  <a:pt x="7" y="8"/>
                </a:lnTo>
                <a:lnTo>
                  <a:pt x="5"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0" name="Freeform 454"/>
          <p:cNvSpPr>
            <a:spLocks/>
          </p:cNvSpPr>
          <p:nvPr/>
        </p:nvSpPr>
        <p:spPr bwMode="auto">
          <a:xfrm>
            <a:off x="8379117" y="1605595"/>
            <a:ext cx="12894" cy="10700"/>
          </a:xfrm>
          <a:custGeom>
            <a:avLst/>
            <a:gdLst/>
            <a:ahLst/>
            <a:cxnLst>
              <a:cxn ang="0">
                <a:pos x="0" y="0"/>
              </a:cxn>
              <a:cxn ang="0">
                <a:pos x="0" y="6"/>
              </a:cxn>
              <a:cxn ang="0">
                <a:pos x="8" y="7"/>
              </a:cxn>
              <a:cxn ang="0">
                <a:pos x="6" y="2"/>
              </a:cxn>
              <a:cxn ang="0">
                <a:pos x="0" y="0"/>
              </a:cxn>
            </a:cxnLst>
            <a:rect l="0" t="0" r="r" b="b"/>
            <a:pathLst>
              <a:path w="8" h="7">
                <a:moveTo>
                  <a:pt x="0" y="0"/>
                </a:moveTo>
                <a:lnTo>
                  <a:pt x="0" y="6"/>
                </a:lnTo>
                <a:lnTo>
                  <a:pt x="8" y="7"/>
                </a:lnTo>
                <a:lnTo>
                  <a:pt x="6" y="2"/>
                </a:lnTo>
                <a:lnTo>
                  <a:pt x="0" y="0"/>
                </a:lnTo>
                <a:close/>
              </a:path>
            </a:pathLst>
          </a:custGeom>
          <a:solidFill>
            <a:srgbClr val="D2D2D2"/>
          </a:solidFill>
          <a:ln w="12700">
            <a:noFill/>
            <a:round/>
            <a:headEnd/>
            <a:tailEnd/>
          </a:ln>
        </p:spPr>
        <p:txBody>
          <a:bodyPr/>
          <a:lstStyle/>
          <a:p>
            <a:endParaRPr lang="en-GB"/>
          </a:p>
        </p:txBody>
      </p:sp>
      <p:sp>
        <p:nvSpPr>
          <p:cNvPr id="1791" name="Freeform 455"/>
          <p:cNvSpPr>
            <a:spLocks/>
          </p:cNvSpPr>
          <p:nvPr/>
        </p:nvSpPr>
        <p:spPr bwMode="auto">
          <a:xfrm>
            <a:off x="8379117" y="1605595"/>
            <a:ext cx="12894" cy="10700"/>
          </a:xfrm>
          <a:custGeom>
            <a:avLst/>
            <a:gdLst/>
            <a:ahLst/>
            <a:cxnLst>
              <a:cxn ang="0">
                <a:pos x="0" y="0"/>
              </a:cxn>
              <a:cxn ang="0">
                <a:pos x="0" y="6"/>
              </a:cxn>
              <a:cxn ang="0">
                <a:pos x="8" y="7"/>
              </a:cxn>
              <a:cxn ang="0">
                <a:pos x="6" y="2"/>
              </a:cxn>
              <a:cxn ang="0">
                <a:pos x="0" y="0"/>
              </a:cxn>
            </a:cxnLst>
            <a:rect l="0" t="0" r="r" b="b"/>
            <a:pathLst>
              <a:path w="8" h="7">
                <a:moveTo>
                  <a:pt x="0" y="0"/>
                </a:moveTo>
                <a:lnTo>
                  <a:pt x="0" y="6"/>
                </a:lnTo>
                <a:lnTo>
                  <a:pt x="8" y="7"/>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2" name="Freeform 456"/>
          <p:cNvSpPr>
            <a:spLocks/>
          </p:cNvSpPr>
          <p:nvPr/>
        </p:nvSpPr>
        <p:spPr bwMode="auto">
          <a:xfrm>
            <a:off x="8309122"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noFill/>
            <a:round/>
            <a:headEnd/>
            <a:tailEnd/>
          </a:ln>
        </p:spPr>
        <p:txBody>
          <a:bodyPr/>
          <a:lstStyle/>
          <a:p>
            <a:endParaRPr lang="en-GB"/>
          </a:p>
        </p:txBody>
      </p:sp>
      <p:sp>
        <p:nvSpPr>
          <p:cNvPr id="1793" name="Freeform 457"/>
          <p:cNvSpPr>
            <a:spLocks/>
          </p:cNvSpPr>
          <p:nvPr/>
        </p:nvSpPr>
        <p:spPr bwMode="auto">
          <a:xfrm>
            <a:off x="8309122"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4" name="Freeform 458"/>
          <p:cNvSpPr>
            <a:spLocks/>
          </p:cNvSpPr>
          <p:nvPr/>
        </p:nvSpPr>
        <p:spPr bwMode="auto">
          <a:xfrm>
            <a:off x="8224392" y="1619862"/>
            <a:ext cx="9210" cy="8917"/>
          </a:xfrm>
          <a:custGeom>
            <a:avLst/>
            <a:gdLst/>
            <a:ahLst/>
            <a:cxnLst>
              <a:cxn ang="0">
                <a:pos x="0" y="0"/>
              </a:cxn>
              <a:cxn ang="0">
                <a:pos x="0" y="6"/>
              </a:cxn>
              <a:cxn ang="0">
                <a:pos x="6" y="6"/>
              </a:cxn>
              <a:cxn ang="0">
                <a:pos x="6" y="2"/>
              </a:cxn>
              <a:cxn ang="0">
                <a:pos x="0" y="0"/>
              </a:cxn>
            </a:cxnLst>
            <a:rect l="0" t="0" r="r" b="b"/>
            <a:pathLst>
              <a:path w="6" h="6">
                <a:moveTo>
                  <a:pt x="0" y="0"/>
                </a:moveTo>
                <a:lnTo>
                  <a:pt x="0" y="6"/>
                </a:lnTo>
                <a:lnTo>
                  <a:pt x="6" y="6"/>
                </a:lnTo>
                <a:lnTo>
                  <a:pt x="6" y="2"/>
                </a:lnTo>
                <a:lnTo>
                  <a:pt x="0" y="0"/>
                </a:lnTo>
                <a:close/>
              </a:path>
            </a:pathLst>
          </a:custGeom>
          <a:solidFill>
            <a:srgbClr val="D2D2D2"/>
          </a:solidFill>
          <a:ln w="12700">
            <a:noFill/>
            <a:round/>
            <a:headEnd/>
            <a:tailEnd/>
          </a:ln>
        </p:spPr>
        <p:txBody>
          <a:bodyPr/>
          <a:lstStyle/>
          <a:p>
            <a:endParaRPr lang="en-GB"/>
          </a:p>
        </p:txBody>
      </p:sp>
      <p:sp>
        <p:nvSpPr>
          <p:cNvPr id="1795" name="Freeform 459"/>
          <p:cNvSpPr>
            <a:spLocks/>
          </p:cNvSpPr>
          <p:nvPr/>
        </p:nvSpPr>
        <p:spPr bwMode="auto">
          <a:xfrm>
            <a:off x="8224392" y="1619862"/>
            <a:ext cx="9210" cy="8917"/>
          </a:xfrm>
          <a:custGeom>
            <a:avLst/>
            <a:gdLst/>
            <a:ahLst/>
            <a:cxnLst>
              <a:cxn ang="0">
                <a:pos x="0" y="0"/>
              </a:cxn>
              <a:cxn ang="0">
                <a:pos x="0" y="6"/>
              </a:cxn>
              <a:cxn ang="0">
                <a:pos x="6" y="6"/>
              </a:cxn>
              <a:cxn ang="0">
                <a:pos x="6" y="2"/>
              </a:cxn>
              <a:cxn ang="0">
                <a:pos x="0" y="0"/>
              </a:cxn>
            </a:cxnLst>
            <a:rect l="0" t="0" r="r" b="b"/>
            <a:pathLst>
              <a:path w="6" h="6">
                <a:moveTo>
                  <a:pt x="0" y="0"/>
                </a:moveTo>
                <a:lnTo>
                  <a:pt x="0" y="6"/>
                </a:lnTo>
                <a:lnTo>
                  <a:pt x="6" y="6"/>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6" name="Freeform 460"/>
          <p:cNvSpPr>
            <a:spLocks/>
          </p:cNvSpPr>
          <p:nvPr/>
        </p:nvSpPr>
        <p:spPr bwMode="auto">
          <a:xfrm>
            <a:off x="8399379" y="1578843"/>
            <a:ext cx="11052" cy="7134"/>
          </a:xfrm>
          <a:custGeom>
            <a:avLst/>
            <a:gdLst/>
            <a:ahLst/>
            <a:cxnLst>
              <a:cxn ang="0">
                <a:pos x="0" y="0"/>
              </a:cxn>
              <a:cxn ang="0">
                <a:pos x="0" y="5"/>
              </a:cxn>
              <a:cxn ang="0">
                <a:pos x="7" y="5"/>
              </a:cxn>
              <a:cxn ang="0">
                <a:pos x="5" y="1"/>
              </a:cxn>
              <a:cxn ang="0">
                <a:pos x="0" y="0"/>
              </a:cxn>
            </a:cxnLst>
            <a:rect l="0" t="0" r="r" b="b"/>
            <a:pathLst>
              <a:path w="7" h="5">
                <a:moveTo>
                  <a:pt x="0" y="0"/>
                </a:moveTo>
                <a:lnTo>
                  <a:pt x="0" y="5"/>
                </a:lnTo>
                <a:lnTo>
                  <a:pt x="7" y="5"/>
                </a:lnTo>
                <a:lnTo>
                  <a:pt x="5" y="1"/>
                </a:lnTo>
                <a:lnTo>
                  <a:pt x="0" y="0"/>
                </a:lnTo>
                <a:close/>
              </a:path>
            </a:pathLst>
          </a:custGeom>
          <a:solidFill>
            <a:srgbClr val="D2D2D2"/>
          </a:solidFill>
          <a:ln w="12700">
            <a:noFill/>
            <a:round/>
            <a:headEnd/>
            <a:tailEnd/>
          </a:ln>
        </p:spPr>
        <p:txBody>
          <a:bodyPr/>
          <a:lstStyle/>
          <a:p>
            <a:endParaRPr lang="en-GB"/>
          </a:p>
        </p:txBody>
      </p:sp>
      <p:sp>
        <p:nvSpPr>
          <p:cNvPr id="1797" name="Freeform 461"/>
          <p:cNvSpPr>
            <a:spLocks/>
          </p:cNvSpPr>
          <p:nvPr/>
        </p:nvSpPr>
        <p:spPr bwMode="auto">
          <a:xfrm>
            <a:off x="8399379" y="1578843"/>
            <a:ext cx="11052" cy="7134"/>
          </a:xfrm>
          <a:custGeom>
            <a:avLst/>
            <a:gdLst/>
            <a:ahLst/>
            <a:cxnLst>
              <a:cxn ang="0">
                <a:pos x="0" y="0"/>
              </a:cxn>
              <a:cxn ang="0">
                <a:pos x="0" y="5"/>
              </a:cxn>
              <a:cxn ang="0">
                <a:pos x="7" y="5"/>
              </a:cxn>
              <a:cxn ang="0">
                <a:pos x="5" y="1"/>
              </a:cxn>
              <a:cxn ang="0">
                <a:pos x="0" y="0"/>
              </a:cxn>
            </a:cxnLst>
            <a:rect l="0" t="0" r="r" b="b"/>
            <a:pathLst>
              <a:path w="7" h="5">
                <a:moveTo>
                  <a:pt x="0" y="0"/>
                </a:moveTo>
                <a:lnTo>
                  <a:pt x="0" y="5"/>
                </a:lnTo>
                <a:lnTo>
                  <a:pt x="7" y="5"/>
                </a:lnTo>
                <a:lnTo>
                  <a:pt x="5" y="1"/>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798" name="Freeform 462"/>
          <p:cNvSpPr>
            <a:spLocks/>
          </p:cNvSpPr>
          <p:nvPr/>
        </p:nvSpPr>
        <p:spPr bwMode="auto">
          <a:xfrm>
            <a:off x="8310965" y="1536041"/>
            <a:ext cx="12893" cy="10700"/>
          </a:xfrm>
          <a:custGeom>
            <a:avLst/>
            <a:gdLst/>
            <a:ahLst/>
            <a:cxnLst>
              <a:cxn ang="0">
                <a:pos x="0" y="0"/>
              </a:cxn>
              <a:cxn ang="0">
                <a:pos x="2" y="7"/>
              </a:cxn>
              <a:cxn ang="0">
                <a:pos x="8" y="7"/>
              </a:cxn>
              <a:cxn ang="0">
                <a:pos x="6" y="2"/>
              </a:cxn>
              <a:cxn ang="0">
                <a:pos x="0" y="0"/>
              </a:cxn>
            </a:cxnLst>
            <a:rect l="0" t="0" r="r" b="b"/>
            <a:pathLst>
              <a:path w="8" h="7">
                <a:moveTo>
                  <a:pt x="0" y="0"/>
                </a:moveTo>
                <a:lnTo>
                  <a:pt x="2" y="7"/>
                </a:lnTo>
                <a:lnTo>
                  <a:pt x="8" y="7"/>
                </a:lnTo>
                <a:lnTo>
                  <a:pt x="6" y="2"/>
                </a:lnTo>
                <a:lnTo>
                  <a:pt x="0" y="0"/>
                </a:lnTo>
                <a:close/>
              </a:path>
            </a:pathLst>
          </a:custGeom>
          <a:solidFill>
            <a:srgbClr val="D2D2D2"/>
          </a:solidFill>
          <a:ln w="12700">
            <a:noFill/>
            <a:round/>
            <a:headEnd/>
            <a:tailEnd/>
          </a:ln>
        </p:spPr>
        <p:txBody>
          <a:bodyPr/>
          <a:lstStyle/>
          <a:p>
            <a:endParaRPr lang="en-GB"/>
          </a:p>
        </p:txBody>
      </p:sp>
      <p:sp>
        <p:nvSpPr>
          <p:cNvPr id="1799" name="Freeform 463"/>
          <p:cNvSpPr>
            <a:spLocks/>
          </p:cNvSpPr>
          <p:nvPr/>
        </p:nvSpPr>
        <p:spPr bwMode="auto">
          <a:xfrm>
            <a:off x="8310965" y="1536041"/>
            <a:ext cx="12893" cy="10700"/>
          </a:xfrm>
          <a:custGeom>
            <a:avLst/>
            <a:gdLst/>
            <a:ahLst/>
            <a:cxnLst>
              <a:cxn ang="0">
                <a:pos x="0" y="0"/>
              </a:cxn>
              <a:cxn ang="0">
                <a:pos x="2" y="7"/>
              </a:cxn>
              <a:cxn ang="0">
                <a:pos x="8" y="7"/>
              </a:cxn>
              <a:cxn ang="0">
                <a:pos x="6" y="2"/>
              </a:cxn>
              <a:cxn ang="0">
                <a:pos x="0" y="0"/>
              </a:cxn>
            </a:cxnLst>
            <a:rect l="0" t="0" r="r" b="b"/>
            <a:pathLst>
              <a:path w="8" h="7">
                <a:moveTo>
                  <a:pt x="0" y="0"/>
                </a:moveTo>
                <a:lnTo>
                  <a:pt x="2" y="7"/>
                </a:lnTo>
                <a:lnTo>
                  <a:pt x="8" y="7"/>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0" name="Freeform 464"/>
          <p:cNvSpPr>
            <a:spLocks/>
          </p:cNvSpPr>
          <p:nvPr/>
        </p:nvSpPr>
        <p:spPr bwMode="auto">
          <a:xfrm>
            <a:off x="8255706" y="1580627"/>
            <a:ext cx="9209" cy="12483"/>
          </a:xfrm>
          <a:custGeom>
            <a:avLst/>
            <a:gdLst/>
            <a:ahLst/>
            <a:cxnLst>
              <a:cxn ang="0">
                <a:pos x="0" y="0"/>
              </a:cxn>
              <a:cxn ang="0">
                <a:pos x="0" y="6"/>
              </a:cxn>
              <a:cxn ang="0">
                <a:pos x="6" y="8"/>
              </a:cxn>
              <a:cxn ang="0">
                <a:pos x="6" y="2"/>
              </a:cxn>
              <a:cxn ang="0">
                <a:pos x="0" y="0"/>
              </a:cxn>
            </a:cxnLst>
            <a:rect l="0" t="0" r="r" b="b"/>
            <a:pathLst>
              <a:path w="6" h="8">
                <a:moveTo>
                  <a:pt x="0" y="0"/>
                </a:moveTo>
                <a:lnTo>
                  <a:pt x="0" y="6"/>
                </a:lnTo>
                <a:lnTo>
                  <a:pt x="6" y="8"/>
                </a:lnTo>
                <a:lnTo>
                  <a:pt x="6" y="2"/>
                </a:lnTo>
                <a:lnTo>
                  <a:pt x="0" y="0"/>
                </a:lnTo>
                <a:close/>
              </a:path>
            </a:pathLst>
          </a:custGeom>
          <a:solidFill>
            <a:srgbClr val="D2D2D2"/>
          </a:solidFill>
          <a:ln w="12700">
            <a:noFill/>
            <a:round/>
            <a:headEnd/>
            <a:tailEnd/>
          </a:ln>
        </p:spPr>
        <p:txBody>
          <a:bodyPr/>
          <a:lstStyle/>
          <a:p>
            <a:endParaRPr lang="en-GB"/>
          </a:p>
        </p:txBody>
      </p:sp>
      <p:sp>
        <p:nvSpPr>
          <p:cNvPr id="1801" name="Freeform 465"/>
          <p:cNvSpPr>
            <a:spLocks/>
          </p:cNvSpPr>
          <p:nvPr/>
        </p:nvSpPr>
        <p:spPr bwMode="auto">
          <a:xfrm>
            <a:off x="8255706" y="1580627"/>
            <a:ext cx="9209" cy="12483"/>
          </a:xfrm>
          <a:custGeom>
            <a:avLst/>
            <a:gdLst/>
            <a:ahLst/>
            <a:cxnLst>
              <a:cxn ang="0">
                <a:pos x="0" y="0"/>
              </a:cxn>
              <a:cxn ang="0">
                <a:pos x="0" y="6"/>
              </a:cxn>
              <a:cxn ang="0">
                <a:pos x="6" y="8"/>
              </a:cxn>
              <a:cxn ang="0">
                <a:pos x="6" y="2"/>
              </a:cxn>
              <a:cxn ang="0">
                <a:pos x="0" y="0"/>
              </a:cxn>
            </a:cxnLst>
            <a:rect l="0" t="0" r="r" b="b"/>
            <a:pathLst>
              <a:path w="6" h="8">
                <a:moveTo>
                  <a:pt x="0" y="0"/>
                </a:moveTo>
                <a:lnTo>
                  <a:pt x="0" y="6"/>
                </a:lnTo>
                <a:lnTo>
                  <a:pt x="6"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2" name="Freeform 466"/>
          <p:cNvSpPr>
            <a:spLocks/>
          </p:cNvSpPr>
          <p:nvPr/>
        </p:nvSpPr>
        <p:spPr bwMode="auto">
          <a:xfrm>
            <a:off x="8292545" y="1518207"/>
            <a:ext cx="9209" cy="12484"/>
          </a:xfrm>
          <a:custGeom>
            <a:avLst/>
            <a:gdLst/>
            <a:ahLst/>
            <a:cxnLst>
              <a:cxn ang="0">
                <a:pos x="0" y="0"/>
              </a:cxn>
              <a:cxn ang="0">
                <a:pos x="0" y="8"/>
              </a:cxn>
              <a:cxn ang="0">
                <a:pos x="6" y="8"/>
              </a:cxn>
              <a:cxn ang="0">
                <a:pos x="6" y="2"/>
              </a:cxn>
              <a:cxn ang="0">
                <a:pos x="0" y="0"/>
              </a:cxn>
            </a:cxnLst>
            <a:rect l="0" t="0" r="r" b="b"/>
            <a:pathLst>
              <a:path w="6" h="8">
                <a:moveTo>
                  <a:pt x="0" y="0"/>
                </a:moveTo>
                <a:lnTo>
                  <a:pt x="0" y="8"/>
                </a:lnTo>
                <a:lnTo>
                  <a:pt x="6" y="8"/>
                </a:lnTo>
                <a:lnTo>
                  <a:pt x="6" y="2"/>
                </a:lnTo>
                <a:lnTo>
                  <a:pt x="0" y="0"/>
                </a:lnTo>
                <a:close/>
              </a:path>
            </a:pathLst>
          </a:custGeom>
          <a:solidFill>
            <a:srgbClr val="D2D2D2"/>
          </a:solidFill>
          <a:ln w="12700">
            <a:noFill/>
            <a:round/>
            <a:headEnd/>
            <a:tailEnd/>
          </a:ln>
        </p:spPr>
        <p:txBody>
          <a:bodyPr/>
          <a:lstStyle/>
          <a:p>
            <a:endParaRPr lang="en-GB"/>
          </a:p>
        </p:txBody>
      </p:sp>
      <p:sp>
        <p:nvSpPr>
          <p:cNvPr id="1803" name="Freeform 467"/>
          <p:cNvSpPr>
            <a:spLocks/>
          </p:cNvSpPr>
          <p:nvPr/>
        </p:nvSpPr>
        <p:spPr bwMode="auto">
          <a:xfrm>
            <a:off x="8292545" y="1518207"/>
            <a:ext cx="9209" cy="12484"/>
          </a:xfrm>
          <a:custGeom>
            <a:avLst/>
            <a:gdLst/>
            <a:ahLst/>
            <a:cxnLst>
              <a:cxn ang="0">
                <a:pos x="0" y="0"/>
              </a:cxn>
              <a:cxn ang="0">
                <a:pos x="0" y="8"/>
              </a:cxn>
              <a:cxn ang="0">
                <a:pos x="6" y="8"/>
              </a:cxn>
              <a:cxn ang="0">
                <a:pos x="6" y="2"/>
              </a:cxn>
              <a:cxn ang="0">
                <a:pos x="0" y="0"/>
              </a:cxn>
            </a:cxnLst>
            <a:rect l="0" t="0" r="r" b="b"/>
            <a:pathLst>
              <a:path w="6" h="8">
                <a:moveTo>
                  <a:pt x="0" y="0"/>
                </a:moveTo>
                <a:lnTo>
                  <a:pt x="0" y="8"/>
                </a:lnTo>
                <a:lnTo>
                  <a:pt x="6"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4" name="Freeform 468"/>
          <p:cNvSpPr>
            <a:spLocks/>
          </p:cNvSpPr>
          <p:nvPr/>
        </p:nvSpPr>
        <p:spPr bwMode="auto">
          <a:xfrm>
            <a:off x="8220708"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noFill/>
            <a:round/>
            <a:headEnd/>
            <a:tailEnd/>
          </a:ln>
        </p:spPr>
        <p:txBody>
          <a:bodyPr/>
          <a:lstStyle/>
          <a:p>
            <a:endParaRPr lang="en-GB"/>
          </a:p>
        </p:txBody>
      </p:sp>
      <p:sp>
        <p:nvSpPr>
          <p:cNvPr id="1805" name="Freeform 469"/>
          <p:cNvSpPr>
            <a:spLocks/>
          </p:cNvSpPr>
          <p:nvPr/>
        </p:nvSpPr>
        <p:spPr bwMode="auto">
          <a:xfrm>
            <a:off x="8220708" y="1585977"/>
            <a:ext cx="12894" cy="14267"/>
          </a:xfrm>
          <a:custGeom>
            <a:avLst/>
            <a:gdLst/>
            <a:ahLst/>
            <a:cxnLst>
              <a:cxn ang="0">
                <a:pos x="0" y="0"/>
              </a:cxn>
              <a:cxn ang="0">
                <a:pos x="2" y="6"/>
              </a:cxn>
              <a:cxn ang="0">
                <a:pos x="8" y="8"/>
              </a:cxn>
              <a:cxn ang="0">
                <a:pos x="6" y="2"/>
              </a:cxn>
              <a:cxn ang="0">
                <a:pos x="0" y="0"/>
              </a:cxn>
            </a:cxnLst>
            <a:rect l="0" t="0" r="r" b="b"/>
            <a:pathLst>
              <a:path w="8" h="8">
                <a:moveTo>
                  <a:pt x="0" y="0"/>
                </a:moveTo>
                <a:lnTo>
                  <a:pt x="2" y="6"/>
                </a:lnTo>
                <a:lnTo>
                  <a:pt x="8" y="8"/>
                </a:lnTo>
                <a:lnTo>
                  <a:pt x="6"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6" name="Freeform 470"/>
          <p:cNvSpPr>
            <a:spLocks/>
          </p:cNvSpPr>
          <p:nvPr/>
        </p:nvSpPr>
        <p:spPr bwMode="auto">
          <a:xfrm>
            <a:off x="8506212" y="1878457"/>
            <a:ext cx="25787" cy="19618"/>
          </a:xfrm>
          <a:custGeom>
            <a:avLst/>
            <a:gdLst/>
            <a:ahLst/>
            <a:cxnLst>
              <a:cxn ang="0">
                <a:pos x="0" y="0"/>
              </a:cxn>
              <a:cxn ang="0">
                <a:pos x="2" y="8"/>
              </a:cxn>
              <a:cxn ang="0">
                <a:pos x="8" y="12"/>
              </a:cxn>
              <a:cxn ang="0">
                <a:pos x="15" y="8"/>
              </a:cxn>
              <a:cxn ang="0">
                <a:pos x="8" y="2"/>
              </a:cxn>
              <a:cxn ang="0">
                <a:pos x="0" y="0"/>
              </a:cxn>
            </a:cxnLst>
            <a:rect l="0" t="0" r="r" b="b"/>
            <a:pathLst>
              <a:path w="15" h="12">
                <a:moveTo>
                  <a:pt x="0" y="0"/>
                </a:moveTo>
                <a:lnTo>
                  <a:pt x="2" y="8"/>
                </a:lnTo>
                <a:lnTo>
                  <a:pt x="8" y="12"/>
                </a:lnTo>
                <a:lnTo>
                  <a:pt x="15" y="8"/>
                </a:lnTo>
                <a:lnTo>
                  <a:pt x="8" y="2"/>
                </a:lnTo>
                <a:lnTo>
                  <a:pt x="0" y="0"/>
                </a:lnTo>
                <a:close/>
              </a:path>
            </a:pathLst>
          </a:custGeom>
          <a:solidFill>
            <a:srgbClr val="D2D2D2"/>
          </a:solidFill>
          <a:ln w="12700">
            <a:noFill/>
            <a:round/>
            <a:headEnd/>
            <a:tailEnd/>
          </a:ln>
        </p:spPr>
        <p:txBody>
          <a:bodyPr/>
          <a:lstStyle/>
          <a:p>
            <a:endParaRPr lang="en-GB"/>
          </a:p>
        </p:txBody>
      </p:sp>
      <p:sp>
        <p:nvSpPr>
          <p:cNvPr id="1807" name="Freeform 471"/>
          <p:cNvSpPr>
            <a:spLocks/>
          </p:cNvSpPr>
          <p:nvPr/>
        </p:nvSpPr>
        <p:spPr bwMode="auto">
          <a:xfrm>
            <a:off x="8506212" y="1878457"/>
            <a:ext cx="25787" cy="19618"/>
          </a:xfrm>
          <a:custGeom>
            <a:avLst/>
            <a:gdLst/>
            <a:ahLst/>
            <a:cxnLst>
              <a:cxn ang="0">
                <a:pos x="0" y="0"/>
              </a:cxn>
              <a:cxn ang="0">
                <a:pos x="2" y="8"/>
              </a:cxn>
              <a:cxn ang="0">
                <a:pos x="8" y="12"/>
              </a:cxn>
              <a:cxn ang="0">
                <a:pos x="15" y="8"/>
              </a:cxn>
              <a:cxn ang="0">
                <a:pos x="8" y="2"/>
              </a:cxn>
              <a:cxn ang="0">
                <a:pos x="0" y="0"/>
              </a:cxn>
            </a:cxnLst>
            <a:rect l="0" t="0" r="r" b="b"/>
            <a:pathLst>
              <a:path w="15" h="12">
                <a:moveTo>
                  <a:pt x="0" y="0"/>
                </a:moveTo>
                <a:lnTo>
                  <a:pt x="2" y="8"/>
                </a:lnTo>
                <a:lnTo>
                  <a:pt x="8" y="12"/>
                </a:lnTo>
                <a:lnTo>
                  <a:pt x="15" y="8"/>
                </a:lnTo>
                <a:lnTo>
                  <a:pt x="8" y="2"/>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08" name="Freeform 472"/>
          <p:cNvSpPr>
            <a:spLocks/>
          </p:cNvSpPr>
          <p:nvPr/>
        </p:nvSpPr>
        <p:spPr bwMode="auto">
          <a:xfrm>
            <a:off x="8509896" y="1807120"/>
            <a:ext cx="14736" cy="17834"/>
          </a:xfrm>
          <a:custGeom>
            <a:avLst/>
            <a:gdLst/>
            <a:ahLst/>
            <a:cxnLst>
              <a:cxn ang="0">
                <a:pos x="0" y="2"/>
              </a:cxn>
              <a:cxn ang="0">
                <a:pos x="0" y="8"/>
              </a:cxn>
              <a:cxn ang="0">
                <a:pos x="6" y="12"/>
              </a:cxn>
              <a:cxn ang="0">
                <a:pos x="9" y="4"/>
              </a:cxn>
              <a:cxn ang="0">
                <a:pos x="6" y="0"/>
              </a:cxn>
              <a:cxn ang="0">
                <a:pos x="0" y="2"/>
              </a:cxn>
            </a:cxnLst>
            <a:rect l="0" t="0" r="r" b="b"/>
            <a:pathLst>
              <a:path w="9" h="12">
                <a:moveTo>
                  <a:pt x="0" y="2"/>
                </a:moveTo>
                <a:lnTo>
                  <a:pt x="0" y="8"/>
                </a:lnTo>
                <a:lnTo>
                  <a:pt x="6" y="12"/>
                </a:lnTo>
                <a:lnTo>
                  <a:pt x="9" y="4"/>
                </a:lnTo>
                <a:lnTo>
                  <a:pt x="6" y="0"/>
                </a:lnTo>
                <a:lnTo>
                  <a:pt x="0" y="2"/>
                </a:lnTo>
                <a:close/>
              </a:path>
            </a:pathLst>
          </a:custGeom>
          <a:solidFill>
            <a:srgbClr val="D2D2D2"/>
          </a:solidFill>
          <a:ln w="12700">
            <a:noFill/>
            <a:round/>
            <a:headEnd/>
            <a:tailEnd/>
          </a:ln>
        </p:spPr>
        <p:txBody>
          <a:bodyPr/>
          <a:lstStyle/>
          <a:p>
            <a:endParaRPr lang="en-GB"/>
          </a:p>
        </p:txBody>
      </p:sp>
      <p:sp>
        <p:nvSpPr>
          <p:cNvPr id="1809" name="Freeform 473"/>
          <p:cNvSpPr>
            <a:spLocks/>
          </p:cNvSpPr>
          <p:nvPr/>
        </p:nvSpPr>
        <p:spPr bwMode="auto">
          <a:xfrm>
            <a:off x="8509896" y="1807120"/>
            <a:ext cx="14736" cy="17834"/>
          </a:xfrm>
          <a:custGeom>
            <a:avLst/>
            <a:gdLst/>
            <a:ahLst/>
            <a:cxnLst>
              <a:cxn ang="0">
                <a:pos x="0" y="2"/>
              </a:cxn>
              <a:cxn ang="0">
                <a:pos x="0" y="8"/>
              </a:cxn>
              <a:cxn ang="0">
                <a:pos x="6" y="12"/>
              </a:cxn>
              <a:cxn ang="0">
                <a:pos x="9" y="4"/>
              </a:cxn>
              <a:cxn ang="0">
                <a:pos x="6" y="0"/>
              </a:cxn>
              <a:cxn ang="0">
                <a:pos x="0" y="2"/>
              </a:cxn>
            </a:cxnLst>
            <a:rect l="0" t="0" r="r" b="b"/>
            <a:pathLst>
              <a:path w="9" h="12">
                <a:moveTo>
                  <a:pt x="0" y="2"/>
                </a:moveTo>
                <a:lnTo>
                  <a:pt x="0" y="8"/>
                </a:lnTo>
                <a:lnTo>
                  <a:pt x="6" y="12"/>
                </a:lnTo>
                <a:lnTo>
                  <a:pt x="9" y="4"/>
                </a:lnTo>
                <a:lnTo>
                  <a:pt x="6" y="0"/>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810" name="Freeform 474"/>
          <p:cNvSpPr>
            <a:spLocks/>
          </p:cNvSpPr>
          <p:nvPr/>
        </p:nvSpPr>
        <p:spPr bwMode="auto">
          <a:xfrm>
            <a:off x="8395695" y="1994379"/>
            <a:ext cx="33155" cy="28535"/>
          </a:xfrm>
          <a:custGeom>
            <a:avLst/>
            <a:gdLst/>
            <a:ahLst/>
            <a:cxnLst>
              <a:cxn ang="0">
                <a:pos x="6" y="0"/>
              </a:cxn>
              <a:cxn ang="0">
                <a:pos x="0" y="10"/>
              </a:cxn>
              <a:cxn ang="0">
                <a:pos x="9" y="18"/>
              </a:cxn>
              <a:cxn ang="0">
                <a:pos x="21" y="12"/>
              </a:cxn>
              <a:cxn ang="0">
                <a:pos x="17" y="2"/>
              </a:cxn>
              <a:cxn ang="0">
                <a:pos x="6" y="0"/>
              </a:cxn>
            </a:cxnLst>
            <a:rect l="0" t="0" r="r" b="b"/>
            <a:pathLst>
              <a:path w="21" h="18">
                <a:moveTo>
                  <a:pt x="6" y="0"/>
                </a:moveTo>
                <a:lnTo>
                  <a:pt x="0" y="10"/>
                </a:lnTo>
                <a:lnTo>
                  <a:pt x="9" y="18"/>
                </a:lnTo>
                <a:lnTo>
                  <a:pt x="21" y="12"/>
                </a:lnTo>
                <a:lnTo>
                  <a:pt x="17" y="2"/>
                </a:lnTo>
                <a:lnTo>
                  <a:pt x="6" y="0"/>
                </a:lnTo>
                <a:close/>
              </a:path>
            </a:pathLst>
          </a:custGeom>
          <a:solidFill>
            <a:srgbClr val="D2D2D2"/>
          </a:solidFill>
          <a:ln w="12700">
            <a:noFill/>
            <a:round/>
            <a:headEnd/>
            <a:tailEnd/>
          </a:ln>
        </p:spPr>
        <p:txBody>
          <a:bodyPr/>
          <a:lstStyle/>
          <a:p>
            <a:endParaRPr lang="en-GB"/>
          </a:p>
        </p:txBody>
      </p:sp>
      <p:sp>
        <p:nvSpPr>
          <p:cNvPr id="1811" name="Freeform 475"/>
          <p:cNvSpPr>
            <a:spLocks/>
          </p:cNvSpPr>
          <p:nvPr/>
        </p:nvSpPr>
        <p:spPr bwMode="auto">
          <a:xfrm>
            <a:off x="8395695" y="1994379"/>
            <a:ext cx="33155" cy="28535"/>
          </a:xfrm>
          <a:custGeom>
            <a:avLst/>
            <a:gdLst/>
            <a:ahLst/>
            <a:cxnLst>
              <a:cxn ang="0">
                <a:pos x="6" y="0"/>
              </a:cxn>
              <a:cxn ang="0">
                <a:pos x="0" y="10"/>
              </a:cxn>
              <a:cxn ang="0">
                <a:pos x="9" y="18"/>
              </a:cxn>
              <a:cxn ang="0">
                <a:pos x="21" y="12"/>
              </a:cxn>
              <a:cxn ang="0">
                <a:pos x="17" y="2"/>
              </a:cxn>
              <a:cxn ang="0">
                <a:pos x="6" y="0"/>
              </a:cxn>
            </a:cxnLst>
            <a:rect l="0" t="0" r="r" b="b"/>
            <a:pathLst>
              <a:path w="21" h="18">
                <a:moveTo>
                  <a:pt x="6" y="0"/>
                </a:moveTo>
                <a:lnTo>
                  <a:pt x="0" y="10"/>
                </a:lnTo>
                <a:lnTo>
                  <a:pt x="9" y="18"/>
                </a:lnTo>
                <a:lnTo>
                  <a:pt x="21" y="12"/>
                </a:lnTo>
                <a:lnTo>
                  <a:pt x="17" y="2"/>
                </a:lnTo>
                <a:lnTo>
                  <a:pt x="6" y="0"/>
                </a:lnTo>
                <a:close/>
              </a:path>
            </a:pathLst>
          </a:custGeom>
          <a:solidFill>
            <a:srgbClr val="D2D2D2"/>
          </a:solidFill>
          <a:ln w="12700">
            <a:solidFill>
              <a:srgbClr val="FFFFFF"/>
            </a:solidFill>
            <a:prstDash val="solid"/>
            <a:round/>
            <a:headEnd/>
            <a:tailEnd/>
          </a:ln>
        </p:spPr>
        <p:txBody>
          <a:bodyPr/>
          <a:lstStyle/>
          <a:p>
            <a:endParaRPr lang="en-GB"/>
          </a:p>
        </p:txBody>
      </p:sp>
      <p:sp>
        <p:nvSpPr>
          <p:cNvPr id="1812" name="Freeform 476"/>
          <p:cNvSpPr>
            <a:spLocks/>
          </p:cNvSpPr>
          <p:nvPr/>
        </p:nvSpPr>
        <p:spPr bwMode="auto">
          <a:xfrm>
            <a:off x="8364381" y="1889157"/>
            <a:ext cx="158409" cy="94521"/>
          </a:xfrm>
          <a:custGeom>
            <a:avLst/>
            <a:gdLst/>
            <a:ahLst/>
            <a:cxnLst>
              <a:cxn ang="0">
                <a:pos x="13" y="19"/>
              </a:cxn>
              <a:cxn ang="0">
                <a:pos x="30" y="19"/>
              </a:cxn>
              <a:cxn ang="0">
                <a:pos x="48" y="0"/>
              </a:cxn>
              <a:cxn ang="0">
                <a:pos x="78" y="2"/>
              </a:cxn>
              <a:cxn ang="0">
                <a:pos x="98" y="16"/>
              </a:cxn>
              <a:cxn ang="0">
                <a:pos x="80" y="21"/>
              </a:cxn>
              <a:cxn ang="0">
                <a:pos x="65" y="42"/>
              </a:cxn>
              <a:cxn ang="0">
                <a:pos x="42" y="46"/>
              </a:cxn>
              <a:cxn ang="0">
                <a:pos x="25" y="60"/>
              </a:cxn>
              <a:cxn ang="0">
                <a:pos x="7" y="48"/>
              </a:cxn>
              <a:cxn ang="0">
                <a:pos x="0" y="39"/>
              </a:cxn>
              <a:cxn ang="0">
                <a:pos x="17" y="39"/>
              </a:cxn>
              <a:cxn ang="0">
                <a:pos x="15" y="29"/>
              </a:cxn>
              <a:cxn ang="0">
                <a:pos x="13" y="19"/>
              </a:cxn>
            </a:cxnLst>
            <a:rect l="0" t="0" r="r" b="b"/>
            <a:pathLst>
              <a:path w="98" h="60">
                <a:moveTo>
                  <a:pt x="13" y="19"/>
                </a:moveTo>
                <a:lnTo>
                  <a:pt x="30" y="19"/>
                </a:lnTo>
                <a:lnTo>
                  <a:pt x="48" y="0"/>
                </a:lnTo>
                <a:lnTo>
                  <a:pt x="78" y="2"/>
                </a:lnTo>
                <a:lnTo>
                  <a:pt x="98" y="16"/>
                </a:lnTo>
                <a:lnTo>
                  <a:pt x="80" y="21"/>
                </a:lnTo>
                <a:lnTo>
                  <a:pt x="65" y="42"/>
                </a:lnTo>
                <a:lnTo>
                  <a:pt x="42" y="46"/>
                </a:lnTo>
                <a:lnTo>
                  <a:pt x="25" y="60"/>
                </a:lnTo>
                <a:lnTo>
                  <a:pt x="7" y="48"/>
                </a:lnTo>
                <a:lnTo>
                  <a:pt x="0" y="39"/>
                </a:lnTo>
                <a:lnTo>
                  <a:pt x="17" y="39"/>
                </a:lnTo>
                <a:lnTo>
                  <a:pt x="15" y="29"/>
                </a:lnTo>
                <a:lnTo>
                  <a:pt x="13" y="19"/>
                </a:lnTo>
                <a:close/>
              </a:path>
            </a:pathLst>
          </a:custGeom>
          <a:solidFill>
            <a:srgbClr val="D2D2D2"/>
          </a:solidFill>
          <a:ln w="12700">
            <a:noFill/>
            <a:round/>
            <a:headEnd/>
            <a:tailEnd/>
          </a:ln>
        </p:spPr>
        <p:txBody>
          <a:bodyPr/>
          <a:lstStyle/>
          <a:p>
            <a:endParaRPr lang="en-GB"/>
          </a:p>
        </p:txBody>
      </p:sp>
      <p:sp>
        <p:nvSpPr>
          <p:cNvPr id="1813" name="Freeform 477"/>
          <p:cNvSpPr>
            <a:spLocks/>
          </p:cNvSpPr>
          <p:nvPr/>
        </p:nvSpPr>
        <p:spPr bwMode="auto">
          <a:xfrm>
            <a:off x="8364381" y="1889157"/>
            <a:ext cx="158409" cy="94521"/>
          </a:xfrm>
          <a:custGeom>
            <a:avLst/>
            <a:gdLst/>
            <a:ahLst/>
            <a:cxnLst>
              <a:cxn ang="0">
                <a:pos x="13" y="19"/>
              </a:cxn>
              <a:cxn ang="0">
                <a:pos x="30" y="19"/>
              </a:cxn>
              <a:cxn ang="0">
                <a:pos x="48" y="0"/>
              </a:cxn>
              <a:cxn ang="0">
                <a:pos x="78" y="2"/>
              </a:cxn>
              <a:cxn ang="0">
                <a:pos x="98" y="16"/>
              </a:cxn>
              <a:cxn ang="0">
                <a:pos x="80" y="21"/>
              </a:cxn>
              <a:cxn ang="0">
                <a:pos x="65" y="42"/>
              </a:cxn>
              <a:cxn ang="0">
                <a:pos x="42" y="46"/>
              </a:cxn>
              <a:cxn ang="0">
                <a:pos x="25" y="60"/>
              </a:cxn>
              <a:cxn ang="0">
                <a:pos x="7" y="48"/>
              </a:cxn>
              <a:cxn ang="0">
                <a:pos x="0" y="39"/>
              </a:cxn>
              <a:cxn ang="0">
                <a:pos x="17" y="39"/>
              </a:cxn>
              <a:cxn ang="0">
                <a:pos x="15" y="29"/>
              </a:cxn>
              <a:cxn ang="0">
                <a:pos x="13" y="19"/>
              </a:cxn>
            </a:cxnLst>
            <a:rect l="0" t="0" r="r" b="b"/>
            <a:pathLst>
              <a:path w="98" h="60">
                <a:moveTo>
                  <a:pt x="13" y="19"/>
                </a:moveTo>
                <a:lnTo>
                  <a:pt x="30" y="19"/>
                </a:lnTo>
                <a:lnTo>
                  <a:pt x="48" y="0"/>
                </a:lnTo>
                <a:lnTo>
                  <a:pt x="78" y="2"/>
                </a:lnTo>
                <a:lnTo>
                  <a:pt x="98" y="16"/>
                </a:lnTo>
                <a:lnTo>
                  <a:pt x="80" y="21"/>
                </a:lnTo>
                <a:lnTo>
                  <a:pt x="65" y="42"/>
                </a:lnTo>
                <a:lnTo>
                  <a:pt x="42" y="46"/>
                </a:lnTo>
                <a:lnTo>
                  <a:pt x="25" y="60"/>
                </a:lnTo>
                <a:lnTo>
                  <a:pt x="7" y="48"/>
                </a:lnTo>
                <a:lnTo>
                  <a:pt x="0" y="39"/>
                </a:lnTo>
                <a:lnTo>
                  <a:pt x="17" y="39"/>
                </a:lnTo>
                <a:lnTo>
                  <a:pt x="15" y="29"/>
                </a:lnTo>
                <a:lnTo>
                  <a:pt x="13" y="19"/>
                </a:lnTo>
              </a:path>
            </a:pathLst>
          </a:custGeom>
          <a:solidFill>
            <a:srgbClr val="D2D2D2"/>
          </a:solidFill>
          <a:ln w="12700">
            <a:solidFill>
              <a:srgbClr val="FFFFFF"/>
            </a:solidFill>
            <a:prstDash val="solid"/>
            <a:round/>
            <a:headEnd/>
            <a:tailEnd/>
          </a:ln>
        </p:spPr>
        <p:txBody>
          <a:bodyPr/>
          <a:lstStyle/>
          <a:p>
            <a:endParaRPr lang="en-GB"/>
          </a:p>
        </p:txBody>
      </p:sp>
      <p:sp>
        <p:nvSpPr>
          <p:cNvPr id="1814" name="Freeform 478"/>
          <p:cNvSpPr>
            <a:spLocks/>
          </p:cNvSpPr>
          <p:nvPr/>
        </p:nvSpPr>
        <p:spPr bwMode="auto">
          <a:xfrm>
            <a:off x="8406747" y="1810687"/>
            <a:ext cx="84730" cy="60636"/>
          </a:xfrm>
          <a:custGeom>
            <a:avLst/>
            <a:gdLst/>
            <a:ahLst/>
            <a:cxnLst>
              <a:cxn ang="0">
                <a:pos x="24" y="0"/>
              </a:cxn>
              <a:cxn ang="0">
                <a:pos x="14" y="14"/>
              </a:cxn>
              <a:cxn ang="0">
                <a:pos x="0" y="16"/>
              </a:cxn>
              <a:cxn ang="0">
                <a:pos x="14" y="25"/>
              </a:cxn>
              <a:cxn ang="0">
                <a:pos x="22" y="39"/>
              </a:cxn>
              <a:cxn ang="0">
                <a:pos x="35" y="29"/>
              </a:cxn>
              <a:cxn ang="0">
                <a:pos x="52" y="29"/>
              </a:cxn>
              <a:cxn ang="0">
                <a:pos x="52" y="18"/>
              </a:cxn>
              <a:cxn ang="0">
                <a:pos x="48" y="8"/>
              </a:cxn>
              <a:cxn ang="0">
                <a:pos x="35" y="4"/>
              </a:cxn>
              <a:cxn ang="0">
                <a:pos x="24" y="0"/>
              </a:cxn>
            </a:cxnLst>
            <a:rect l="0" t="0" r="r" b="b"/>
            <a:pathLst>
              <a:path w="52" h="39">
                <a:moveTo>
                  <a:pt x="24" y="0"/>
                </a:moveTo>
                <a:lnTo>
                  <a:pt x="14" y="14"/>
                </a:lnTo>
                <a:lnTo>
                  <a:pt x="0" y="16"/>
                </a:lnTo>
                <a:lnTo>
                  <a:pt x="14" y="25"/>
                </a:lnTo>
                <a:lnTo>
                  <a:pt x="22" y="39"/>
                </a:lnTo>
                <a:lnTo>
                  <a:pt x="35" y="29"/>
                </a:lnTo>
                <a:lnTo>
                  <a:pt x="52" y="29"/>
                </a:lnTo>
                <a:lnTo>
                  <a:pt x="52" y="18"/>
                </a:lnTo>
                <a:lnTo>
                  <a:pt x="48" y="8"/>
                </a:lnTo>
                <a:lnTo>
                  <a:pt x="35" y="4"/>
                </a:lnTo>
                <a:lnTo>
                  <a:pt x="24" y="0"/>
                </a:lnTo>
                <a:close/>
              </a:path>
            </a:pathLst>
          </a:custGeom>
          <a:solidFill>
            <a:srgbClr val="D2D2D2"/>
          </a:solidFill>
          <a:ln w="12700">
            <a:noFill/>
            <a:round/>
            <a:headEnd/>
            <a:tailEnd/>
          </a:ln>
        </p:spPr>
        <p:txBody>
          <a:bodyPr/>
          <a:lstStyle/>
          <a:p>
            <a:endParaRPr lang="en-GB"/>
          </a:p>
        </p:txBody>
      </p:sp>
      <p:sp>
        <p:nvSpPr>
          <p:cNvPr id="1815" name="Freeform 479"/>
          <p:cNvSpPr>
            <a:spLocks/>
          </p:cNvSpPr>
          <p:nvPr/>
        </p:nvSpPr>
        <p:spPr bwMode="auto">
          <a:xfrm>
            <a:off x="8406747" y="1810687"/>
            <a:ext cx="84730" cy="60636"/>
          </a:xfrm>
          <a:custGeom>
            <a:avLst/>
            <a:gdLst/>
            <a:ahLst/>
            <a:cxnLst>
              <a:cxn ang="0">
                <a:pos x="24" y="0"/>
              </a:cxn>
              <a:cxn ang="0">
                <a:pos x="14" y="14"/>
              </a:cxn>
              <a:cxn ang="0">
                <a:pos x="0" y="16"/>
              </a:cxn>
              <a:cxn ang="0">
                <a:pos x="14" y="25"/>
              </a:cxn>
              <a:cxn ang="0">
                <a:pos x="22" y="39"/>
              </a:cxn>
              <a:cxn ang="0">
                <a:pos x="35" y="29"/>
              </a:cxn>
              <a:cxn ang="0">
                <a:pos x="52" y="29"/>
              </a:cxn>
              <a:cxn ang="0">
                <a:pos x="52" y="18"/>
              </a:cxn>
              <a:cxn ang="0">
                <a:pos x="48" y="8"/>
              </a:cxn>
              <a:cxn ang="0">
                <a:pos x="35" y="4"/>
              </a:cxn>
              <a:cxn ang="0">
                <a:pos x="24" y="0"/>
              </a:cxn>
            </a:cxnLst>
            <a:rect l="0" t="0" r="r" b="b"/>
            <a:pathLst>
              <a:path w="52" h="39">
                <a:moveTo>
                  <a:pt x="24" y="0"/>
                </a:moveTo>
                <a:lnTo>
                  <a:pt x="14" y="14"/>
                </a:lnTo>
                <a:lnTo>
                  <a:pt x="0" y="16"/>
                </a:lnTo>
                <a:lnTo>
                  <a:pt x="14" y="25"/>
                </a:lnTo>
                <a:lnTo>
                  <a:pt x="22" y="39"/>
                </a:lnTo>
                <a:lnTo>
                  <a:pt x="35" y="29"/>
                </a:lnTo>
                <a:lnTo>
                  <a:pt x="52" y="29"/>
                </a:lnTo>
                <a:lnTo>
                  <a:pt x="52" y="18"/>
                </a:lnTo>
                <a:lnTo>
                  <a:pt x="48" y="8"/>
                </a:lnTo>
                <a:lnTo>
                  <a:pt x="35" y="4"/>
                </a:lnTo>
                <a:lnTo>
                  <a:pt x="24" y="0"/>
                </a:lnTo>
                <a:close/>
              </a:path>
            </a:pathLst>
          </a:custGeom>
          <a:solidFill>
            <a:srgbClr val="D2D2D2"/>
          </a:solidFill>
          <a:ln w="12700">
            <a:solidFill>
              <a:srgbClr val="FFFFFF"/>
            </a:solidFill>
            <a:prstDash val="solid"/>
            <a:round/>
            <a:headEnd/>
            <a:tailEnd/>
          </a:ln>
        </p:spPr>
        <p:txBody>
          <a:bodyPr/>
          <a:lstStyle/>
          <a:p>
            <a:endParaRPr lang="en-GB"/>
          </a:p>
        </p:txBody>
      </p:sp>
      <p:sp>
        <p:nvSpPr>
          <p:cNvPr id="1816" name="Freeform 480"/>
          <p:cNvSpPr>
            <a:spLocks/>
          </p:cNvSpPr>
          <p:nvPr/>
        </p:nvSpPr>
        <p:spPr bwMode="auto">
          <a:xfrm>
            <a:off x="8415956" y="1589544"/>
            <a:ext cx="51575" cy="46369"/>
          </a:xfrm>
          <a:custGeom>
            <a:avLst/>
            <a:gdLst/>
            <a:ahLst/>
            <a:cxnLst>
              <a:cxn ang="0">
                <a:pos x="4" y="16"/>
              </a:cxn>
              <a:cxn ang="0">
                <a:pos x="0" y="29"/>
              </a:cxn>
              <a:cxn ang="0">
                <a:pos x="16" y="29"/>
              </a:cxn>
              <a:cxn ang="0">
                <a:pos x="31" y="14"/>
              </a:cxn>
              <a:cxn ang="0">
                <a:pos x="29" y="0"/>
              </a:cxn>
              <a:cxn ang="0">
                <a:pos x="14" y="0"/>
              </a:cxn>
              <a:cxn ang="0">
                <a:pos x="4" y="16"/>
              </a:cxn>
            </a:cxnLst>
            <a:rect l="0" t="0" r="r" b="b"/>
            <a:pathLst>
              <a:path w="31" h="29">
                <a:moveTo>
                  <a:pt x="4" y="16"/>
                </a:moveTo>
                <a:lnTo>
                  <a:pt x="0" y="29"/>
                </a:lnTo>
                <a:lnTo>
                  <a:pt x="16" y="29"/>
                </a:lnTo>
                <a:lnTo>
                  <a:pt x="31" y="14"/>
                </a:lnTo>
                <a:lnTo>
                  <a:pt x="29" y="0"/>
                </a:lnTo>
                <a:lnTo>
                  <a:pt x="14" y="0"/>
                </a:lnTo>
                <a:lnTo>
                  <a:pt x="4" y="16"/>
                </a:lnTo>
                <a:close/>
              </a:path>
            </a:pathLst>
          </a:custGeom>
          <a:solidFill>
            <a:srgbClr val="D2D2D2"/>
          </a:solidFill>
          <a:ln w="12700">
            <a:noFill/>
            <a:round/>
            <a:headEnd/>
            <a:tailEnd/>
          </a:ln>
        </p:spPr>
        <p:txBody>
          <a:bodyPr/>
          <a:lstStyle/>
          <a:p>
            <a:endParaRPr lang="en-GB"/>
          </a:p>
        </p:txBody>
      </p:sp>
      <p:sp>
        <p:nvSpPr>
          <p:cNvPr id="1817" name="Freeform 481"/>
          <p:cNvSpPr>
            <a:spLocks/>
          </p:cNvSpPr>
          <p:nvPr/>
        </p:nvSpPr>
        <p:spPr bwMode="auto">
          <a:xfrm>
            <a:off x="8415956" y="1589544"/>
            <a:ext cx="51575" cy="46369"/>
          </a:xfrm>
          <a:custGeom>
            <a:avLst/>
            <a:gdLst/>
            <a:ahLst/>
            <a:cxnLst>
              <a:cxn ang="0">
                <a:pos x="4" y="16"/>
              </a:cxn>
              <a:cxn ang="0">
                <a:pos x="0" y="29"/>
              </a:cxn>
              <a:cxn ang="0">
                <a:pos x="16" y="29"/>
              </a:cxn>
              <a:cxn ang="0">
                <a:pos x="31" y="14"/>
              </a:cxn>
              <a:cxn ang="0">
                <a:pos x="29" y="0"/>
              </a:cxn>
              <a:cxn ang="0">
                <a:pos x="14" y="0"/>
              </a:cxn>
              <a:cxn ang="0">
                <a:pos x="4" y="16"/>
              </a:cxn>
            </a:cxnLst>
            <a:rect l="0" t="0" r="r" b="b"/>
            <a:pathLst>
              <a:path w="31" h="29">
                <a:moveTo>
                  <a:pt x="4" y="16"/>
                </a:moveTo>
                <a:lnTo>
                  <a:pt x="0" y="29"/>
                </a:lnTo>
                <a:lnTo>
                  <a:pt x="16" y="29"/>
                </a:lnTo>
                <a:lnTo>
                  <a:pt x="31" y="14"/>
                </a:lnTo>
                <a:lnTo>
                  <a:pt x="29" y="0"/>
                </a:lnTo>
                <a:lnTo>
                  <a:pt x="14" y="0"/>
                </a:lnTo>
                <a:lnTo>
                  <a:pt x="4" y="16"/>
                </a:lnTo>
                <a:close/>
              </a:path>
            </a:pathLst>
          </a:custGeom>
          <a:solidFill>
            <a:srgbClr val="D2D2D2"/>
          </a:solidFill>
          <a:ln w="12700">
            <a:solidFill>
              <a:srgbClr val="FFFFFF"/>
            </a:solidFill>
            <a:prstDash val="solid"/>
            <a:round/>
            <a:headEnd/>
            <a:tailEnd/>
          </a:ln>
        </p:spPr>
        <p:txBody>
          <a:bodyPr/>
          <a:lstStyle/>
          <a:p>
            <a:endParaRPr lang="en-GB"/>
          </a:p>
        </p:txBody>
      </p:sp>
      <p:sp>
        <p:nvSpPr>
          <p:cNvPr id="1818" name="Freeform 482"/>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close/>
              </a:path>
            </a:pathLst>
          </a:custGeom>
          <a:solidFill>
            <a:srgbClr val="D2D2D2"/>
          </a:solidFill>
          <a:ln w="12700">
            <a:noFill/>
            <a:round/>
            <a:headEnd/>
            <a:tailEnd/>
          </a:ln>
        </p:spPr>
        <p:txBody>
          <a:bodyPr/>
          <a:lstStyle/>
          <a:p>
            <a:endParaRPr lang="en-GB"/>
          </a:p>
        </p:txBody>
      </p:sp>
      <p:sp>
        <p:nvSpPr>
          <p:cNvPr id="1819" name="Freeform 483"/>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close/>
              </a:path>
            </a:pathLst>
          </a:custGeom>
          <a:solidFill>
            <a:srgbClr val="D2D2D2"/>
          </a:solidFill>
          <a:ln w="12700">
            <a:solidFill>
              <a:srgbClr val="FFFFFF"/>
            </a:solidFill>
            <a:prstDash val="solid"/>
            <a:round/>
            <a:headEnd/>
            <a:tailEnd/>
          </a:ln>
        </p:spPr>
        <p:txBody>
          <a:bodyPr/>
          <a:lstStyle/>
          <a:p>
            <a:endParaRPr lang="en-GB"/>
          </a:p>
        </p:txBody>
      </p:sp>
      <p:sp>
        <p:nvSpPr>
          <p:cNvPr id="1820" name="Freeform 484"/>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close/>
              </a:path>
            </a:pathLst>
          </a:custGeom>
          <a:solidFill>
            <a:srgbClr val="D2D2D2"/>
          </a:solidFill>
          <a:ln w="12700">
            <a:noFill/>
            <a:round/>
            <a:headEnd/>
            <a:tailEnd/>
          </a:ln>
        </p:spPr>
        <p:txBody>
          <a:bodyPr/>
          <a:lstStyle/>
          <a:p>
            <a:endParaRPr lang="en-GB"/>
          </a:p>
        </p:txBody>
      </p:sp>
      <p:sp>
        <p:nvSpPr>
          <p:cNvPr id="1821" name="Freeform 485"/>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close/>
              </a:path>
            </a:pathLst>
          </a:custGeom>
          <a:solidFill>
            <a:srgbClr val="D2D2D2"/>
          </a:solidFill>
          <a:ln w="12700">
            <a:solidFill>
              <a:srgbClr val="FFFFFF"/>
            </a:solidFill>
            <a:prstDash val="solid"/>
            <a:round/>
            <a:headEnd/>
            <a:tailEnd/>
          </a:ln>
        </p:spPr>
        <p:txBody>
          <a:bodyPr/>
          <a:lstStyle/>
          <a:p>
            <a:endParaRPr lang="en-GB"/>
          </a:p>
        </p:txBody>
      </p:sp>
      <p:sp>
        <p:nvSpPr>
          <p:cNvPr id="1822" name="Freeform 486"/>
          <p:cNvSpPr>
            <a:spLocks/>
          </p:cNvSpPr>
          <p:nvPr/>
        </p:nvSpPr>
        <p:spPr bwMode="auto">
          <a:xfrm>
            <a:off x="8119401" y="1566360"/>
            <a:ext cx="88414" cy="69553"/>
          </a:xfrm>
          <a:custGeom>
            <a:avLst/>
            <a:gdLst/>
            <a:ahLst/>
            <a:cxnLst>
              <a:cxn ang="0">
                <a:pos x="0" y="19"/>
              </a:cxn>
              <a:cxn ang="0">
                <a:pos x="0" y="31"/>
              </a:cxn>
              <a:cxn ang="0">
                <a:pos x="10" y="40"/>
              </a:cxn>
              <a:cxn ang="0">
                <a:pos x="29" y="36"/>
              </a:cxn>
              <a:cxn ang="0">
                <a:pos x="36" y="42"/>
              </a:cxn>
              <a:cxn ang="0">
                <a:pos x="50" y="44"/>
              </a:cxn>
              <a:cxn ang="0">
                <a:pos x="48" y="34"/>
              </a:cxn>
              <a:cxn ang="0">
                <a:pos x="38" y="27"/>
              </a:cxn>
              <a:cxn ang="0">
                <a:pos x="38" y="17"/>
              </a:cxn>
              <a:cxn ang="0">
                <a:pos x="54" y="23"/>
              </a:cxn>
              <a:cxn ang="0">
                <a:pos x="52" y="11"/>
              </a:cxn>
              <a:cxn ang="0">
                <a:pos x="38" y="0"/>
              </a:cxn>
              <a:cxn ang="0">
                <a:pos x="21" y="2"/>
              </a:cxn>
              <a:cxn ang="0">
                <a:pos x="21" y="23"/>
              </a:cxn>
              <a:cxn ang="0">
                <a:pos x="11" y="23"/>
              </a:cxn>
              <a:cxn ang="0">
                <a:pos x="8" y="17"/>
              </a:cxn>
              <a:cxn ang="0">
                <a:pos x="0" y="19"/>
              </a:cxn>
            </a:cxnLst>
            <a:rect l="0" t="0" r="r" b="b"/>
            <a:pathLst>
              <a:path w="54" h="44">
                <a:moveTo>
                  <a:pt x="0" y="19"/>
                </a:moveTo>
                <a:lnTo>
                  <a:pt x="0" y="31"/>
                </a:lnTo>
                <a:lnTo>
                  <a:pt x="10" y="40"/>
                </a:lnTo>
                <a:lnTo>
                  <a:pt x="29" y="36"/>
                </a:lnTo>
                <a:lnTo>
                  <a:pt x="36" y="42"/>
                </a:lnTo>
                <a:lnTo>
                  <a:pt x="50" y="44"/>
                </a:lnTo>
                <a:lnTo>
                  <a:pt x="48" y="34"/>
                </a:lnTo>
                <a:lnTo>
                  <a:pt x="38" y="27"/>
                </a:lnTo>
                <a:lnTo>
                  <a:pt x="38" y="17"/>
                </a:lnTo>
                <a:lnTo>
                  <a:pt x="54" y="23"/>
                </a:lnTo>
                <a:lnTo>
                  <a:pt x="52" y="11"/>
                </a:lnTo>
                <a:lnTo>
                  <a:pt x="38" y="0"/>
                </a:lnTo>
                <a:lnTo>
                  <a:pt x="21" y="2"/>
                </a:lnTo>
                <a:lnTo>
                  <a:pt x="21" y="23"/>
                </a:lnTo>
                <a:lnTo>
                  <a:pt x="11" y="23"/>
                </a:lnTo>
                <a:lnTo>
                  <a:pt x="8" y="17"/>
                </a:lnTo>
                <a:lnTo>
                  <a:pt x="0" y="19"/>
                </a:lnTo>
                <a:close/>
              </a:path>
            </a:pathLst>
          </a:custGeom>
          <a:solidFill>
            <a:srgbClr val="D2D2D2"/>
          </a:solidFill>
          <a:ln w="12700">
            <a:noFill/>
            <a:round/>
            <a:headEnd/>
            <a:tailEnd/>
          </a:ln>
        </p:spPr>
        <p:txBody>
          <a:bodyPr/>
          <a:lstStyle/>
          <a:p>
            <a:endParaRPr lang="en-GB"/>
          </a:p>
        </p:txBody>
      </p:sp>
      <p:sp>
        <p:nvSpPr>
          <p:cNvPr id="1823" name="Freeform 487"/>
          <p:cNvSpPr>
            <a:spLocks/>
          </p:cNvSpPr>
          <p:nvPr/>
        </p:nvSpPr>
        <p:spPr bwMode="auto">
          <a:xfrm>
            <a:off x="8119401" y="1566360"/>
            <a:ext cx="88414" cy="69553"/>
          </a:xfrm>
          <a:custGeom>
            <a:avLst/>
            <a:gdLst/>
            <a:ahLst/>
            <a:cxnLst>
              <a:cxn ang="0">
                <a:pos x="0" y="19"/>
              </a:cxn>
              <a:cxn ang="0">
                <a:pos x="0" y="31"/>
              </a:cxn>
              <a:cxn ang="0">
                <a:pos x="10" y="40"/>
              </a:cxn>
              <a:cxn ang="0">
                <a:pos x="29" y="36"/>
              </a:cxn>
              <a:cxn ang="0">
                <a:pos x="36" y="42"/>
              </a:cxn>
              <a:cxn ang="0">
                <a:pos x="50" y="44"/>
              </a:cxn>
              <a:cxn ang="0">
                <a:pos x="48" y="34"/>
              </a:cxn>
              <a:cxn ang="0">
                <a:pos x="38" y="27"/>
              </a:cxn>
              <a:cxn ang="0">
                <a:pos x="38" y="17"/>
              </a:cxn>
              <a:cxn ang="0">
                <a:pos x="54" y="23"/>
              </a:cxn>
              <a:cxn ang="0">
                <a:pos x="52" y="11"/>
              </a:cxn>
              <a:cxn ang="0">
                <a:pos x="38" y="0"/>
              </a:cxn>
              <a:cxn ang="0">
                <a:pos x="21" y="2"/>
              </a:cxn>
              <a:cxn ang="0">
                <a:pos x="21" y="23"/>
              </a:cxn>
              <a:cxn ang="0">
                <a:pos x="11" y="23"/>
              </a:cxn>
              <a:cxn ang="0">
                <a:pos x="8" y="17"/>
              </a:cxn>
              <a:cxn ang="0">
                <a:pos x="0" y="19"/>
              </a:cxn>
            </a:cxnLst>
            <a:rect l="0" t="0" r="r" b="b"/>
            <a:pathLst>
              <a:path w="54" h="44">
                <a:moveTo>
                  <a:pt x="0" y="19"/>
                </a:moveTo>
                <a:lnTo>
                  <a:pt x="0" y="31"/>
                </a:lnTo>
                <a:lnTo>
                  <a:pt x="10" y="40"/>
                </a:lnTo>
                <a:lnTo>
                  <a:pt x="29" y="36"/>
                </a:lnTo>
                <a:lnTo>
                  <a:pt x="36" y="42"/>
                </a:lnTo>
                <a:lnTo>
                  <a:pt x="50" y="44"/>
                </a:lnTo>
                <a:lnTo>
                  <a:pt x="48" y="34"/>
                </a:lnTo>
                <a:lnTo>
                  <a:pt x="38" y="27"/>
                </a:lnTo>
                <a:lnTo>
                  <a:pt x="38" y="17"/>
                </a:lnTo>
                <a:lnTo>
                  <a:pt x="54" y="23"/>
                </a:lnTo>
                <a:lnTo>
                  <a:pt x="52" y="11"/>
                </a:lnTo>
                <a:lnTo>
                  <a:pt x="38" y="0"/>
                </a:lnTo>
                <a:lnTo>
                  <a:pt x="21" y="2"/>
                </a:lnTo>
                <a:lnTo>
                  <a:pt x="21" y="23"/>
                </a:lnTo>
                <a:lnTo>
                  <a:pt x="11" y="23"/>
                </a:lnTo>
                <a:lnTo>
                  <a:pt x="8" y="17"/>
                </a:lnTo>
                <a:lnTo>
                  <a:pt x="0" y="19"/>
                </a:lnTo>
                <a:close/>
              </a:path>
            </a:pathLst>
          </a:custGeom>
          <a:solidFill>
            <a:srgbClr val="D2D2D2"/>
          </a:solidFill>
          <a:ln w="12700">
            <a:solidFill>
              <a:srgbClr val="FFFFFF"/>
            </a:solidFill>
            <a:prstDash val="solid"/>
            <a:round/>
            <a:headEnd/>
            <a:tailEnd/>
          </a:ln>
        </p:spPr>
        <p:txBody>
          <a:bodyPr/>
          <a:lstStyle/>
          <a:p>
            <a:endParaRPr lang="en-GB"/>
          </a:p>
        </p:txBody>
      </p:sp>
      <p:sp>
        <p:nvSpPr>
          <p:cNvPr id="1824" name="Freeform 488"/>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close/>
              </a:path>
            </a:pathLst>
          </a:custGeom>
          <a:solidFill>
            <a:srgbClr val="D2D2D2"/>
          </a:solidFill>
          <a:ln w="12700">
            <a:noFill/>
            <a:round/>
            <a:headEnd/>
            <a:tailEnd/>
          </a:ln>
        </p:spPr>
        <p:txBody>
          <a:bodyPr/>
          <a:lstStyle/>
          <a:p>
            <a:endParaRPr lang="en-GB"/>
          </a:p>
        </p:txBody>
      </p:sp>
      <p:sp>
        <p:nvSpPr>
          <p:cNvPr id="1825" name="Freeform 489"/>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path>
            </a:pathLst>
          </a:custGeom>
          <a:solidFill>
            <a:srgbClr val="D2D2D2"/>
          </a:solidFill>
          <a:ln w="12700">
            <a:solidFill>
              <a:srgbClr val="FFFFFF"/>
            </a:solidFill>
            <a:prstDash val="solid"/>
            <a:round/>
            <a:headEnd/>
            <a:tailEnd/>
          </a:ln>
        </p:spPr>
        <p:txBody>
          <a:bodyPr/>
          <a:lstStyle/>
          <a:p>
            <a:endParaRPr lang="en-GB"/>
          </a:p>
        </p:txBody>
      </p:sp>
      <p:sp>
        <p:nvSpPr>
          <p:cNvPr id="1826" name="Freeform 490"/>
          <p:cNvSpPr>
            <a:spLocks/>
          </p:cNvSpPr>
          <p:nvPr/>
        </p:nvSpPr>
        <p:spPr bwMode="auto">
          <a:xfrm>
            <a:off x="6765559" y="2700611"/>
            <a:ext cx="7368" cy="5350"/>
          </a:xfrm>
          <a:custGeom>
            <a:avLst/>
            <a:gdLst/>
            <a:ahLst/>
            <a:cxnLst>
              <a:cxn ang="0">
                <a:pos x="0" y="0"/>
              </a:cxn>
              <a:cxn ang="0">
                <a:pos x="4" y="3"/>
              </a:cxn>
              <a:cxn ang="0">
                <a:pos x="0" y="0"/>
              </a:cxn>
            </a:cxnLst>
            <a:rect l="0" t="0" r="r" b="b"/>
            <a:pathLst>
              <a:path w="4" h="3">
                <a:moveTo>
                  <a:pt x="0" y="0"/>
                </a:moveTo>
                <a:lnTo>
                  <a:pt x="4" y="3"/>
                </a:lnTo>
                <a:lnTo>
                  <a:pt x="0" y="0"/>
                </a:lnTo>
                <a:close/>
              </a:path>
            </a:pathLst>
          </a:custGeom>
          <a:solidFill>
            <a:schemeClr val="bg2"/>
          </a:solidFill>
          <a:ln w="12700">
            <a:noFill/>
            <a:round/>
            <a:headEnd/>
            <a:tailEnd/>
          </a:ln>
        </p:spPr>
        <p:txBody>
          <a:bodyPr/>
          <a:lstStyle/>
          <a:p>
            <a:endParaRPr lang="en-GB"/>
          </a:p>
        </p:txBody>
      </p:sp>
      <p:sp>
        <p:nvSpPr>
          <p:cNvPr id="1827" name="Freeform 491"/>
          <p:cNvSpPr>
            <a:spLocks/>
          </p:cNvSpPr>
          <p:nvPr/>
        </p:nvSpPr>
        <p:spPr bwMode="auto">
          <a:xfrm>
            <a:off x="6765559" y="2700611"/>
            <a:ext cx="7368" cy="5350"/>
          </a:xfrm>
          <a:custGeom>
            <a:avLst/>
            <a:gdLst/>
            <a:ahLst/>
            <a:cxnLst>
              <a:cxn ang="0">
                <a:pos x="0" y="0"/>
              </a:cxn>
              <a:cxn ang="0">
                <a:pos x="4" y="3"/>
              </a:cxn>
              <a:cxn ang="0">
                <a:pos x="0" y="0"/>
              </a:cxn>
            </a:cxnLst>
            <a:rect l="0" t="0" r="r" b="b"/>
            <a:pathLst>
              <a:path w="4" h="3">
                <a:moveTo>
                  <a:pt x="0" y="0"/>
                </a:moveTo>
                <a:lnTo>
                  <a:pt x="4" y="3"/>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28" name="Freeform 492"/>
          <p:cNvSpPr>
            <a:spLocks/>
          </p:cNvSpPr>
          <p:nvPr/>
        </p:nvSpPr>
        <p:spPr bwMode="auto">
          <a:xfrm>
            <a:off x="6736088" y="2695261"/>
            <a:ext cx="16578" cy="5351"/>
          </a:xfrm>
          <a:custGeom>
            <a:avLst/>
            <a:gdLst/>
            <a:ahLst/>
            <a:cxnLst>
              <a:cxn ang="0">
                <a:pos x="0" y="0"/>
              </a:cxn>
              <a:cxn ang="0">
                <a:pos x="11" y="0"/>
              </a:cxn>
              <a:cxn ang="0">
                <a:pos x="8" y="4"/>
              </a:cxn>
              <a:cxn ang="0">
                <a:pos x="0" y="0"/>
              </a:cxn>
            </a:cxnLst>
            <a:rect l="0" t="0" r="r" b="b"/>
            <a:pathLst>
              <a:path w="11" h="4">
                <a:moveTo>
                  <a:pt x="0" y="0"/>
                </a:moveTo>
                <a:lnTo>
                  <a:pt x="11" y="0"/>
                </a:lnTo>
                <a:lnTo>
                  <a:pt x="8" y="4"/>
                </a:lnTo>
                <a:lnTo>
                  <a:pt x="0" y="0"/>
                </a:lnTo>
                <a:close/>
              </a:path>
            </a:pathLst>
          </a:custGeom>
          <a:solidFill>
            <a:schemeClr val="bg2"/>
          </a:solidFill>
          <a:ln w="12700">
            <a:noFill/>
            <a:round/>
            <a:headEnd/>
            <a:tailEnd/>
          </a:ln>
        </p:spPr>
        <p:txBody>
          <a:bodyPr/>
          <a:lstStyle/>
          <a:p>
            <a:endParaRPr lang="en-GB"/>
          </a:p>
        </p:txBody>
      </p:sp>
      <p:sp>
        <p:nvSpPr>
          <p:cNvPr id="1829" name="Freeform 493"/>
          <p:cNvSpPr>
            <a:spLocks/>
          </p:cNvSpPr>
          <p:nvPr/>
        </p:nvSpPr>
        <p:spPr bwMode="auto">
          <a:xfrm>
            <a:off x="6736088" y="2695261"/>
            <a:ext cx="16578" cy="5351"/>
          </a:xfrm>
          <a:custGeom>
            <a:avLst/>
            <a:gdLst/>
            <a:ahLst/>
            <a:cxnLst>
              <a:cxn ang="0">
                <a:pos x="0" y="0"/>
              </a:cxn>
              <a:cxn ang="0">
                <a:pos x="11" y="0"/>
              </a:cxn>
              <a:cxn ang="0">
                <a:pos x="8" y="4"/>
              </a:cxn>
              <a:cxn ang="0">
                <a:pos x="0" y="0"/>
              </a:cxn>
            </a:cxnLst>
            <a:rect l="0" t="0" r="r" b="b"/>
            <a:pathLst>
              <a:path w="11" h="4">
                <a:moveTo>
                  <a:pt x="0" y="0"/>
                </a:moveTo>
                <a:lnTo>
                  <a:pt x="11" y="0"/>
                </a:lnTo>
                <a:lnTo>
                  <a:pt x="8" y="4"/>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0" name="Freeform 494"/>
          <p:cNvSpPr>
            <a:spLocks/>
          </p:cNvSpPr>
          <p:nvPr/>
        </p:nvSpPr>
        <p:spPr bwMode="auto">
          <a:xfrm>
            <a:off x="6708459" y="2698827"/>
            <a:ext cx="14736" cy="3567"/>
          </a:xfrm>
          <a:custGeom>
            <a:avLst/>
            <a:gdLst/>
            <a:ahLst/>
            <a:cxnLst>
              <a:cxn ang="0">
                <a:pos x="0" y="0"/>
              </a:cxn>
              <a:cxn ang="0">
                <a:pos x="9" y="0"/>
              </a:cxn>
              <a:cxn ang="0">
                <a:pos x="7" y="3"/>
              </a:cxn>
              <a:cxn ang="0">
                <a:pos x="3" y="3"/>
              </a:cxn>
              <a:cxn ang="0">
                <a:pos x="0" y="0"/>
              </a:cxn>
            </a:cxnLst>
            <a:rect l="0" t="0" r="r" b="b"/>
            <a:pathLst>
              <a:path w="9" h="3">
                <a:moveTo>
                  <a:pt x="0" y="0"/>
                </a:moveTo>
                <a:lnTo>
                  <a:pt x="9" y="0"/>
                </a:lnTo>
                <a:lnTo>
                  <a:pt x="7" y="3"/>
                </a:lnTo>
                <a:lnTo>
                  <a:pt x="3" y="3"/>
                </a:lnTo>
                <a:lnTo>
                  <a:pt x="0" y="0"/>
                </a:lnTo>
                <a:close/>
              </a:path>
            </a:pathLst>
          </a:custGeom>
          <a:solidFill>
            <a:schemeClr val="bg2"/>
          </a:solidFill>
          <a:ln w="12700">
            <a:noFill/>
            <a:round/>
            <a:headEnd/>
            <a:tailEnd/>
          </a:ln>
        </p:spPr>
        <p:txBody>
          <a:bodyPr/>
          <a:lstStyle/>
          <a:p>
            <a:endParaRPr lang="en-GB"/>
          </a:p>
        </p:txBody>
      </p:sp>
      <p:sp>
        <p:nvSpPr>
          <p:cNvPr id="1831" name="Freeform 495"/>
          <p:cNvSpPr>
            <a:spLocks/>
          </p:cNvSpPr>
          <p:nvPr/>
        </p:nvSpPr>
        <p:spPr bwMode="auto">
          <a:xfrm>
            <a:off x="6708459" y="2698827"/>
            <a:ext cx="14736" cy="3567"/>
          </a:xfrm>
          <a:custGeom>
            <a:avLst/>
            <a:gdLst/>
            <a:ahLst/>
            <a:cxnLst>
              <a:cxn ang="0">
                <a:pos x="0" y="0"/>
              </a:cxn>
              <a:cxn ang="0">
                <a:pos x="9" y="0"/>
              </a:cxn>
              <a:cxn ang="0">
                <a:pos x="7" y="3"/>
              </a:cxn>
              <a:cxn ang="0">
                <a:pos x="3" y="3"/>
              </a:cxn>
              <a:cxn ang="0">
                <a:pos x="0" y="0"/>
              </a:cxn>
            </a:cxnLst>
            <a:rect l="0" t="0" r="r" b="b"/>
            <a:pathLst>
              <a:path w="9" h="3">
                <a:moveTo>
                  <a:pt x="0" y="0"/>
                </a:moveTo>
                <a:lnTo>
                  <a:pt x="9" y="0"/>
                </a:lnTo>
                <a:lnTo>
                  <a:pt x="7" y="3"/>
                </a:lnTo>
                <a:lnTo>
                  <a:pt x="3" y="3"/>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2" name="Freeform 496"/>
          <p:cNvSpPr>
            <a:spLocks/>
          </p:cNvSpPr>
          <p:nvPr/>
        </p:nvSpPr>
        <p:spPr bwMode="auto">
          <a:xfrm>
            <a:off x="6671619" y="2695261"/>
            <a:ext cx="16577" cy="5351"/>
          </a:xfrm>
          <a:custGeom>
            <a:avLst/>
            <a:gdLst/>
            <a:ahLst/>
            <a:cxnLst>
              <a:cxn ang="0">
                <a:pos x="0" y="0"/>
              </a:cxn>
              <a:cxn ang="0">
                <a:pos x="11" y="2"/>
              </a:cxn>
              <a:cxn ang="0">
                <a:pos x="7" y="4"/>
              </a:cxn>
              <a:cxn ang="0">
                <a:pos x="0" y="0"/>
              </a:cxn>
            </a:cxnLst>
            <a:rect l="0" t="0" r="r" b="b"/>
            <a:pathLst>
              <a:path w="11" h="4">
                <a:moveTo>
                  <a:pt x="0" y="0"/>
                </a:moveTo>
                <a:lnTo>
                  <a:pt x="11" y="2"/>
                </a:lnTo>
                <a:lnTo>
                  <a:pt x="7" y="4"/>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3" name="Freeform 497"/>
          <p:cNvSpPr>
            <a:spLocks/>
          </p:cNvSpPr>
          <p:nvPr/>
        </p:nvSpPr>
        <p:spPr bwMode="auto">
          <a:xfrm>
            <a:off x="6642148" y="2702394"/>
            <a:ext cx="7368" cy="3567"/>
          </a:xfrm>
          <a:custGeom>
            <a:avLst/>
            <a:gdLst/>
            <a:ahLst/>
            <a:cxnLst>
              <a:cxn ang="0">
                <a:pos x="0" y="0"/>
              </a:cxn>
              <a:cxn ang="0">
                <a:pos x="4" y="2"/>
              </a:cxn>
              <a:cxn ang="0">
                <a:pos x="0" y="0"/>
              </a:cxn>
            </a:cxnLst>
            <a:rect l="0" t="0" r="r" b="b"/>
            <a:pathLst>
              <a:path w="4" h="2">
                <a:moveTo>
                  <a:pt x="0" y="0"/>
                </a:moveTo>
                <a:lnTo>
                  <a:pt x="4" y="2"/>
                </a:lnTo>
                <a:lnTo>
                  <a:pt x="0" y="0"/>
                </a:lnTo>
                <a:close/>
              </a:path>
            </a:pathLst>
          </a:custGeom>
          <a:solidFill>
            <a:schemeClr val="bg2"/>
          </a:solidFill>
          <a:ln w="12700">
            <a:noFill/>
            <a:round/>
            <a:headEnd/>
            <a:tailEnd/>
          </a:ln>
        </p:spPr>
        <p:txBody>
          <a:bodyPr/>
          <a:lstStyle/>
          <a:p>
            <a:endParaRPr lang="en-GB"/>
          </a:p>
        </p:txBody>
      </p:sp>
      <p:sp>
        <p:nvSpPr>
          <p:cNvPr id="1834" name="Freeform 498"/>
          <p:cNvSpPr>
            <a:spLocks/>
          </p:cNvSpPr>
          <p:nvPr/>
        </p:nvSpPr>
        <p:spPr bwMode="auto">
          <a:xfrm>
            <a:off x="6642148" y="2702394"/>
            <a:ext cx="7368" cy="3567"/>
          </a:xfrm>
          <a:custGeom>
            <a:avLst/>
            <a:gdLst/>
            <a:ahLst/>
            <a:cxnLst>
              <a:cxn ang="0">
                <a:pos x="0" y="0"/>
              </a:cxn>
              <a:cxn ang="0">
                <a:pos x="4" y="2"/>
              </a:cxn>
              <a:cxn ang="0">
                <a:pos x="0" y="0"/>
              </a:cxn>
            </a:cxnLst>
            <a:rect l="0" t="0" r="r" b="b"/>
            <a:pathLst>
              <a:path w="4" h="2">
                <a:moveTo>
                  <a:pt x="0" y="0"/>
                </a:moveTo>
                <a:lnTo>
                  <a:pt x="4"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5" name="Freeform 499"/>
          <p:cNvSpPr>
            <a:spLocks/>
          </p:cNvSpPr>
          <p:nvPr/>
        </p:nvSpPr>
        <p:spPr bwMode="auto">
          <a:xfrm>
            <a:off x="6610834" y="2709528"/>
            <a:ext cx="12894" cy="8918"/>
          </a:xfrm>
          <a:custGeom>
            <a:avLst/>
            <a:gdLst/>
            <a:ahLst/>
            <a:cxnLst>
              <a:cxn ang="0">
                <a:pos x="0" y="0"/>
              </a:cxn>
              <a:cxn ang="0">
                <a:pos x="2" y="6"/>
              </a:cxn>
              <a:cxn ang="0">
                <a:pos x="8" y="0"/>
              </a:cxn>
              <a:cxn ang="0">
                <a:pos x="0" y="0"/>
              </a:cxn>
            </a:cxnLst>
            <a:rect l="0" t="0" r="r" b="b"/>
            <a:pathLst>
              <a:path w="8" h="6">
                <a:moveTo>
                  <a:pt x="0" y="0"/>
                </a:moveTo>
                <a:lnTo>
                  <a:pt x="2" y="6"/>
                </a:lnTo>
                <a:lnTo>
                  <a:pt x="8" y="0"/>
                </a:lnTo>
                <a:lnTo>
                  <a:pt x="0" y="0"/>
                </a:lnTo>
                <a:close/>
              </a:path>
            </a:pathLst>
          </a:custGeom>
          <a:solidFill>
            <a:schemeClr val="bg2"/>
          </a:solidFill>
          <a:ln w="12700">
            <a:noFill/>
            <a:round/>
            <a:headEnd/>
            <a:tailEnd/>
          </a:ln>
        </p:spPr>
        <p:txBody>
          <a:bodyPr/>
          <a:lstStyle/>
          <a:p>
            <a:endParaRPr lang="en-GB"/>
          </a:p>
        </p:txBody>
      </p:sp>
      <p:sp>
        <p:nvSpPr>
          <p:cNvPr id="1836" name="Freeform 500"/>
          <p:cNvSpPr>
            <a:spLocks/>
          </p:cNvSpPr>
          <p:nvPr/>
        </p:nvSpPr>
        <p:spPr bwMode="auto">
          <a:xfrm>
            <a:off x="6610834" y="2709528"/>
            <a:ext cx="12894" cy="8918"/>
          </a:xfrm>
          <a:custGeom>
            <a:avLst/>
            <a:gdLst/>
            <a:ahLst/>
            <a:cxnLst>
              <a:cxn ang="0">
                <a:pos x="0" y="0"/>
              </a:cxn>
              <a:cxn ang="0">
                <a:pos x="2" y="6"/>
              </a:cxn>
              <a:cxn ang="0">
                <a:pos x="8" y="0"/>
              </a:cxn>
              <a:cxn ang="0">
                <a:pos x="0" y="0"/>
              </a:cxn>
            </a:cxnLst>
            <a:rect l="0" t="0" r="r" b="b"/>
            <a:pathLst>
              <a:path w="8" h="6">
                <a:moveTo>
                  <a:pt x="0" y="0"/>
                </a:moveTo>
                <a:lnTo>
                  <a:pt x="2" y="6"/>
                </a:lnTo>
                <a:lnTo>
                  <a:pt x="8"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7" name="Freeform 501"/>
          <p:cNvSpPr>
            <a:spLocks/>
          </p:cNvSpPr>
          <p:nvPr/>
        </p:nvSpPr>
        <p:spPr bwMode="auto">
          <a:xfrm>
            <a:off x="6544524" y="2709528"/>
            <a:ext cx="16578" cy="12484"/>
          </a:xfrm>
          <a:custGeom>
            <a:avLst/>
            <a:gdLst/>
            <a:ahLst/>
            <a:cxnLst>
              <a:cxn ang="0">
                <a:pos x="0" y="0"/>
              </a:cxn>
              <a:cxn ang="0">
                <a:pos x="11" y="2"/>
              </a:cxn>
              <a:cxn ang="0">
                <a:pos x="9" y="8"/>
              </a:cxn>
              <a:cxn ang="0">
                <a:pos x="0" y="0"/>
              </a:cxn>
            </a:cxnLst>
            <a:rect l="0" t="0" r="r" b="b"/>
            <a:pathLst>
              <a:path w="11" h="8">
                <a:moveTo>
                  <a:pt x="0" y="0"/>
                </a:moveTo>
                <a:lnTo>
                  <a:pt x="11" y="2"/>
                </a:lnTo>
                <a:lnTo>
                  <a:pt x="9" y="8"/>
                </a:lnTo>
                <a:lnTo>
                  <a:pt x="0" y="0"/>
                </a:lnTo>
                <a:close/>
              </a:path>
            </a:pathLst>
          </a:custGeom>
          <a:solidFill>
            <a:schemeClr val="bg2"/>
          </a:solidFill>
          <a:ln w="12700">
            <a:noFill/>
            <a:round/>
            <a:headEnd/>
            <a:tailEnd/>
          </a:ln>
        </p:spPr>
        <p:txBody>
          <a:bodyPr/>
          <a:lstStyle/>
          <a:p>
            <a:endParaRPr lang="en-GB"/>
          </a:p>
        </p:txBody>
      </p:sp>
      <p:sp>
        <p:nvSpPr>
          <p:cNvPr id="1838" name="Freeform 502"/>
          <p:cNvSpPr>
            <a:spLocks/>
          </p:cNvSpPr>
          <p:nvPr/>
        </p:nvSpPr>
        <p:spPr bwMode="auto">
          <a:xfrm>
            <a:off x="6544524" y="2709528"/>
            <a:ext cx="16578" cy="12484"/>
          </a:xfrm>
          <a:custGeom>
            <a:avLst/>
            <a:gdLst/>
            <a:ahLst/>
            <a:cxnLst>
              <a:cxn ang="0">
                <a:pos x="0" y="0"/>
              </a:cxn>
              <a:cxn ang="0">
                <a:pos x="11" y="2"/>
              </a:cxn>
              <a:cxn ang="0">
                <a:pos x="9" y="8"/>
              </a:cxn>
              <a:cxn ang="0">
                <a:pos x="0" y="0"/>
              </a:cxn>
            </a:cxnLst>
            <a:rect l="0" t="0" r="r" b="b"/>
            <a:pathLst>
              <a:path w="11" h="8">
                <a:moveTo>
                  <a:pt x="0" y="0"/>
                </a:moveTo>
                <a:lnTo>
                  <a:pt x="11" y="2"/>
                </a:lnTo>
                <a:lnTo>
                  <a:pt x="9"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839" name="Freeform 503"/>
          <p:cNvSpPr>
            <a:spLocks/>
          </p:cNvSpPr>
          <p:nvPr/>
        </p:nvSpPr>
        <p:spPr bwMode="auto">
          <a:xfrm>
            <a:off x="6491107" y="2714879"/>
            <a:ext cx="29471" cy="10700"/>
          </a:xfrm>
          <a:custGeom>
            <a:avLst/>
            <a:gdLst/>
            <a:ahLst/>
            <a:cxnLst>
              <a:cxn ang="0">
                <a:pos x="0" y="0"/>
              </a:cxn>
              <a:cxn ang="0">
                <a:pos x="19" y="0"/>
              </a:cxn>
              <a:cxn ang="0">
                <a:pos x="16" y="6"/>
              </a:cxn>
              <a:cxn ang="0">
                <a:pos x="8" y="4"/>
              </a:cxn>
              <a:cxn ang="0">
                <a:pos x="0" y="0"/>
              </a:cxn>
            </a:cxnLst>
            <a:rect l="0" t="0" r="r" b="b"/>
            <a:pathLst>
              <a:path w="19" h="6">
                <a:moveTo>
                  <a:pt x="0" y="0"/>
                </a:moveTo>
                <a:lnTo>
                  <a:pt x="19" y="0"/>
                </a:lnTo>
                <a:lnTo>
                  <a:pt x="16" y="6"/>
                </a:lnTo>
                <a:lnTo>
                  <a:pt x="8" y="4"/>
                </a:lnTo>
                <a:lnTo>
                  <a:pt x="0" y="0"/>
                </a:lnTo>
                <a:close/>
              </a:path>
            </a:pathLst>
          </a:custGeom>
          <a:solidFill>
            <a:schemeClr val="bg2"/>
          </a:solidFill>
          <a:ln w="12700">
            <a:noFill/>
            <a:round/>
            <a:headEnd/>
            <a:tailEnd/>
          </a:ln>
        </p:spPr>
        <p:txBody>
          <a:bodyPr/>
          <a:lstStyle/>
          <a:p>
            <a:endParaRPr lang="en-GB"/>
          </a:p>
        </p:txBody>
      </p:sp>
      <p:sp>
        <p:nvSpPr>
          <p:cNvPr id="1840" name="Freeform 504"/>
          <p:cNvSpPr>
            <a:spLocks/>
          </p:cNvSpPr>
          <p:nvPr/>
        </p:nvSpPr>
        <p:spPr bwMode="auto">
          <a:xfrm>
            <a:off x="6491107" y="2714879"/>
            <a:ext cx="29471" cy="10700"/>
          </a:xfrm>
          <a:custGeom>
            <a:avLst/>
            <a:gdLst/>
            <a:ahLst/>
            <a:cxnLst>
              <a:cxn ang="0">
                <a:pos x="0" y="0"/>
              </a:cxn>
              <a:cxn ang="0">
                <a:pos x="19" y="0"/>
              </a:cxn>
              <a:cxn ang="0">
                <a:pos x="16" y="6"/>
              </a:cxn>
              <a:cxn ang="0">
                <a:pos x="8" y="4"/>
              </a:cxn>
              <a:cxn ang="0">
                <a:pos x="0" y="0"/>
              </a:cxn>
            </a:cxnLst>
            <a:rect l="0" t="0" r="r" b="b"/>
            <a:pathLst>
              <a:path w="19" h="6">
                <a:moveTo>
                  <a:pt x="0" y="0"/>
                </a:moveTo>
                <a:lnTo>
                  <a:pt x="19" y="0"/>
                </a:lnTo>
                <a:lnTo>
                  <a:pt x="16" y="6"/>
                </a:lnTo>
                <a:lnTo>
                  <a:pt x="8" y="4"/>
                </a:lnTo>
                <a:lnTo>
                  <a:pt x="0" y="0"/>
                </a:lnTo>
              </a:path>
            </a:pathLst>
          </a:custGeom>
          <a:solidFill>
            <a:schemeClr val="bg2"/>
          </a:solidFill>
          <a:ln w="12700">
            <a:solidFill>
              <a:srgbClr val="FFFFFF"/>
            </a:solidFill>
            <a:prstDash val="solid"/>
            <a:round/>
            <a:headEnd/>
            <a:tailEnd/>
          </a:ln>
        </p:spPr>
        <p:txBody>
          <a:bodyPr/>
          <a:lstStyle/>
          <a:p>
            <a:endParaRPr lang="en-GB"/>
          </a:p>
        </p:txBody>
      </p:sp>
      <p:sp>
        <p:nvSpPr>
          <p:cNvPr id="1841" name="Freeform 505"/>
          <p:cNvSpPr>
            <a:spLocks/>
          </p:cNvSpPr>
          <p:nvPr/>
        </p:nvSpPr>
        <p:spPr bwMode="auto">
          <a:xfrm>
            <a:off x="6435849" y="2711312"/>
            <a:ext cx="36839" cy="14267"/>
          </a:xfrm>
          <a:custGeom>
            <a:avLst/>
            <a:gdLst/>
            <a:ahLst/>
            <a:cxnLst>
              <a:cxn ang="0">
                <a:pos x="0" y="6"/>
              </a:cxn>
              <a:cxn ang="0">
                <a:pos x="5" y="2"/>
              </a:cxn>
              <a:cxn ang="0">
                <a:pos x="23" y="0"/>
              </a:cxn>
              <a:cxn ang="0">
                <a:pos x="15" y="4"/>
              </a:cxn>
              <a:cxn ang="0">
                <a:pos x="5" y="8"/>
              </a:cxn>
              <a:cxn ang="0">
                <a:pos x="0" y="6"/>
              </a:cxn>
            </a:cxnLst>
            <a:rect l="0" t="0" r="r" b="b"/>
            <a:pathLst>
              <a:path w="23" h="8">
                <a:moveTo>
                  <a:pt x="0" y="6"/>
                </a:moveTo>
                <a:lnTo>
                  <a:pt x="5" y="2"/>
                </a:lnTo>
                <a:lnTo>
                  <a:pt x="23" y="0"/>
                </a:lnTo>
                <a:lnTo>
                  <a:pt x="15" y="4"/>
                </a:lnTo>
                <a:lnTo>
                  <a:pt x="5" y="8"/>
                </a:lnTo>
                <a:lnTo>
                  <a:pt x="0" y="6"/>
                </a:lnTo>
                <a:close/>
              </a:path>
            </a:pathLst>
          </a:custGeom>
          <a:solidFill>
            <a:schemeClr val="bg2"/>
          </a:solidFill>
          <a:ln w="12700">
            <a:noFill/>
            <a:round/>
            <a:headEnd/>
            <a:tailEnd/>
          </a:ln>
        </p:spPr>
        <p:txBody>
          <a:bodyPr/>
          <a:lstStyle/>
          <a:p>
            <a:endParaRPr lang="en-GB"/>
          </a:p>
        </p:txBody>
      </p:sp>
      <p:sp>
        <p:nvSpPr>
          <p:cNvPr id="1842" name="Freeform 506"/>
          <p:cNvSpPr>
            <a:spLocks/>
          </p:cNvSpPr>
          <p:nvPr/>
        </p:nvSpPr>
        <p:spPr bwMode="auto">
          <a:xfrm>
            <a:off x="6435849" y="2711312"/>
            <a:ext cx="36839" cy="14267"/>
          </a:xfrm>
          <a:custGeom>
            <a:avLst/>
            <a:gdLst/>
            <a:ahLst/>
            <a:cxnLst>
              <a:cxn ang="0">
                <a:pos x="0" y="6"/>
              </a:cxn>
              <a:cxn ang="0">
                <a:pos x="5" y="2"/>
              </a:cxn>
              <a:cxn ang="0">
                <a:pos x="23" y="0"/>
              </a:cxn>
              <a:cxn ang="0">
                <a:pos x="15" y="4"/>
              </a:cxn>
              <a:cxn ang="0">
                <a:pos x="5" y="8"/>
              </a:cxn>
              <a:cxn ang="0">
                <a:pos x="0" y="6"/>
              </a:cxn>
            </a:cxnLst>
            <a:rect l="0" t="0" r="r" b="b"/>
            <a:pathLst>
              <a:path w="23" h="8">
                <a:moveTo>
                  <a:pt x="0" y="6"/>
                </a:moveTo>
                <a:lnTo>
                  <a:pt x="5" y="2"/>
                </a:lnTo>
                <a:lnTo>
                  <a:pt x="23" y="0"/>
                </a:lnTo>
                <a:lnTo>
                  <a:pt x="15" y="4"/>
                </a:lnTo>
                <a:lnTo>
                  <a:pt x="5" y="8"/>
                </a:lnTo>
                <a:lnTo>
                  <a:pt x="0" y="6"/>
                </a:lnTo>
                <a:close/>
              </a:path>
            </a:pathLst>
          </a:custGeom>
          <a:solidFill>
            <a:schemeClr val="bg2"/>
          </a:solidFill>
          <a:ln w="12700">
            <a:solidFill>
              <a:srgbClr val="FFFFFF"/>
            </a:solidFill>
            <a:prstDash val="solid"/>
            <a:round/>
            <a:headEnd/>
            <a:tailEnd/>
          </a:ln>
        </p:spPr>
        <p:txBody>
          <a:bodyPr/>
          <a:lstStyle/>
          <a:p>
            <a:endParaRPr lang="en-GB"/>
          </a:p>
        </p:txBody>
      </p:sp>
      <p:sp>
        <p:nvSpPr>
          <p:cNvPr id="1843" name="Freeform 507"/>
          <p:cNvSpPr>
            <a:spLocks/>
          </p:cNvSpPr>
          <p:nvPr/>
        </p:nvSpPr>
        <p:spPr bwMode="auto">
          <a:xfrm>
            <a:off x="6399009" y="2725579"/>
            <a:ext cx="14736" cy="12483"/>
          </a:xfrm>
          <a:custGeom>
            <a:avLst/>
            <a:gdLst/>
            <a:ahLst/>
            <a:cxnLst>
              <a:cxn ang="0">
                <a:pos x="0" y="9"/>
              </a:cxn>
              <a:cxn ang="0">
                <a:pos x="9" y="0"/>
              </a:cxn>
              <a:cxn ang="0">
                <a:pos x="5" y="9"/>
              </a:cxn>
              <a:cxn ang="0">
                <a:pos x="0" y="9"/>
              </a:cxn>
            </a:cxnLst>
            <a:rect l="0" t="0" r="r" b="b"/>
            <a:pathLst>
              <a:path w="9" h="9">
                <a:moveTo>
                  <a:pt x="0" y="9"/>
                </a:moveTo>
                <a:lnTo>
                  <a:pt x="9" y="0"/>
                </a:lnTo>
                <a:lnTo>
                  <a:pt x="5" y="9"/>
                </a:lnTo>
                <a:lnTo>
                  <a:pt x="0" y="9"/>
                </a:lnTo>
                <a:close/>
              </a:path>
            </a:pathLst>
          </a:custGeom>
          <a:solidFill>
            <a:schemeClr val="bg2"/>
          </a:solidFill>
          <a:ln w="12700">
            <a:noFill/>
            <a:round/>
            <a:headEnd/>
            <a:tailEnd/>
          </a:ln>
        </p:spPr>
        <p:txBody>
          <a:bodyPr/>
          <a:lstStyle/>
          <a:p>
            <a:endParaRPr lang="en-GB"/>
          </a:p>
        </p:txBody>
      </p:sp>
      <p:sp>
        <p:nvSpPr>
          <p:cNvPr id="1844" name="Freeform 508"/>
          <p:cNvSpPr>
            <a:spLocks/>
          </p:cNvSpPr>
          <p:nvPr/>
        </p:nvSpPr>
        <p:spPr bwMode="auto">
          <a:xfrm>
            <a:off x="6399009" y="2725579"/>
            <a:ext cx="14736" cy="12483"/>
          </a:xfrm>
          <a:custGeom>
            <a:avLst/>
            <a:gdLst/>
            <a:ahLst/>
            <a:cxnLst>
              <a:cxn ang="0">
                <a:pos x="0" y="9"/>
              </a:cxn>
              <a:cxn ang="0">
                <a:pos x="9" y="0"/>
              </a:cxn>
              <a:cxn ang="0">
                <a:pos x="5" y="9"/>
              </a:cxn>
              <a:cxn ang="0">
                <a:pos x="0" y="9"/>
              </a:cxn>
            </a:cxnLst>
            <a:rect l="0" t="0" r="r" b="b"/>
            <a:pathLst>
              <a:path w="9" h="9">
                <a:moveTo>
                  <a:pt x="0" y="9"/>
                </a:moveTo>
                <a:lnTo>
                  <a:pt x="9" y="0"/>
                </a:lnTo>
                <a:lnTo>
                  <a:pt x="5" y="9"/>
                </a:lnTo>
                <a:lnTo>
                  <a:pt x="0" y="9"/>
                </a:lnTo>
                <a:close/>
              </a:path>
            </a:pathLst>
          </a:custGeom>
          <a:solidFill>
            <a:schemeClr val="bg2"/>
          </a:solidFill>
          <a:ln w="12700">
            <a:solidFill>
              <a:srgbClr val="FFFFFF"/>
            </a:solidFill>
            <a:prstDash val="solid"/>
            <a:round/>
            <a:headEnd/>
            <a:tailEnd/>
          </a:ln>
        </p:spPr>
        <p:txBody>
          <a:bodyPr/>
          <a:lstStyle/>
          <a:p>
            <a:endParaRPr lang="en-GB"/>
          </a:p>
        </p:txBody>
      </p:sp>
      <p:sp>
        <p:nvSpPr>
          <p:cNvPr id="1845" name="Freeform 509"/>
          <p:cNvSpPr>
            <a:spLocks/>
          </p:cNvSpPr>
          <p:nvPr/>
        </p:nvSpPr>
        <p:spPr bwMode="auto">
          <a:xfrm>
            <a:off x="6376906" y="2752330"/>
            <a:ext cx="14736" cy="24968"/>
          </a:xfrm>
          <a:custGeom>
            <a:avLst/>
            <a:gdLst/>
            <a:ahLst/>
            <a:cxnLst>
              <a:cxn ang="0">
                <a:pos x="0" y="8"/>
              </a:cxn>
              <a:cxn ang="0">
                <a:pos x="2" y="17"/>
              </a:cxn>
              <a:cxn ang="0">
                <a:pos x="10" y="10"/>
              </a:cxn>
              <a:cxn ang="0">
                <a:pos x="8" y="0"/>
              </a:cxn>
              <a:cxn ang="0">
                <a:pos x="0" y="8"/>
              </a:cxn>
            </a:cxnLst>
            <a:rect l="0" t="0" r="r" b="b"/>
            <a:pathLst>
              <a:path w="10" h="17">
                <a:moveTo>
                  <a:pt x="0" y="8"/>
                </a:moveTo>
                <a:lnTo>
                  <a:pt x="2" y="17"/>
                </a:lnTo>
                <a:lnTo>
                  <a:pt x="10" y="10"/>
                </a:lnTo>
                <a:lnTo>
                  <a:pt x="8" y="0"/>
                </a:lnTo>
                <a:lnTo>
                  <a:pt x="0" y="8"/>
                </a:lnTo>
                <a:close/>
              </a:path>
            </a:pathLst>
          </a:custGeom>
          <a:solidFill>
            <a:schemeClr val="bg2"/>
          </a:solidFill>
          <a:ln w="12700">
            <a:noFill/>
            <a:round/>
            <a:headEnd/>
            <a:tailEnd/>
          </a:ln>
        </p:spPr>
        <p:txBody>
          <a:bodyPr/>
          <a:lstStyle/>
          <a:p>
            <a:endParaRPr lang="en-GB"/>
          </a:p>
        </p:txBody>
      </p:sp>
      <p:sp>
        <p:nvSpPr>
          <p:cNvPr id="1846" name="Freeform 510"/>
          <p:cNvSpPr>
            <a:spLocks/>
          </p:cNvSpPr>
          <p:nvPr/>
        </p:nvSpPr>
        <p:spPr bwMode="auto">
          <a:xfrm>
            <a:off x="6376906" y="2752330"/>
            <a:ext cx="14736" cy="24968"/>
          </a:xfrm>
          <a:custGeom>
            <a:avLst/>
            <a:gdLst/>
            <a:ahLst/>
            <a:cxnLst>
              <a:cxn ang="0">
                <a:pos x="0" y="8"/>
              </a:cxn>
              <a:cxn ang="0">
                <a:pos x="2" y="17"/>
              </a:cxn>
              <a:cxn ang="0">
                <a:pos x="10" y="10"/>
              </a:cxn>
              <a:cxn ang="0">
                <a:pos x="8" y="0"/>
              </a:cxn>
              <a:cxn ang="0">
                <a:pos x="0" y="8"/>
              </a:cxn>
            </a:cxnLst>
            <a:rect l="0" t="0" r="r" b="b"/>
            <a:pathLst>
              <a:path w="10" h="17">
                <a:moveTo>
                  <a:pt x="0" y="8"/>
                </a:moveTo>
                <a:lnTo>
                  <a:pt x="2" y="17"/>
                </a:lnTo>
                <a:lnTo>
                  <a:pt x="10" y="10"/>
                </a:lnTo>
                <a:lnTo>
                  <a:pt x="8" y="0"/>
                </a:lnTo>
                <a:lnTo>
                  <a:pt x="0" y="8"/>
                </a:lnTo>
                <a:close/>
              </a:path>
            </a:pathLst>
          </a:custGeom>
          <a:solidFill>
            <a:schemeClr val="bg2"/>
          </a:solidFill>
          <a:ln w="12700">
            <a:solidFill>
              <a:srgbClr val="FFFFFF"/>
            </a:solidFill>
            <a:prstDash val="solid"/>
            <a:round/>
            <a:headEnd/>
            <a:tailEnd/>
          </a:ln>
        </p:spPr>
        <p:txBody>
          <a:bodyPr/>
          <a:lstStyle/>
          <a:p>
            <a:endParaRPr lang="en-GB"/>
          </a:p>
        </p:txBody>
      </p:sp>
      <p:sp>
        <p:nvSpPr>
          <p:cNvPr id="1847" name="Freeform 511"/>
          <p:cNvSpPr>
            <a:spLocks/>
          </p:cNvSpPr>
          <p:nvPr/>
        </p:nvSpPr>
        <p:spPr bwMode="auto">
          <a:xfrm>
            <a:off x="6177974" y="1190059"/>
            <a:ext cx="12893" cy="19618"/>
          </a:xfrm>
          <a:custGeom>
            <a:avLst/>
            <a:gdLst/>
            <a:ahLst/>
            <a:cxnLst>
              <a:cxn ang="0">
                <a:pos x="0" y="6"/>
              </a:cxn>
              <a:cxn ang="0">
                <a:pos x="2" y="13"/>
              </a:cxn>
              <a:cxn ang="0">
                <a:pos x="8" y="10"/>
              </a:cxn>
              <a:cxn ang="0">
                <a:pos x="6" y="0"/>
              </a:cxn>
              <a:cxn ang="0">
                <a:pos x="0" y="6"/>
              </a:cxn>
            </a:cxnLst>
            <a:rect l="0" t="0" r="r" b="b"/>
            <a:pathLst>
              <a:path w="8" h="13">
                <a:moveTo>
                  <a:pt x="0" y="6"/>
                </a:moveTo>
                <a:lnTo>
                  <a:pt x="2" y="13"/>
                </a:lnTo>
                <a:lnTo>
                  <a:pt x="8" y="10"/>
                </a:lnTo>
                <a:lnTo>
                  <a:pt x="6" y="0"/>
                </a:lnTo>
                <a:lnTo>
                  <a:pt x="0" y="6"/>
                </a:lnTo>
                <a:close/>
              </a:path>
            </a:pathLst>
          </a:custGeom>
          <a:solidFill>
            <a:srgbClr val="D2D2D2"/>
          </a:solidFill>
          <a:ln w="12700">
            <a:noFill/>
            <a:round/>
            <a:headEnd/>
            <a:tailEnd/>
          </a:ln>
        </p:spPr>
        <p:txBody>
          <a:bodyPr/>
          <a:lstStyle/>
          <a:p>
            <a:endParaRPr lang="en-GB"/>
          </a:p>
        </p:txBody>
      </p:sp>
      <p:sp>
        <p:nvSpPr>
          <p:cNvPr id="1848" name="Freeform 512"/>
          <p:cNvSpPr>
            <a:spLocks/>
          </p:cNvSpPr>
          <p:nvPr/>
        </p:nvSpPr>
        <p:spPr bwMode="auto">
          <a:xfrm>
            <a:off x="6177974" y="1190059"/>
            <a:ext cx="12893" cy="19618"/>
          </a:xfrm>
          <a:custGeom>
            <a:avLst/>
            <a:gdLst/>
            <a:ahLst/>
            <a:cxnLst>
              <a:cxn ang="0">
                <a:pos x="0" y="6"/>
              </a:cxn>
              <a:cxn ang="0">
                <a:pos x="2" y="13"/>
              </a:cxn>
              <a:cxn ang="0">
                <a:pos x="8" y="10"/>
              </a:cxn>
              <a:cxn ang="0">
                <a:pos x="6" y="0"/>
              </a:cxn>
              <a:cxn ang="0">
                <a:pos x="0" y="6"/>
              </a:cxn>
            </a:cxnLst>
            <a:rect l="0" t="0" r="r" b="b"/>
            <a:pathLst>
              <a:path w="8" h="13">
                <a:moveTo>
                  <a:pt x="0" y="6"/>
                </a:moveTo>
                <a:lnTo>
                  <a:pt x="2" y="13"/>
                </a:lnTo>
                <a:lnTo>
                  <a:pt x="8" y="10"/>
                </a:lnTo>
                <a:lnTo>
                  <a:pt x="6" y="0"/>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849" name="Freeform 513"/>
          <p:cNvSpPr>
            <a:spLocks/>
          </p:cNvSpPr>
          <p:nvPr/>
        </p:nvSpPr>
        <p:spPr bwMode="auto">
          <a:xfrm>
            <a:off x="6142976" y="1206110"/>
            <a:ext cx="16578" cy="35668"/>
          </a:xfrm>
          <a:custGeom>
            <a:avLst/>
            <a:gdLst/>
            <a:ahLst/>
            <a:cxnLst>
              <a:cxn ang="0">
                <a:pos x="0" y="10"/>
              </a:cxn>
              <a:cxn ang="0">
                <a:pos x="4" y="23"/>
              </a:cxn>
              <a:cxn ang="0">
                <a:pos x="10" y="10"/>
              </a:cxn>
              <a:cxn ang="0">
                <a:pos x="10" y="0"/>
              </a:cxn>
              <a:cxn ang="0">
                <a:pos x="0" y="10"/>
              </a:cxn>
            </a:cxnLst>
            <a:rect l="0" t="0" r="r" b="b"/>
            <a:pathLst>
              <a:path w="10" h="23">
                <a:moveTo>
                  <a:pt x="0" y="10"/>
                </a:moveTo>
                <a:lnTo>
                  <a:pt x="4" y="23"/>
                </a:lnTo>
                <a:lnTo>
                  <a:pt x="10" y="10"/>
                </a:lnTo>
                <a:lnTo>
                  <a:pt x="10" y="0"/>
                </a:lnTo>
                <a:lnTo>
                  <a:pt x="0" y="10"/>
                </a:lnTo>
                <a:close/>
              </a:path>
            </a:pathLst>
          </a:custGeom>
          <a:solidFill>
            <a:srgbClr val="D2D2D2"/>
          </a:solidFill>
          <a:ln w="12700">
            <a:noFill/>
            <a:round/>
            <a:headEnd/>
            <a:tailEnd/>
          </a:ln>
        </p:spPr>
        <p:txBody>
          <a:bodyPr/>
          <a:lstStyle/>
          <a:p>
            <a:endParaRPr lang="en-GB"/>
          </a:p>
        </p:txBody>
      </p:sp>
      <p:sp>
        <p:nvSpPr>
          <p:cNvPr id="1850" name="Freeform 514"/>
          <p:cNvSpPr>
            <a:spLocks/>
          </p:cNvSpPr>
          <p:nvPr/>
        </p:nvSpPr>
        <p:spPr bwMode="auto">
          <a:xfrm>
            <a:off x="6142976" y="1206110"/>
            <a:ext cx="16578" cy="35668"/>
          </a:xfrm>
          <a:custGeom>
            <a:avLst/>
            <a:gdLst/>
            <a:ahLst/>
            <a:cxnLst>
              <a:cxn ang="0">
                <a:pos x="0" y="10"/>
              </a:cxn>
              <a:cxn ang="0">
                <a:pos x="4" y="23"/>
              </a:cxn>
              <a:cxn ang="0">
                <a:pos x="10" y="10"/>
              </a:cxn>
              <a:cxn ang="0">
                <a:pos x="10" y="0"/>
              </a:cxn>
              <a:cxn ang="0">
                <a:pos x="0" y="10"/>
              </a:cxn>
            </a:cxnLst>
            <a:rect l="0" t="0" r="r" b="b"/>
            <a:pathLst>
              <a:path w="10" h="23">
                <a:moveTo>
                  <a:pt x="0" y="10"/>
                </a:moveTo>
                <a:lnTo>
                  <a:pt x="4" y="23"/>
                </a:lnTo>
                <a:lnTo>
                  <a:pt x="10" y="10"/>
                </a:lnTo>
                <a:lnTo>
                  <a:pt x="10" y="0"/>
                </a:lnTo>
                <a:lnTo>
                  <a:pt x="0" y="10"/>
                </a:lnTo>
                <a:close/>
              </a:path>
            </a:pathLst>
          </a:custGeom>
          <a:solidFill>
            <a:srgbClr val="D2D2D2"/>
          </a:solidFill>
          <a:ln w="12700">
            <a:solidFill>
              <a:srgbClr val="FFFFFF"/>
            </a:solidFill>
            <a:prstDash val="solid"/>
            <a:round/>
            <a:headEnd/>
            <a:tailEnd/>
          </a:ln>
        </p:spPr>
        <p:txBody>
          <a:bodyPr/>
          <a:lstStyle/>
          <a:p>
            <a:endParaRPr lang="en-GB"/>
          </a:p>
        </p:txBody>
      </p:sp>
      <p:sp>
        <p:nvSpPr>
          <p:cNvPr id="1851" name="Freeform 515"/>
          <p:cNvSpPr>
            <a:spLocks/>
          </p:cNvSpPr>
          <p:nvPr/>
        </p:nvSpPr>
        <p:spPr bwMode="auto">
          <a:xfrm>
            <a:off x="6106137" y="1216811"/>
            <a:ext cx="25787" cy="24968"/>
          </a:xfrm>
          <a:custGeom>
            <a:avLst/>
            <a:gdLst/>
            <a:ahLst/>
            <a:cxnLst>
              <a:cxn ang="0">
                <a:pos x="0" y="8"/>
              </a:cxn>
              <a:cxn ang="0">
                <a:pos x="0" y="16"/>
              </a:cxn>
              <a:cxn ang="0">
                <a:pos x="10" y="16"/>
              </a:cxn>
              <a:cxn ang="0">
                <a:pos x="16" y="0"/>
              </a:cxn>
              <a:cxn ang="0">
                <a:pos x="6" y="2"/>
              </a:cxn>
              <a:cxn ang="0">
                <a:pos x="0" y="8"/>
              </a:cxn>
            </a:cxnLst>
            <a:rect l="0" t="0" r="r" b="b"/>
            <a:pathLst>
              <a:path w="16" h="16">
                <a:moveTo>
                  <a:pt x="0" y="8"/>
                </a:moveTo>
                <a:lnTo>
                  <a:pt x="0" y="16"/>
                </a:lnTo>
                <a:lnTo>
                  <a:pt x="10" y="16"/>
                </a:lnTo>
                <a:lnTo>
                  <a:pt x="16" y="0"/>
                </a:lnTo>
                <a:lnTo>
                  <a:pt x="6" y="2"/>
                </a:lnTo>
                <a:lnTo>
                  <a:pt x="0" y="8"/>
                </a:lnTo>
                <a:close/>
              </a:path>
            </a:pathLst>
          </a:custGeom>
          <a:solidFill>
            <a:srgbClr val="D2D2D2"/>
          </a:solidFill>
          <a:ln w="12700">
            <a:noFill/>
            <a:round/>
            <a:headEnd/>
            <a:tailEnd/>
          </a:ln>
        </p:spPr>
        <p:txBody>
          <a:bodyPr/>
          <a:lstStyle/>
          <a:p>
            <a:endParaRPr lang="en-GB"/>
          </a:p>
        </p:txBody>
      </p:sp>
      <p:sp>
        <p:nvSpPr>
          <p:cNvPr id="1852" name="Freeform 516"/>
          <p:cNvSpPr>
            <a:spLocks/>
          </p:cNvSpPr>
          <p:nvPr/>
        </p:nvSpPr>
        <p:spPr bwMode="auto">
          <a:xfrm>
            <a:off x="6106137" y="1216811"/>
            <a:ext cx="25787" cy="24968"/>
          </a:xfrm>
          <a:custGeom>
            <a:avLst/>
            <a:gdLst/>
            <a:ahLst/>
            <a:cxnLst>
              <a:cxn ang="0">
                <a:pos x="0" y="8"/>
              </a:cxn>
              <a:cxn ang="0">
                <a:pos x="0" y="16"/>
              </a:cxn>
              <a:cxn ang="0">
                <a:pos x="10" y="16"/>
              </a:cxn>
              <a:cxn ang="0">
                <a:pos x="16" y="0"/>
              </a:cxn>
              <a:cxn ang="0">
                <a:pos x="6" y="2"/>
              </a:cxn>
              <a:cxn ang="0">
                <a:pos x="0" y="8"/>
              </a:cxn>
            </a:cxnLst>
            <a:rect l="0" t="0" r="r" b="b"/>
            <a:pathLst>
              <a:path w="16" h="16">
                <a:moveTo>
                  <a:pt x="0" y="8"/>
                </a:moveTo>
                <a:lnTo>
                  <a:pt x="0" y="16"/>
                </a:lnTo>
                <a:lnTo>
                  <a:pt x="10" y="16"/>
                </a:lnTo>
                <a:lnTo>
                  <a:pt x="16" y="0"/>
                </a:lnTo>
                <a:lnTo>
                  <a:pt x="6" y="2"/>
                </a:lnTo>
                <a:lnTo>
                  <a:pt x="0" y="8"/>
                </a:lnTo>
                <a:close/>
              </a:path>
            </a:pathLst>
          </a:custGeom>
          <a:solidFill>
            <a:srgbClr val="D2D2D2"/>
          </a:solidFill>
          <a:ln w="12700">
            <a:solidFill>
              <a:srgbClr val="FFFFFF"/>
            </a:solidFill>
            <a:prstDash val="solid"/>
            <a:round/>
            <a:headEnd/>
            <a:tailEnd/>
          </a:ln>
        </p:spPr>
        <p:txBody>
          <a:bodyPr/>
          <a:lstStyle/>
          <a:p>
            <a:endParaRPr lang="en-GB"/>
          </a:p>
        </p:txBody>
      </p:sp>
      <p:sp>
        <p:nvSpPr>
          <p:cNvPr id="1853" name="Freeform 517"/>
          <p:cNvSpPr>
            <a:spLocks/>
          </p:cNvSpPr>
          <p:nvPr/>
        </p:nvSpPr>
        <p:spPr bwMode="auto">
          <a:xfrm>
            <a:off x="6096928" y="1334516"/>
            <a:ext cx="9209" cy="12483"/>
          </a:xfrm>
          <a:custGeom>
            <a:avLst/>
            <a:gdLst/>
            <a:ahLst/>
            <a:cxnLst>
              <a:cxn ang="0">
                <a:pos x="0" y="0"/>
              </a:cxn>
              <a:cxn ang="0">
                <a:pos x="6" y="0"/>
              </a:cxn>
              <a:cxn ang="0">
                <a:pos x="6" y="8"/>
              </a:cxn>
              <a:cxn ang="0">
                <a:pos x="0" y="6"/>
              </a:cxn>
              <a:cxn ang="0">
                <a:pos x="0" y="0"/>
              </a:cxn>
            </a:cxnLst>
            <a:rect l="0" t="0" r="r" b="b"/>
            <a:pathLst>
              <a:path w="6" h="8">
                <a:moveTo>
                  <a:pt x="0" y="0"/>
                </a:moveTo>
                <a:lnTo>
                  <a:pt x="6" y="0"/>
                </a:lnTo>
                <a:lnTo>
                  <a:pt x="6" y="8"/>
                </a:lnTo>
                <a:lnTo>
                  <a:pt x="0" y="6"/>
                </a:lnTo>
                <a:lnTo>
                  <a:pt x="0" y="0"/>
                </a:lnTo>
                <a:close/>
              </a:path>
            </a:pathLst>
          </a:custGeom>
          <a:solidFill>
            <a:srgbClr val="D2D2D2"/>
          </a:solidFill>
          <a:ln w="12700">
            <a:noFill/>
            <a:round/>
            <a:headEnd/>
            <a:tailEnd/>
          </a:ln>
        </p:spPr>
        <p:txBody>
          <a:bodyPr/>
          <a:lstStyle/>
          <a:p>
            <a:endParaRPr lang="en-GB"/>
          </a:p>
        </p:txBody>
      </p:sp>
      <p:sp>
        <p:nvSpPr>
          <p:cNvPr id="1854" name="Freeform 518"/>
          <p:cNvSpPr>
            <a:spLocks/>
          </p:cNvSpPr>
          <p:nvPr/>
        </p:nvSpPr>
        <p:spPr bwMode="auto">
          <a:xfrm>
            <a:off x="6096928" y="1334516"/>
            <a:ext cx="9209" cy="12483"/>
          </a:xfrm>
          <a:custGeom>
            <a:avLst/>
            <a:gdLst/>
            <a:ahLst/>
            <a:cxnLst>
              <a:cxn ang="0">
                <a:pos x="0" y="0"/>
              </a:cxn>
              <a:cxn ang="0">
                <a:pos x="6" y="0"/>
              </a:cxn>
              <a:cxn ang="0">
                <a:pos x="6" y="8"/>
              </a:cxn>
              <a:cxn ang="0">
                <a:pos x="0" y="6"/>
              </a:cxn>
              <a:cxn ang="0">
                <a:pos x="0" y="0"/>
              </a:cxn>
            </a:cxnLst>
            <a:rect l="0" t="0" r="r" b="b"/>
            <a:pathLst>
              <a:path w="6" h="8">
                <a:moveTo>
                  <a:pt x="0" y="0"/>
                </a:moveTo>
                <a:lnTo>
                  <a:pt x="6" y="0"/>
                </a:lnTo>
                <a:lnTo>
                  <a:pt x="6" y="8"/>
                </a:lnTo>
                <a:lnTo>
                  <a:pt x="0" y="6"/>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55" name="Freeform 519"/>
          <p:cNvSpPr>
            <a:spLocks/>
          </p:cNvSpPr>
          <p:nvPr/>
        </p:nvSpPr>
        <p:spPr bwMode="auto">
          <a:xfrm>
            <a:off x="6082192" y="1252479"/>
            <a:ext cx="58943" cy="64203"/>
          </a:xfrm>
          <a:custGeom>
            <a:avLst/>
            <a:gdLst/>
            <a:ahLst/>
            <a:cxnLst>
              <a:cxn ang="0">
                <a:pos x="4" y="8"/>
              </a:cxn>
              <a:cxn ang="0">
                <a:pos x="0" y="19"/>
              </a:cxn>
              <a:cxn ang="0">
                <a:pos x="15" y="35"/>
              </a:cxn>
              <a:cxn ang="0">
                <a:pos x="25" y="41"/>
              </a:cxn>
              <a:cxn ang="0">
                <a:pos x="23" y="23"/>
              </a:cxn>
              <a:cxn ang="0">
                <a:pos x="36" y="14"/>
              </a:cxn>
              <a:cxn ang="0">
                <a:pos x="32" y="0"/>
              </a:cxn>
              <a:cxn ang="0">
                <a:pos x="21" y="0"/>
              </a:cxn>
              <a:cxn ang="0">
                <a:pos x="21" y="6"/>
              </a:cxn>
              <a:cxn ang="0">
                <a:pos x="4" y="8"/>
              </a:cxn>
            </a:cxnLst>
            <a:rect l="0" t="0" r="r" b="b"/>
            <a:pathLst>
              <a:path w="36" h="41">
                <a:moveTo>
                  <a:pt x="4" y="8"/>
                </a:moveTo>
                <a:lnTo>
                  <a:pt x="0" y="19"/>
                </a:lnTo>
                <a:lnTo>
                  <a:pt x="15" y="35"/>
                </a:lnTo>
                <a:lnTo>
                  <a:pt x="25" y="41"/>
                </a:lnTo>
                <a:lnTo>
                  <a:pt x="23" y="23"/>
                </a:lnTo>
                <a:lnTo>
                  <a:pt x="36" y="14"/>
                </a:lnTo>
                <a:lnTo>
                  <a:pt x="32" y="0"/>
                </a:lnTo>
                <a:lnTo>
                  <a:pt x="21" y="0"/>
                </a:lnTo>
                <a:lnTo>
                  <a:pt x="21" y="6"/>
                </a:lnTo>
                <a:lnTo>
                  <a:pt x="4" y="8"/>
                </a:lnTo>
                <a:close/>
              </a:path>
            </a:pathLst>
          </a:custGeom>
          <a:solidFill>
            <a:srgbClr val="D2D2D2"/>
          </a:solidFill>
          <a:ln w="12700">
            <a:noFill/>
            <a:round/>
            <a:headEnd/>
            <a:tailEnd/>
          </a:ln>
        </p:spPr>
        <p:txBody>
          <a:bodyPr/>
          <a:lstStyle/>
          <a:p>
            <a:endParaRPr lang="en-GB"/>
          </a:p>
        </p:txBody>
      </p:sp>
      <p:sp>
        <p:nvSpPr>
          <p:cNvPr id="1856" name="Freeform 520"/>
          <p:cNvSpPr>
            <a:spLocks/>
          </p:cNvSpPr>
          <p:nvPr/>
        </p:nvSpPr>
        <p:spPr bwMode="auto">
          <a:xfrm>
            <a:off x="6082192" y="1252479"/>
            <a:ext cx="58943" cy="64203"/>
          </a:xfrm>
          <a:custGeom>
            <a:avLst/>
            <a:gdLst/>
            <a:ahLst/>
            <a:cxnLst>
              <a:cxn ang="0">
                <a:pos x="4" y="8"/>
              </a:cxn>
              <a:cxn ang="0">
                <a:pos x="0" y="19"/>
              </a:cxn>
              <a:cxn ang="0">
                <a:pos x="15" y="35"/>
              </a:cxn>
              <a:cxn ang="0">
                <a:pos x="25" y="41"/>
              </a:cxn>
              <a:cxn ang="0">
                <a:pos x="23" y="23"/>
              </a:cxn>
              <a:cxn ang="0">
                <a:pos x="36" y="14"/>
              </a:cxn>
              <a:cxn ang="0">
                <a:pos x="32" y="0"/>
              </a:cxn>
              <a:cxn ang="0">
                <a:pos x="21" y="0"/>
              </a:cxn>
              <a:cxn ang="0">
                <a:pos x="21" y="6"/>
              </a:cxn>
              <a:cxn ang="0">
                <a:pos x="4" y="8"/>
              </a:cxn>
            </a:cxnLst>
            <a:rect l="0" t="0" r="r" b="b"/>
            <a:pathLst>
              <a:path w="36" h="41">
                <a:moveTo>
                  <a:pt x="4" y="8"/>
                </a:moveTo>
                <a:lnTo>
                  <a:pt x="0" y="19"/>
                </a:lnTo>
                <a:lnTo>
                  <a:pt x="15" y="35"/>
                </a:lnTo>
                <a:lnTo>
                  <a:pt x="25" y="41"/>
                </a:lnTo>
                <a:lnTo>
                  <a:pt x="23" y="23"/>
                </a:lnTo>
                <a:lnTo>
                  <a:pt x="36" y="14"/>
                </a:lnTo>
                <a:lnTo>
                  <a:pt x="32" y="0"/>
                </a:lnTo>
                <a:lnTo>
                  <a:pt x="21" y="0"/>
                </a:lnTo>
                <a:lnTo>
                  <a:pt x="21" y="6"/>
                </a:lnTo>
                <a:lnTo>
                  <a:pt x="4" y="8"/>
                </a:lnTo>
                <a:close/>
              </a:path>
            </a:pathLst>
          </a:custGeom>
          <a:solidFill>
            <a:srgbClr val="D2D2D2"/>
          </a:solidFill>
          <a:ln w="12700">
            <a:solidFill>
              <a:srgbClr val="FFFFFF"/>
            </a:solidFill>
            <a:prstDash val="solid"/>
            <a:round/>
            <a:headEnd/>
            <a:tailEnd/>
          </a:ln>
        </p:spPr>
        <p:txBody>
          <a:bodyPr/>
          <a:lstStyle/>
          <a:p>
            <a:endParaRPr lang="en-GB"/>
          </a:p>
        </p:txBody>
      </p:sp>
      <p:sp>
        <p:nvSpPr>
          <p:cNvPr id="1857" name="Freeform 521"/>
          <p:cNvSpPr>
            <a:spLocks/>
          </p:cNvSpPr>
          <p:nvPr/>
        </p:nvSpPr>
        <p:spPr bwMode="auto">
          <a:xfrm>
            <a:off x="5881418" y="1427254"/>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12700">
            <a:noFill/>
            <a:round/>
            <a:headEnd/>
            <a:tailEnd/>
          </a:ln>
        </p:spPr>
        <p:txBody>
          <a:bodyPr/>
          <a:lstStyle/>
          <a:p>
            <a:endParaRPr lang="en-GB"/>
          </a:p>
        </p:txBody>
      </p:sp>
      <p:sp>
        <p:nvSpPr>
          <p:cNvPr id="1858" name="Freeform 522"/>
          <p:cNvSpPr>
            <a:spLocks/>
          </p:cNvSpPr>
          <p:nvPr/>
        </p:nvSpPr>
        <p:spPr bwMode="auto">
          <a:xfrm>
            <a:off x="5881418" y="1427254"/>
            <a:ext cx="5526" cy="14267"/>
          </a:xfrm>
          <a:custGeom>
            <a:avLst/>
            <a:gdLst/>
            <a:ahLst/>
            <a:cxnLst>
              <a:cxn ang="0">
                <a:pos x="0" y="0"/>
              </a:cxn>
              <a:cxn ang="0">
                <a:pos x="4" y="9"/>
              </a:cxn>
              <a:cxn ang="0">
                <a:pos x="4" y="3"/>
              </a:cxn>
              <a:cxn ang="0">
                <a:pos x="0" y="0"/>
              </a:cxn>
            </a:cxnLst>
            <a:rect l="0" t="0" r="r" b="b"/>
            <a:pathLst>
              <a:path w="4" h="9">
                <a:moveTo>
                  <a:pt x="0" y="0"/>
                </a:moveTo>
                <a:lnTo>
                  <a:pt x="4" y="9"/>
                </a:lnTo>
                <a:lnTo>
                  <a:pt x="4" y="3"/>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59" name="Freeform 523"/>
          <p:cNvSpPr>
            <a:spLocks/>
          </p:cNvSpPr>
          <p:nvPr/>
        </p:nvSpPr>
        <p:spPr bwMode="auto">
          <a:xfrm>
            <a:off x="5914573" y="1432603"/>
            <a:ext cx="16578" cy="12484"/>
          </a:xfrm>
          <a:custGeom>
            <a:avLst/>
            <a:gdLst/>
            <a:ahLst/>
            <a:cxnLst>
              <a:cxn ang="0">
                <a:pos x="0" y="0"/>
              </a:cxn>
              <a:cxn ang="0">
                <a:pos x="0" y="8"/>
              </a:cxn>
              <a:cxn ang="0">
                <a:pos x="10" y="6"/>
              </a:cxn>
              <a:cxn ang="0">
                <a:pos x="6" y="0"/>
              </a:cxn>
              <a:cxn ang="0">
                <a:pos x="0" y="0"/>
              </a:cxn>
            </a:cxnLst>
            <a:rect l="0" t="0" r="r" b="b"/>
            <a:pathLst>
              <a:path w="10" h="8">
                <a:moveTo>
                  <a:pt x="0" y="0"/>
                </a:moveTo>
                <a:lnTo>
                  <a:pt x="0" y="8"/>
                </a:lnTo>
                <a:lnTo>
                  <a:pt x="10" y="6"/>
                </a:lnTo>
                <a:lnTo>
                  <a:pt x="6" y="0"/>
                </a:lnTo>
                <a:lnTo>
                  <a:pt x="0" y="0"/>
                </a:lnTo>
                <a:close/>
              </a:path>
            </a:pathLst>
          </a:custGeom>
          <a:solidFill>
            <a:srgbClr val="D2D2D2"/>
          </a:solidFill>
          <a:ln w="12700">
            <a:noFill/>
            <a:round/>
            <a:headEnd/>
            <a:tailEnd/>
          </a:ln>
        </p:spPr>
        <p:txBody>
          <a:bodyPr/>
          <a:lstStyle/>
          <a:p>
            <a:endParaRPr lang="en-GB"/>
          </a:p>
        </p:txBody>
      </p:sp>
      <p:sp>
        <p:nvSpPr>
          <p:cNvPr id="1860" name="Freeform 524"/>
          <p:cNvSpPr>
            <a:spLocks/>
          </p:cNvSpPr>
          <p:nvPr/>
        </p:nvSpPr>
        <p:spPr bwMode="auto">
          <a:xfrm>
            <a:off x="5914573" y="1432603"/>
            <a:ext cx="16578" cy="12484"/>
          </a:xfrm>
          <a:custGeom>
            <a:avLst/>
            <a:gdLst/>
            <a:ahLst/>
            <a:cxnLst>
              <a:cxn ang="0">
                <a:pos x="0" y="0"/>
              </a:cxn>
              <a:cxn ang="0">
                <a:pos x="0" y="8"/>
              </a:cxn>
              <a:cxn ang="0">
                <a:pos x="10" y="6"/>
              </a:cxn>
              <a:cxn ang="0">
                <a:pos x="6" y="0"/>
              </a:cxn>
              <a:cxn ang="0">
                <a:pos x="0" y="0"/>
              </a:cxn>
            </a:cxnLst>
            <a:rect l="0" t="0" r="r" b="b"/>
            <a:pathLst>
              <a:path w="10" h="8">
                <a:moveTo>
                  <a:pt x="0" y="0"/>
                </a:moveTo>
                <a:lnTo>
                  <a:pt x="0" y="8"/>
                </a:lnTo>
                <a:lnTo>
                  <a:pt x="10" y="6"/>
                </a:lnTo>
                <a:lnTo>
                  <a:pt x="6"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61" name="Freeform 525"/>
          <p:cNvSpPr>
            <a:spLocks/>
          </p:cNvSpPr>
          <p:nvPr/>
        </p:nvSpPr>
        <p:spPr bwMode="auto">
          <a:xfrm>
            <a:off x="5896153" y="1405853"/>
            <a:ext cx="12894" cy="16050"/>
          </a:xfrm>
          <a:custGeom>
            <a:avLst/>
            <a:gdLst/>
            <a:ahLst/>
            <a:cxnLst>
              <a:cxn ang="0">
                <a:pos x="0" y="0"/>
              </a:cxn>
              <a:cxn ang="0">
                <a:pos x="2" y="10"/>
              </a:cxn>
              <a:cxn ang="0">
                <a:pos x="7" y="10"/>
              </a:cxn>
              <a:cxn ang="0">
                <a:pos x="5" y="0"/>
              </a:cxn>
              <a:cxn ang="0">
                <a:pos x="0" y="0"/>
              </a:cxn>
            </a:cxnLst>
            <a:rect l="0" t="0" r="r" b="b"/>
            <a:pathLst>
              <a:path w="7" h="10">
                <a:moveTo>
                  <a:pt x="0" y="0"/>
                </a:moveTo>
                <a:lnTo>
                  <a:pt x="2" y="10"/>
                </a:lnTo>
                <a:lnTo>
                  <a:pt x="7" y="10"/>
                </a:lnTo>
                <a:lnTo>
                  <a:pt x="5" y="0"/>
                </a:lnTo>
                <a:lnTo>
                  <a:pt x="0" y="0"/>
                </a:lnTo>
                <a:close/>
              </a:path>
            </a:pathLst>
          </a:custGeom>
          <a:solidFill>
            <a:srgbClr val="D2D2D2"/>
          </a:solidFill>
          <a:ln w="12700">
            <a:noFill/>
            <a:round/>
            <a:headEnd/>
            <a:tailEnd/>
          </a:ln>
        </p:spPr>
        <p:txBody>
          <a:bodyPr/>
          <a:lstStyle/>
          <a:p>
            <a:endParaRPr lang="en-GB"/>
          </a:p>
        </p:txBody>
      </p:sp>
      <p:sp>
        <p:nvSpPr>
          <p:cNvPr id="1862" name="Freeform 526"/>
          <p:cNvSpPr>
            <a:spLocks/>
          </p:cNvSpPr>
          <p:nvPr/>
        </p:nvSpPr>
        <p:spPr bwMode="auto">
          <a:xfrm>
            <a:off x="5896153" y="1405853"/>
            <a:ext cx="12894" cy="16050"/>
          </a:xfrm>
          <a:custGeom>
            <a:avLst/>
            <a:gdLst/>
            <a:ahLst/>
            <a:cxnLst>
              <a:cxn ang="0">
                <a:pos x="0" y="0"/>
              </a:cxn>
              <a:cxn ang="0">
                <a:pos x="2" y="10"/>
              </a:cxn>
              <a:cxn ang="0">
                <a:pos x="7" y="10"/>
              </a:cxn>
              <a:cxn ang="0">
                <a:pos x="5" y="0"/>
              </a:cxn>
              <a:cxn ang="0">
                <a:pos x="0" y="0"/>
              </a:cxn>
            </a:cxnLst>
            <a:rect l="0" t="0" r="r" b="b"/>
            <a:pathLst>
              <a:path w="7" h="10">
                <a:moveTo>
                  <a:pt x="0" y="0"/>
                </a:moveTo>
                <a:lnTo>
                  <a:pt x="2" y="10"/>
                </a:lnTo>
                <a:lnTo>
                  <a:pt x="7" y="10"/>
                </a:lnTo>
                <a:lnTo>
                  <a:pt x="5"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63" name="Freeform 527"/>
          <p:cNvSpPr>
            <a:spLocks/>
          </p:cNvSpPr>
          <p:nvPr/>
        </p:nvSpPr>
        <p:spPr bwMode="auto">
          <a:xfrm>
            <a:off x="5840895" y="1436170"/>
            <a:ext cx="53417" cy="55286"/>
          </a:xfrm>
          <a:custGeom>
            <a:avLst/>
            <a:gdLst/>
            <a:ahLst/>
            <a:cxnLst>
              <a:cxn ang="0">
                <a:pos x="12" y="27"/>
              </a:cxn>
              <a:cxn ang="0">
                <a:pos x="19" y="33"/>
              </a:cxn>
              <a:cxn ang="0">
                <a:pos x="33" y="35"/>
              </a:cxn>
              <a:cxn ang="0">
                <a:pos x="27" y="25"/>
              </a:cxn>
              <a:cxn ang="0">
                <a:pos x="19" y="2"/>
              </a:cxn>
              <a:cxn ang="0">
                <a:pos x="4" y="0"/>
              </a:cxn>
              <a:cxn ang="0">
                <a:pos x="0" y="18"/>
              </a:cxn>
              <a:cxn ang="0">
                <a:pos x="12" y="27"/>
              </a:cxn>
            </a:cxnLst>
            <a:rect l="0" t="0" r="r" b="b"/>
            <a:pathLst>
              <a:path w="33" h="35">
                <a:moveTo>
                  <a:pt x="12" y="27"/>
                </a:moveTo>
                <a:lnTo>
                  <a:pt x="19" y="33"/>
                </a:lnTo>
                <a:lnTo>
                  <a:pt x="33" y="35"/>
                </a:lnTo>
                <a:lnTo>
                  <a:pt x="27" y="25"/>
                </a:lnTo>
                <a:lnTo>
                  <a:pt x="19" y="2"/>
                </a:lnTo>
                <a:lnTo>
                  <a:pt x="4" y="0"/>
                </a:lnTo>
                <a:lnTo>
                  <a:pt x="0" y="18"/>
                </a:lnTo>
                <a:lnTo>
                  <a:pt x="12" y="27"/>
                </a:lnTo>
                <a:close/>
              </a:path>
            </a:pathLst>
          </a:custGeom>
          <a:solidFill>
            <a:srgbClr val="D2D2D2"/>
          </a:solidFill>
          <a:ln w="12700">
            <a:noFill/>
            <a:round/>
            <a:headEnd/>
            <a:tailEnd/>
          </a:ln>
        </p:spPr>
        <p:txBody>
          <a:bodyPr/>
          <a:lstStyle/>
          <a:p>
            <a:endParaRPr lang="en-GB"/>
          </a:p>
        </p:txBody>
      </p:sp>
      <p:sp>
        <p:nvSpPr>
          <p:cNvPr id="1864" name="Freeform 528"/>
          <p:cNvSpPr>
            <a:spLocks/>
          </p:cNvSpPr>
          <p:nvPr/>
        </p:nvSpPr>
        <p:spPr bwMode="auto">
          <a:xfrm>
            <a:off x="5840895" y="1436170"/>
            <a:ext cx="53417" cy="55286"/>
          </a:xfrm>
          <a:custGeom>
            <a:avLst/>
            <a:gdLst/>
            <a:ahLst/>
            <a:cxnLst>
              <a:cxn ang="0">
                <a:pos x="12" y="27"/>
              </a:cxn>
              <a:cxn ang="0">
                <a:pos x="19" y="33"/>
              </a:cxn>
              <a:cxn ang="0">
                <a:pos x="33" y="35"/>
              </a:cxn>
              <a:cxn ang="0">
                <a:pos x="27" y="25"/>
              </a:cxn>
              <a:cxn ang="0">
                <a:pos x="19" y="2"/>
              </a:cxn>
              <a:cxn ang="0">
                <a:pos x="4" y="0"/>
              </a:cxn>
              <a:cxn ang="0">
                <a:pos x="0" y="18"/>
              </a:cxn>
              <a:cxn ang="0">
                <a:pos x="12" y="27"/>
              </a:cxn>
            </a:cxnLst>
            <a:rect l="0" t="0" r="r" b="b"/>
            <a:pathLst>
              <a:path w="33" h="35">
                <a:moveTo>
                  <a:pt x="12" y="27"/>
                </a:moveTo>
                <a:lnTo>
                  <a:pt x="19" y="33"/>
                </a:lnTo>
                <a:lnTo>
                  <a:pt x="33" y="35"/>
                </a:lnTo>
                <a:lnTo>
                  <a:pt x="27" y="25"/>
                </a:lnTo>
                <a:lnTo>
                  <a:pt x="19" y="2"/>
                </a:lnTo>
                <a:lnTo>
                  <a:pt x="4" y="0"/>
                </a:lnTo>
                <a:lnTo>
                  <a:pt x="0" y="18"/>
                </a:lnTo>
                <a:lnTo>
                  <a:pt x="12" y="27"/>
                </a:lnTo>
                <a:close/>
              </a:path>
            </a:pathLst>
          </a:custGeom>
          <a:solidFill>
            <a:srgbClr val="D2D2D2"/>
          </a:solidFill>
          <a:ln w="12700">
            <a:solidFill>
              <a:srgbClr val="FFFFFF"/>
            </a:solidFill>
            <a:prstDash val="solid"/>
            <a:round/>
            <a:headEnd/>
            <a:tailEnd/>
          </a:ln>
        </p:spPr>
        <p:txBody>
          <a:bodyPr/>
          <a:lstStyle/>
          <a:p>
            <a:endParaRPr lang="en-GB"/>
          </a:p>
        </p:txBody>
      </p:sp>
      <p:sp>
        <p:nvSpPr>
          <p:cNvPr id="1865" name="Freeform 529"/>
          <p:cNvSpPr>
            <a:spLocks/>
          </p:cNvSpPr>
          <p:nvPr/>
        </p:nvSpPr>
        <p:spPr bwMode="auto">
          <a:xfrm>
            <a:off x="5864841" y="1500373"/>
            <a:ext cx="12893" cy="17834"/>
          </a:xfrm>
          <a:custGeom>
            <a:avLst/>
            <a:gdLst/>
            <a:ahLst/>
            <a:cxnLst>
              <a:cxn ang="0">
                <a:pos x="0" y="5"/>
              </a:cxn>
              <a:cxn ang="0">
                <a:pos x="8" y="11"/>
              </a:cxn>
              <a:cxn ang="0">
                <a:pos x="4" y="0"/>
              </a:cxn>
              <a:cxn ang="0">
                <a:pos x="0" y="5"/>
              </a:cxn>
            </a:cxnLst>
            <a:rect l="0" t="0" r="r" b="b"/>
            <a:pathLst>
              <a:path w="8" h="11">
                <a:moveTo>
                  <a:pt x="0" y="5"/>
                </a:moveTo>
                <a:lnTo>
                  <a:pt x="8" y="11"/>
                </a:lnTo>
                <a:lnTo>
                  <a:pt x="4" y="0"/>
                </a:lnTo>
                <a:lnTo>
                  <a:pt x="0" y="5"/>
                </a:lnTo>
                <a:close/>
              </a:path>
            </a:pathLst>
          </a:custGeom>
          <a:solidFill>
            <a:srgbClr val="D2D2D2"/>
          </a:solidFill>
          <a:ln w="12700">
            <a:noFill/>
            <a:round/>
            <a:headEnd/>
            <a:tailEnd/>
          </a:ln>
        </p:spPr>
        <p:txBody>
          <a:bodyPr/>
          <a:lstStyle/>
          <a:p>
            <a:endParaRPr lang="en-GB"/>
          </a:p>
        </p:txBody>
      </p:sp>
      <p:sp>
        <p:nvSpPr>
          <p:cNvPr id="1866" name="Freeform 530"/>
          <p:cNvSpPr>
            <a:spLocks/>
          </p:cNvSpPr>
          <p:nvPr/>
        </p:nvSpPr>
        <p:spPr bwMode="auto">
          <a:xfrm>
            <a:off x="5864841" y="1500373"/>
            <a:ext cx="12893" cy="17834"/>
          </a:xfrm>
          <a:custGeom>
            <a:avLst/>
            <a:gdLst/>
            <a:ahLst/>
            <a:cxnLst>
              <a:cxn ang="0">
                <a:pos x="0" y="5"/>
              </a:cxn>
              <a:cxn ang="0">
                <a:pos x="8" y="11"/>
              </a:cxn>
              <a:cxn ang="0">
                <a:pos x="4" y="0"/>
              </a:cxn>
              <a:cxn ang="0">
                <a:pos x="0" y="5"/>
              </a:cxn>
            </a:cxnLst>
            <a:rect l="0" t="0" r="r" b="b"/>
            <a:pathLst>
              <a:path w="8" h="11">
                <a:moveTo>
                  <a:pt x="0" y="5"/>
                </a:moveTo>
                <a:lnTo>
                  <a:pt x="8" y="11"/>
                </a:lnTo>
                <a:lnTo>
                  <a:pt x="4" y="0"/>
                </a:lnTo>
                <a:lnTo>
                  <a:pt x="0" y="5"/>
                </a:lnTo>
                <a:close/>
              </a:path>
            </a:pathLst>
          </a:custGeom>
          <a:solidFill>
            <a:srgbClr val="D2D2D2"/>
          </a:solidFill>
          <a:ln w="12700">
            <a:solidFill>
              <a:srgbClr val="FFFFFF"/>
            </a:solidFill>
            <a:prstDash val="solid"/>
            <a:round/>
            <a:headEnd/>
            <a:tailEnd/>
          </a:ln>
        </p:spPr>
        <p:txBody>
          <a:bodyPr/>
          <a:lstStyle/>
          <a:p>
            <a:endParaRPr lang="en-GB"/>
          </a:p>
        </p:txBody>
      </p:sp>
      <p:sp>
        <p:nvSpPr>
          <p:cNvPr id="1867" name="Freeform 531"/>
          <p:cNvSpPr>
            <a:spLocks/>
          </p:cNvSpPr>
          <p:nvPr/>
        </p:nvSpPr>
        <p:spPr bwMode="auto">
          <a:xfrm>
            <a:off x="5826159" y="1480756"/>
            <a:ext cx="14736" cy="24968"/>
          </a:xfrm>
          <a:custGeom>
            <a:avLst/>
            <a:gdLst/>
            <a:ahLst/>
            <a:cxnLst>
              <a:cxn ang="0">
                <a:pos x="0" y="0"/>
              </a:cxn>
              <a:cxn ang="0">
                <a:pos x="7" y="2"/>
              </a:cxn>
              <a:cxn ang="0">
                <a:pos x="9" y="15"/>
              </a:cxn>
              <a:cxn ang="0">
                <a:pos x="5" y="8"/>
              </a:cxn>
              <a:cxn ang="0">
                <a:pos x="0" y="0"/>
              </a:cxn>
            </a:cxnLst>
            <a:rect l="0" t="0" r="r" b="b"/>
            <a:pathLst>
              <a:path w="9" h="15">
                <a:moveTo>
                  <a:pt x="0" y="0"/>
                </a:moveTo>
                <a:lnTo>
                  <a:pt x="7" y="2"/>
                </a:lnTo>
                <a:lnTo>
                  <a:pt x="9" y="15"/>
                </a:lnTo>
                <a:lnTo>
                  <a:pt x="5" y="8"/>
                </a:lnTo>
                <a:lnTo>
                  <a:pt x="0" y="0"/>
                </a:lnTo>
                <a:close/>
              </a:path>
            </a:pathLst>
          </a:custGeom>
          <a:solidFill>
            <a:srgbClr val="D2D2D2"/>
          </a:solidFill>
          <a:ln w="12700">
            <a:noFill/>
            <a:round/>
            <a:headEnd/>
            <a:tailEnd/>
          </a:ln>
        </p:spPr>
        <p:txBody>
          <a:bodyPr/>
          <a:lstStyle/>
          <a:p>
            <a:endParaRPr lang="en-GB"/>
          </a:p>
        </p:txBody>
      </p:sp>
      <p:sp>
        <p:nvSpPr>
          <p:cNvPr id="1868" name="Freeform 532"/>
          <p:cNvSpPr>
            <a:spLocks/>
          </p:cNvSpPr>
          <p:nvPr/>
        </p:nvSpPr>
        <p:spPr bwMode="auto">
          <a:xfrm>
            <a:off x="5826159" y="1480756"/>
            <a:ext cx="14736" cy="24968"/>
          </a:xfrm>
          <a:custGeom>
            <a:avLst/>
            <a:gdLst/>
            <a:ahLst/>
            <a:cxnLst>
              <a:cxn ang="0">
                <a:pos x="0" y="0"/>
              </a:cxn>
              <a:cxn ang="0">
                <a:pos x="7" y="2"/>
              </a:cxn>
              <a:cxn ang="0">
                <a:pos x="9" y="15"/>
              </a:cxn>
              <a:cxn ang="0">
                <a:pos x="5" y="8"/>
              </a:cxn>
              <a:cxn ang="0">
                <a:pos x="0" y="0"/>
              </a:cxn>
            </a:cxnLst>
            <a:rect l="0" t="0" r="r" b="b"/>
            <a:pathLst>
              <a:path w="9" h="15">
                <a:moveTo>
                  <a:pt x="0" y="0"/>
                </a:moveTo>
                <a:lnTo>
                  <a:pt x="7" y="2"/>
                </a:lnTo>
                <a:lnTo>
                  <a:pt x="9" y="15"/>
                </a:lnTo>
                <a:lnTo>
                  <a:pt x="5" y="8"/>
                </a:lnTo>
                <a:lnTo>
                  <a:pt x="0" y="0"/>
                </a:lnTo>
              </a:path>
            </a:pathLst>
          </a:custGeom>
          <a:solidFill>
            <a:srgbClr val="D2D2D2"/>
          </a:solidFill>
          <a:ln w="12700">
            <a:solidFill>
              <a:srgbClr val="FFFFFF"/>
            </a:solidFill>
            <a:prstDash val="solid"/>
            <a:round/>
            <a:headEnd/>
            <a:tailEnd/>
          </a:ln>
        </p:spPr>
        <p:txBody>
          <a:bodyPr/>
          <a:lstStyle/>
          <a:p>
            <a:endParaRPr lang="en-GB"/>
          </a:p>
        </p:txBody>
      </p:sp>
      <p:sp>
        <p:nvSpPr>
          <p:cNvPr id="1869" name="Freeform 533"/>
          <p:cNvSpPr>
            <a:spLocks/>
          </p:cNvSpPr>
          <p:nvPr/>
        </p:nvSpPr>
        <p:spPr bwMode="auto">
          <a:xfrm>
            <a:off x="5402508" y="1585977"/>
            <a:ext cx="77362" cy="140890"/>
          </a:xfrm>
          <a:custGeom>
            <a:avLst/>
            <a:gdLst/>
            <a:ahLst/>
            <a:cxnLst>
              <a:cxn ang="0">
                <a:pos x="6" y="12"/>
              </a:cxn>
              <a:cxn ang="0">
                <a:pos x="0" y="23"/>
              </a:cxn>
              <a:cxn ang="0">
                <a:pos x="10" y="41"/>
              </a:cxn>
              <a:cxn ang="0">
                <a:pos x="12" y="54"/>
              </a:cxn>
              <a:cxn ang="0">
                <a:pos x="27" y="64"/>
              </a:cxn>
              <a:cxn ang="0">
                <a:pos x="23" y="79"/>
              </a:cxn>
              <a:cxn ang="0">
                <a:pos x="25" y="89"/>
              </a:cxn>
              <a:cxn ang="0">
                <a:pos x="35" y="83"/>
              </a:cxn>
              <a:cxn ang="0">
                <a:pos x="48" y="66"/>
              </a:cxn>
              <a:cxn ang="0">
                <a:pos x="33" y="46"/>
              </a:cxn>
              <a:cxn ang="0">
                <a:pos x="37" y="31"/>
              </a:cxn>
              <a:cxn ang="0">
                <a:pos x="41" y="14"/>
              </a:cxn>
              <a:cxn ang="0">
                <a:pos x="31" y="0"/>
              </a:cxn>
              <a:cxn ang="0">
                <a:pos x="25" y="12"/>
              </a:cxn>
              <a:cxn ang="0">
                <a:pos x="6" y="12"/>
              </a:cxn>
            </a:cxnLst>
            <a:rect l="0" t="0" r="r" b="b"/>
            <a:pathLst>
              <a:path w="48" h="89">
                <a:moveTo>
                  <a:pt x="6" y="12"/>
                </a:moveTo>
                <a:lnTo>
                  <a:pt x="0" y="23"/>
                </a:lnTo>
                <a:lnTo>
                  <a:pt x="10" y="41"/>
                </a:lnTo>
                <a:lnTo>
                  <a:pt x="12" y="54"/>
                </a:lnTo>
                <a:lnTo>
                  <a:pt x="27" y="64"/>
                </a:lnTo>
                <a:lnTo>
                  <a:pt x="23" y="79"/>
                </a:lnTo>
                <a:lnTo>
                  <a:pt x="25" y="89"/>
                </a:lnTo>
                <a:lnTo>
                  <a:pt x="35" y="83"/>
                </a:lnTo>
                <a:lnTo>
                  <a:pt x="48" y="66"/>
                </a:lnTo>
                <a:lnTo>
                  <a:pt x="33" y="46"/>
                </a:lnTo>
                <a:lnTo>
                  <a:pt x="37" y="31"/>
                </a:lnTo>
                <a:lnTo>
                  <a:pt x="41" y="14"/>
                </a:lnTo>
                <a:lnTo>
                  <a:pt x="31" y="0"/>
                </a:lnTo>
                <a:lnTo>
                  <a:pt x="25" y="12"/>
                </a:lnTo>
                <a:lnTo>
                  <a:pt x="6" y="12"/>
                </a:lnTo>
                <a:close/>
              </a:path>
            </a:pathLst>
          </a:custGeom>
          <a:solidFill>
            <a:srgbClr val="D2D2D2"/>
          </a:solidFill>
          <a:ln w="12700">
            <a:noFill/>
            <a:round/>
            <a:headEnd/>
            <a:tailEnd/>
          </a:ln>
        </p:spPr>
        <p:txBody>
          <a:bodyPr/>
          <a:lstStyle/>
          <a:p>
            <a:endParaRPr lang="en-GB"/>
          </a:p>
        </p:txBody>
      </p:sp>
      <p:sp>
        <p:nvSpPr>
          <p:cNvPr id="1870" name="Freeform 534"/>
          <p:cNvSpPr>
            <a:spLocks/>
          </p:cNvSpPr>
          <p:nvPr/>
        </p:nvSpPr>
        <p:spPr bwMode="auto">
          <a:xfrm>
            <a:off x="5402508" y="1585977"/>
            <a:ext cx="77362" cy="140890"/>
          </a:xfrm>
          <a:custGeom>
            <a:avLst/>
            <a:gdLst/>
            <a:ahLst/>
            <a:cxnLst>
              <a:cxn ang="0">
                <a:pos x="6" y="12"/>
              </a:cxn>
              <a:cxn ang="0">
                <a:pos x="0" y="23"/>
              </a:cxn>
              <a:cxn ang="0">
                <a:pos x="10" y="41"/>
              </a:cxn>
              <a:cxn ang="0">
                <a:pos x="12" y="54"/>
              </a:cxn>
              <a:cxn ang="0">
                <a:pos x="27" y="64"/>
              </a:cxn>
              <a:cxn ang="0">
                <a:pos x="23" y="79"/>
              </a:cxn>
              <a:cxn ang="0">
                <a:pos x="25" y="89"/>
              </a:cxn>
              <a:cxn ang="0">
                <a:pos x="35" y="83"/>
              </a:cxn>
              <a:cxn ang="0">
                <a:pos x="48" y="66"/>
              </a:cxn>
              <a:cxn ang="0">
                <a:pos x="33" y="46"/>
              </a:cxn>
              <a:cxn ang="0">
                <a:pos x="37" y="31"/>
              </a:cxn>
              <a:cxn ang="0">
                <a:pos x="41" y="14"/>
              </a:cxn>
              <a:cxn ang="0">
                <a:pos x="31" y="0"/>
              </a:cxn>
              <a:cxn ang="0">
                <a:pos x="25" y="12"/>
              </a:cxn>
              <a:cxn ang="0">
                <a:pos x="6" y="12"/>
              </a:cxn>
            </a:cxnLst>
            <a:rect l="0" t="0" r="r" b="b"/>
            <a:pathLst>
              <a:path w="48" h="89">
                <a:moveTo>
                  <a:pt x="6" y="12"/>
                </a:moveTo>
                <a:lnTo>
                  <a:pt x="0" y="23"/>
                </a:lnTo>
                <a:lnTo>
                  <a:pt x="10" y="41"/>
                </a:lnTo>
                <a:lnTo>
                  <a:pt x="12" y="54"/>
                </a:lnTo>
                <a:lnTo>
                  <a:pt x="27" y="64"/>
                </a:lnTo>
                <a:lnTo>
                  <a:pt x="23" y="79"/>
                </a:lnTo>
                <a:lnTo>
                  <a:pt x="25" y="89"/>
                </a:lnTo>
                <a:lnTo>
                  <a:pt x="35" y="83"/>
                </a:lnTo>
                <a:lnTo>
                  <a:pt x="48" y="66"/>
                </a:lnTo>
                <a:lnTo>
                  <a:pt x="33" y="46"/>
                </a:lnTo>
                <a:lnTo>
                  <a:pt x="37" y="31"/>
                </a:lnTo>
                <a:lnTo>
                  <a:pt x="41" y="14"/>
                </a:lnTo>
                <a:lnTo>
                  <a:pt x="31" y="0"/>
                </a:lnTo>
                <a:lnTo>
                  <a:pt x="25" y="12"/>
                </a:lnTo>
                <a:lnTo>
                  <a:pt x="6" y="12"/>
                </a:lnTo>
                <a:close/>
              </a:path>
            </a:pathLst>
          </a:custGeom>
          <a:solidFill>
            <a:srgbClr val="D2D2D2"/>
          </a:solidFill>
          <a:ln w="12700">
            <a:solidFill>
              <a:srgbClr val="FFFFFF"/>
            </a:solidFill>
            <a:prstDash val="solid"/>
            <a:round/>
            <a:headEnd/>
            <a:tailEnd/>
          </a:ln>
        </p:spPr>
        <p:txBody>
          <a:bodyPr/>
          <a:lstStyle/>
          <a:p>
            <a:endParaRPr lang="en-GB"/>
          </a:p>
        </p:txBody>
      </p:sp>
      <p:sp>
        <p:nvSpPr>
          <p:cNvPr id="1871" name="Freeform 535"/>
          <p:cNvSpPr>
            <a:spLocks/>
          </p:cNvSpPr>
          <p:nvPr/>
        </p:nvSpPr>
        <p:spPr bwMode="auto">
          <a:xfrm>
            <a:off x="5413560" y="1441521"/>
            <a:ext cx="117885" cy="92738"/>
          </a:xfrm>
          <a:custGeom>
            <a:avLst/>
            <a:gdLst/>
            <a:ahLst/>
            <a:cxnLst>
              <a:cxn ang="0">
                <a:pos x="12" y="17"/>
              </a:cxn>
              <a:cxn ang="0">
                <a:pos x="0" y="40"/>
              </a:cxn>
              <a:cxn ang="0">
                <a:pos x="16" y="58"/>
              </a:cxn>
              <a:cxn ang="0">
                <a:pos x="29" y="56"/>
              </a:cxn>
              <a:cxn ang="0">
                <a:pos x="42" y="58"/>
              </a:cxn>
              <a:cxn ang="0">
                <a:pos x="42" y="37"/>
              </a:cxn>
              <a:cxn ang="0">
                <a:pos x="56" y="35"/>
              </a:cxn>
              <a:cxn ang="0">
                <a:pos x="62" y="25"/>
              </a:cxn>
              <a:cxn ang="0">
                <a:pos x="73" y="16"/>
              </a:cxn>
              <a:cxn ang="0">
                <a:pos x="71" y="0"/>
              </a:cxn>
              <a:cxn ang="0">
                <a:pos x="60" y="0"/>
              </a:cxn>
              <a:cxn ang="0">
                <a:pos x="31" y="19"/>
              </a:cxn>
              <a:cxn ang="0">
                <a:pos x="12" y="17"/>
              </a:cxn>
            </a:cxnLst>
            <a:rect l="0" t="0" r="r" b="b"/>
            <a:pathLst>
              <a:path w="73" h="58">
                <a:moveTo>
                  <a:pt x="12" y="17"/>
                </a:moveTo>
                <a:lnTo>
                  <a:pt x="0" y="40"/>
                </a:lnTo>
                <a:lnTo>
                  <a:pt x="16" y="58"/>
                </a:lnTo>
                <a:lnTo>
                  <a:pt x="29" y="56"/>
                </a:lnTo>
                <a:lnTo>
                  <a:pt x="42" y="58"/>
                </a:lnTo>
                <a:lnTo>
                  <a:pt x="42" y="37"/>
                </a:lnTo>
                <a:lnTo>
                  <a:pt x="56" y="35"/>
                </a:lnTo>
                <a:lnTo>
                  <a:pt x="62" y="25"/>
                </a:lnTo>
                <a:lnTo>
                  <a:pt x="73" y="16"/>
                </a:lnTo>
                <a:lnTo>
                  <a:pt x="71" y="0"/>
                </a:lnTo>
                <a:lnTo>
                  <a:pt x="60" y="0"/>
                </a:lnTo>
                <a:lnTo>
                  <a:pt x="31" y="19"/>
                </a:lnTo>
                <a:lnTo>
                  <a:pt x="12" y="17"/>
                </a:lnTo>
                <a:close/>
              </a:path>
            </a:pathLst>
          </a:custGeom>
          <a:solidFill>
            <a:srgbClr val="D2D2D2"/>
          </a:solidFill>
          <a:ln w="12700">
            <a:noFill/>
            <a:round/>
            <a:headEnd/>
            <a:tailEnd/>
          </a:ln>
        </p:spPr>
        <p:txBody>
          <a:bodyPr/>
          <a:lstStyle/>
          <a:p>
            <a:endParaRPr lang="en-GB"/>
          </a:p>
        </p:txBody>
      </p:sp>
      <p:sp>
        <p:nvSpPr>
          <p:cNvPr id="1872" name="Freeform 536"/>
          <p:cNvSpPr>
            <a:spLocks/>
          </p:cNvSpPr>
          <p:nvPr/>
        </p:nvSpPr>
        <p:spPr bwMode="auto">
          <a:xfrm>
            <a:off x="5413560" y="1441521"/>
            <a:ext cx="117885" cy="92738"/>
          </a:xfrm>
          <a:custGeom>
            <a:avLst/>
            <a:gdLst/>
            <a:ahLst/>
            <a:cxnLst>
              <a:cxn ang="0">
                <a:pos x="12" y="17"/>
              </a:cxn>
              <a:cxn ang="0">
                <a:pos x="0" y="40"/>
              </a:cxn>
              <a:cxn ang="0">
                <a:pos x="16" y="58"/>
              </a:cxn>
              <a:cxn ang="0">
                <a:pos x="29" y="56"/>
              </a:cxn>
              <a:cxn ang="0">
                <a:pos x="42" y="58"/>
              </a:cxn>
              <a:cxn ang="0">
                <a:pos x="42" y="37"/>
              </a:cxn>
              <a:cxn ang="0">
                <a:pos x="56" y="35"/>
              </a:cxn>
              <a:cxn ang="0">
                <a:pos x="62" y="25"/>
              </a:cxn>
              <a:cxn ang="0">
                <a:pos x="73" y="16"/>
              </a:cxn>
              <a:cxn ang="0">
                <a:pos x="71" y="0"/>
              </a:cxn>
              <a:cxn ang="0">
                <a:pos x="60" y="0"/>
              </a:cxn>
              <a:cxn ang="0">
                <a:pos x="31" y="19"/>
              </a:cxn>
              <a:cxn ang="0">
                <a:pos x="12" y="17"/>
              </a:cxn>
            </a:cxnLst>
            <a:rect l="0" t="0" r="r" b="b"/>
            <a:pathLst>
              <a:path w="73" h="58">
                <a:moveTo>
                  <a:pt x="12" y="17"/>
                </a:moveTo>
                <a:lnTo>
                  <a:pt x="0" y="40"/>
                </a:lnTo>
                <a:lnTo>
                  <a:pt x="16" y="58"/>
                </a:lnTo>
                <a:lnTo>
                  <a:pt x="29" y="56"/>
                </a:lnTo>
                <a:lnTo>
                  <a:pt x="42" y="58"/>
                </a:lnTo>
                <a:lnTo>
                  <a:pt x="42" y="37"/>
                </a:lnTo>
                <a:lnTo>
                  <a:pt x="56" y="35"/>
                </a:lnTo>
                <a:lnTo>
                  <a:pt x="62" y="25"/>
                </a:lnTo>
                <a:lnTo>
                  <a:pt x="73" y="16"/>
                </a:lnTo>
                <a:lnTo>
                  <a:pt x="71" y="0"/>
                </a:lnTo>
                <a:lnTo>
                  <a:pt x="60" y="0"/>
                </a:lnTo>
                <a:lnTo>
                  <a:pt x="31" y="19"/>
                </a:lnTo>
                <a:lnTo>
                  <a:pt x="12" y="17"/>
                </a:lnTo>
                <a:close/>
              </a:path>
            </a:pathLst>
          </a:custGeom>
          <a:solidFill>
            <a:srgbClr val="D2D2D2"/>
          </a:solidFill>
          <a:ln w="12700">
            <a:solidFill>
              <a:srgbClr val="FFFFFF"/>
            </a:solidFill>
            <a:prstDash val="solid"/>
            <a:round/>
            <a:headEnd/>
            <a:tailEnd/>
          </a:ln>
        </p:spPr>
        <p:txBody>
          <a:bodyPr/>
          <a:lstStyle/>
          <a:p>
            <a:endParaRPr lang="en-GB"/>
          </a:p>
        </p:txBody>
      </p:sp>
      <p:sp>
        <p:nvSpPr>
          <p:cNvPr id="1873" name="Freeform 537"/>
          <p:cNvSpPr>
            <a:spLocks/>
          </p:cNvSpPr>
          <p:nvPr/>
        </p:nvSpPr>
        <p:spPr bwMode="auto">
          <a:xfrm>
            <a:off x="5398824" y="1530692"/>
            <a:ext cx="23946" cy="23184"/>
          </a:xfrm>
          <a:custGeom>
            <a:avLst/>
            <a:gdLst/>
            <a:ahLst/>
            <a:cxnLst>
              <a:cxn ang="0">
                <a:pos x="2" y="0"/>
              </a:cxn>
              <a:cxn ang="0">
                <a:pos x="0" y="11"/>
              </a:cxn>
              <a:cxn ang="0">
                <a:pos x="11" y="15"/>
              </a:cxn>
              <a:cxn ang="0">
                <a:pos x="15" y="11"/>
              </a:cxn>
              <a:cxn ang="0">
                <a:pos x="13" y="2"/>
              </a:cxn>
              <a:cxn ang="0">
                <a:pos x="2" y="0"/>
              </a:cxn>
            </a:cxnLst>
            <a:rect l="0" t="0" r="r" b="b"/>
            <a:pathLst>
              <a:path w="15" h="15">
                <a:moveTo>
                  <a:pt x="2" y="0"/>
                </a:moveTo>
                <a:lnTo>
                  <a:pt x="0" y="11"/>
                </a:lnTo>
                <a:lnTo>
                  <a:pt x="11" y="15"/>
                </a:lnTo>
                <a:lnTo>
                  <a:pt x="15" y="11"/>
                </a:lnTo>
                <a:lnTo>
                  <a:pt x="13" y="2"/>
                </a:lnTo>
                <a:lnTo>
                  <a:pt x="2" y="0"/>
                </a:lnTo>
                <a:close/>
              </a:path>
            </a:pathLst>
          </a:custGeom>
          <a:solidFill>
            <a:srgbClr val="D2D2D2"/>
          </a:solidFill>
          <a:ln w="12700">
            <a:noFill/>
            <a:round/>
            <a:headEnd/>
            <a:tailEnd/>
          </a:ln>
        </p:spPr>
        <p:txBody>
          <a:bodyPr/>
          <a:lstStyle/>
          <a:p>
            <a:endParaRPr lang="en-GB"/>
          </a:p>
        </p:txBody>
      </p:sp>
      <p:sp>
        <p:nvSpPr>
          <p:cNvPr id="1874" name="Freeform 538"/>
          <p:cNvSpPr>
            <a:spLocks/>
          </p:cNvSpPr>
          <p:nvPr/>
        </p:nvSpPr>
        <p:spPr bwMode="auto">
          <a:xfrm>
            <a:off x="5398824" y="1530692"/>
            <a:ext cx="23946" cy="23184"/>
          </a:xfrm>
          <a:custGeom>
            <a:avLst/>
            <a:gdLst/>
            <a:ahLst/>
            <a:cxnLst>
              <a:cxn ang="0">
                <a:pos x="2" y="0"/>
              </a:cxn>
              <a:cxn ang="0">
                <a:pos x="0" y="11"/>
              </a:cxn>
              <a:cxn ang="0">
                <a:pos x="11" y="15"/>
              </a:cxn>
              <a:cxn ang="0">
                <a:pos x="15" y="11"/>
              </a:cxn>
              <a:cxn ang="0">
                <a:pos x="13" y="2"/>
              </a:cxn>
              <a:cxn ang="0">
                <a:pos x="2" y="0"/>
              </a:cxn>
            </a:cxnLst>
            <a:rect l="0" t="0" r="r" b="b"/>
            <a:pathLst>
              <a:path w="15" h="15">
                <a:moveTo>
                  <a:pt x="2" y="0"/>
                </a:moveTo>
                <a:lnTo>
                  <a:pt x="0" y="11"/>
                </a:lnTo>
                <a:lnTo>
                  <a:pt x="11" y="15"/>
                </a:lnTo>
                <a:lnTo>
                  <a:pt x="15" y="11"/>
                </a:lnTo>
                <a:lnTo>
                  <a:pt x="13" y="2"/>
                </a:lnTo>
                <a:lnTo>
                  <a:pt x="2" y="0"/>
                </a:lnTo>
                <a:close/>
              </a:path>
            </a:pathLst>
          </a:custGeom>
          <a:solidFill>
            <a:srgbClr val="D2D2D2"/>
          </a:solidFill>
          <a:ln w="12700">
            <a:solidFill>
              <a:srgbClr val="FFFFFF"/>
            </a:solidFill>
            <a:prstDash val="solid"/>
            <a:round/>
            <a:headEnd/>
            <a:tailEnd/>
          </a:ln>
        </p:spPr>
        <p:txBody>
          <a:bodyPr/>
          <a:lstStyle/>
          <a:p>
            <a:endParaRPr lang="en-GB"/>
          </a:p>
        </p:txBody>
      </p:sp>
      <p:sp>
        <p:nvSpPr>
          <p:cNvPr id="1875" name="Freeform 539"/>
          <p:cNvSpPr>
            <a:spLocks/>
          </p:cNvSpPr>
          <p:nvPr/>
        </p:nvSpPr>
        <p:spPr bwMode="auto">
          <a:xfrm>
            <a:off x="5341724" y="1544959"/>
            <a:ext cx="36839" cy="39235"/>
          </a:xfrm>
          <a:custGeom>
            <a:avLst/>
            <a:gdLst/>
            <a:ahLst/>
            <a:cxnLst>
              <a:cxn ang="0">
                <a:pos x="4" y="0"/>
              </a:cxn>
              <a:cxn ang="0">
                <a:pos x="0" y="14"/>
              </a:cxn>
              <a:cxn ang="0">
                <a:pos x="12" y="25"/>
              </a:cxn>
              <a:cxn ang="0">
                <a:pos x="23" y="16"/>
              </a:cxn>
              <a:cxn ang="0">
                <a:pos x="19" y="4"/>
              </a:cxn>
              <a:cxn ang="0">
                <a:pos x="4" y="0"/>
              </a:cxn>
            </a:cxnLst>
            <a:rect l="0" t="0" r="r" b="b"/>
            <a:pathLst>
              <a:path w="23" h="25">
                <a:moveTo>
                  <a:pt x="4" y="0"/>
                </a:moveTo>
                <a:lnTo>
                  <a:pt x="0" y="14"/>
                </a:lnTo>
                <a:lnTo>
                  <a:pt x="12" y="25"/>
                </a:lnTo>
                <a:lnTo>
                  <a:pt x="23" y="16"/>
                </a:lnTo>
                <a:lnTo>
                  <a:pt x="19" y="4"/>
                </a:lnTo>
                <a:lnTo>
                  <a:pt x="4" y="0"/>
                </a:lnTo>
                <a:close/>
              </a:path>
            </a:pathLst>
          </a:custGeom>
          <a:solidFill>
            <a:srgbClr val="D2D2D2"/>
          </a:solidFill>
          <a:ln w="12700">
            <a:noFill/>
            <a:round/>
            <a:headEnd/>
            <a:tailEnd/>
          </a:ln>
        </p:spPr>
        <p:txBody>
          <a:bodyPr/>
          <a:lstStyle/>
          <a:p>
            <a:endParaRPr lang="en-GB"/>
          </a:p>
        </p:txBody>
      </p:sp>
      <p:sp>
        <p:nvSpPr>
          <p:cNvPr id="1876" name="Freeform 540"/>
          <p:cNvSpPr>
            <a:spLocks/>
          </p:cNvSpPr>
          <p:nvPr/>
        </p:nvSpPr>
        <p:spPr bwMode="auto">
          <a:xfrm>
            <a:off x="5341724" y="1544959"/>
            <a:ext cx="36839" cy="39235"/>
          </a:xfrm>
          <a:custGeom>
            <a:avLst/>
            <a:gdLst/>
            <a:ahLst/>
            <a:cxnLst>
              <a:cxn ang="0">
                <a:pos x="4" y="0"/>
              </a:cxn>
              <a:cxn ang="0">
                <a:pos x="0" y="14"/>
              </a:cxn>
              <a:cxn ang="0">
                <a:pos x="12" y="25"/>
              </a:cxn>
              <a:cxn ang="0">
                <a:pos x="23" y="16"/>
              </a:cxn>
              <a:cxn ang="0">
                <a:pos x="19" y="4"/>
              </a:cxn>
              <a:cxn ang="0">
                <a:pos x="4" y="0"/>
              </a:cxn>
            </a:cxnLst>
            <a:rect l="0" t="0" r="r" b="b"/>
            <a:pathLst>
              <a:path w="23" h="25">
                <a:moveTo>
                  <a:pt x="4" y="0"/>
                </a:moveTo>
                <a:lnTo>
                  <a:pt x="0" y="14"/>
                </a:lnTo>
                <a:lnTo>
                  <a:pt x="12" y="25"/>
                </a:lnTo>
                <a:lnTo>
                  <a:pt x="23" y="16"/>
                </a:lnTo>
                <a:lnTo>
                  <a:pt x="19" y="4"/>
                </a:lnTo>
                <a:lnTo>
                  <a:pt x="4" y="0"/>
                </a:lnTo>
                <a:close/>
              </a:path>
            </a:pathLst>
          </a:custGeom>
          <a:solidFill>
            <a:srgbClr val="D2D2D2"/>
          </a:solidFill>
          <a:ln w="12700">
            <a:solidFill>
              <a:srgbClr val="FFFFFF"/>
            </a:solidFill>
            <a:prstDash val="solid"/>
            <a:round/>
            <a:headEnd/>
            <a:tailEnd/>
          </a:ln>
        </p:spPr>
        <p:txBody>
          <a:bodyPr/>
          <a:lstStyle/>
          <a:p>
            <a:endParaRPr lang="en-GB"/>
          </a:p>
        </p:txBody>
      </p:sp>
      <p:sp>
        <p:nvSpPr>
          <p:cNvPr id="1877" name="Freeform 541"/>
          <p:cNvSpPr>
            <a:spLocks/>
          </p:cNvSpPr>
          <p:nvPr/>
        </p:nvSpPr>
        <p:spPr bwMode="auto">
          <a:xfrm>
            <a:off x="5321462" y="1609162"/>
            <a:ext cx="27630" cy="42802"/>
          </a:xfrm>
          <a:custGeom>
            <a:avLst/>
            <a:gdLst/>
            <a:ahLst/>
            <a:cxnLst>
              <a:cxn ang="0">
                <a:pos x="0" y="15"/>
              </a:cxn>
              <a:cxn ang="0">
                <a:pos x="0" y="23"/>
              </a:cxn>
              <a:cxn ang="0">
                <a:pos x="5" y="27"/>
              </a:cxn>
              <a:cxn ang="0">
                <a:pos x="11" y="13"/>
              </a:cxn>
              <a:cxn ang="0">
                <a:pos x="17" y="5"/>
              </a:cxn>
              <a:cxn ang="0">
                <a:pos x="11" y="0"/>
              </a:cxn>
              <a:cxn ang="0">
                <a:pos x="0" y="15"/>
              </a:cxn>
            </a:cxnLst>
            <a:rect l="0" t="0" r="r" b="b"/>
            <a:pathLst>
              <a:path w="17" h="27">
                <a:moveTo>
                  <a:pt x="0" y="15"/>
                </a:moveTo>
                <a:lnTo>
                  <a:pt x="0" y="23"/>
                </a:lnTo>
                <a:lnTo>
                  <a:pt x="5" y="27"/>
                </a:lnTo>
                <a:lnTo>
                  <a:pt x="11" y="13"/>
                </a:lnTo>
                <a:lnTo>
                  <a:pt x="17" y="5"/>
                </a:lnTo>
                <a:lnTo>
                  <a:pt x="11" y="0"/>
                </a:lnTo>
                <a:lnTo>
                  <a:pt x="0" y="15"/>
                </a:lnTo>
                <a:close/>
              </a:path>
            </a:pathLst>
          </a:custGeom>
          <a:solidFill>
            <a:srgbClr val="D2D2D2"/>
          </a:solidFill>
          <a:ln w="12700">
            <a:noFill/>
            <a:round/>
            <a:headEnd/>
            <a:tailEnd/>
          </a:ln>
        </p:spPr>
        <p:txBody>
          <a:bodyPr/>
          <a:lstStyle/>
          <a:p>
            <a:endParaRPr lang="en-GB"/>
          </a:p>
        </p:txBody>
      </p:sp>
      <p:sp>
        <p:nvSpPr>
          <p:cNvPr id="1878" name="Freeform 542"/>
          <p:cNvSpPr>
            <a:spLocks/>
          </p:cNvSpPr>
          <p:nvPr/>
        </p:nvSpPr>
        <p:spPr bwMode="auto">
          <a:xfrm>
            <a:off x="5321462" y="1609162"/>
            <a:ext cx="27630" cy="42802"/>
          </a:xfrm>
          <a:custGeom>
            <a:avLst/>
            <a:gdLst/>
            <a:ahLst/>
            <a:cxnLst>
              <a:cxn ang="0">
                <a:pos x="0" y="15"/>
              </a:cxn>
              <a:cxn ang="0">
                <a:pos x="0" y="23"/>
              </a:cxn>
              <a:cxn ang="0">
                <a:pos x="5" y="27"/>
              </a:cxn>
              <a:cxn ang="0">
                <a:pos x="11" y="13"/>
              </a:cxn>
              <a:cxn ang="0">
                <a:pos x="17" y="5"/>
              </a:cxn>
              <a:cxn ang="0">
                <a:pos x="11" y="0"/>
              </a:cxn>
              <a:cxn ang="0">
                <a:pos x="0" y="15"/>
              </a:cxn>
            </a:cxnLst>
            <a:rect l="0" t="0" r="r" b="b"/>
            <a:pathLst>
              <a:path w="17" h="27">
                <a:moveTo>
                  <a:pt x="0" y="15"/>
                </a:moveTo>
                <a:lnTo>
                  <a:pt x="0" y="23"/>
                </a:lnTo>
                <a:lnTo>
                  <a:pt x="5" y="27"/>
                </a:lnTo>
                <a:lnTo>
                  <a:pt x="11" y="13"/>
                </a:lnTo>
                <a:lnTo>
                  <a:pt x="17" y="5"/>
                </a:lnTo>
                <a:lnTo>
                  <a:pt x="11" y="0"/>
                </a:lnTo>
                <a:lnTo>
                  <a:pt x="0" y="15"/>
                </a:lnTo>
                <a:close/>
              </a:path>
            </a:pathLst>
          </a:custGeom>
          <a:solidFill>
            <a:srgbClr val="D2D2D2"/>
          </a:solidFill>
          <a:ln w="12700">
            <a:solidFill>
              <a:srgbClr val="FFFFFF"/>
            </a:solidFill>
            <a:prstDash val="solid"/>
            <a:round/>
            <a:headEnd/>
            <a:tailEnd/>
          </a:ln>
        </p:spPr>
        <p:txBody>
          <a:bodyPr/>
          <a:lstStyle/>
          <a:p>
            <a:endParaRPr lang="en-GB"/>
          </a:p>
        </p:txBody>
      </p:sp>
      <p:sp>
        <p:nvSpPr>
          <p:cNvPr id="1879" name="Freeform 543"/>
          <p:cNvSpPr>
            <a:spLocks/>
          </p:cNvSpPr>
          <p:nvPr/>
        </p:nvSpPr>
        <p:spPr bwMode="auto">
          <a:xfrm>
            <a:off x="5288306" y="1666231"/>
            <a:ext cx="20262" cy="8917"/>
          </a:xfrm>
          <a:custGeom>
            <a:avLst/>
            <a:gdLst/>
            <a:ahLst/>
            <a:cxnLst>
              <a:cxn ang="0">
                <a:pos x="2" y="2"/>
              </a:cxn>
              <a:cxn ang="0">
                <a:pos x="0" y="6"/>
              </a:cxn>
              <a:cxn ang="0">
                <a:pos x="10" y="6"/>
              </a:cxn>
              <a:cxn ang="0">
                <a:pos x="12" y="0"/>
              </a:cxn>
              <a:cxn ang="0">
                <a:pos x="2" y="2"/>
              </a:cxn>
            </a:cxnLst>
            <a:rect l="0" t="0" r="r" b="b"/>
            <a:pathLst>
              <a:path w="12" h="6">
                <a:moveTo>
                  <a:pt x="2" y="2"/>
                </a:moveTo>
                <a:lnTo>
                  <a:pt x="0" y="6"/>
                </a:lnTo>
                <a:lnTo>
                  <a:pt x="10" y="6"/>
                </a:lnTo>
                <a:lnTo>
                  <a:pt x="12" y="0"/>
                </a:lnTo>
                <a:lnTo>
                  <a:pt x="2" y="2"/>
                </a:lnTo>
                <a:close/>
              </a:path>
            </a:pathLst>
          </a:custGeom>
          <a:solidFill>
            <a:srgbClr val="D2D2D2"/>
          </a:solidFill>
          <a:ln w="12700">
            <a:noFill/>
            <a:round/>
            <a:headEnd/>
            <a:tailEnd/>
          </a:ln>
        </p:spPr>
        <p:txBody>
          <a:bodyPr/>
          <a:lstStyle/>
          <a:p>
            <a:endParaRPr lang="en-GB"/>
          </a:p>
        </p:txBody>
      </p:sp>
      <p:sp>
        <p:nvSpPr>
          <p:cNvPr id="1880" name="Freeform 544"/>
          <p:cNvSpPr>
            <a:spLocks/>
          </p:cNvSpPr>
          <p:nvPr/>
        </p:nvSpPr>
        <p:spPr bwMode="auto">
          <a:xfrm>
            <a:off x="5288306" y="1666231"/>
            <a:ext cx="20262" cy="8917"/>
          </a:xfrm>
          <a:custGeom>
            <a:avLst/>
            <a:gdLst/>
            <a:ahLst/>
            <a:cxnLst>
              <a:cxn ang="0">
                <a:pos x="2" y="2"/>
              </a:cxn>
              <a:cxn ang="0">
                <a:pos x="0" y="6"/>
              </a:cxn>
              <a:cxn ang="0">
                <a:pos x="10" y="6"/>
              </a:cxn>
              <a:cxn ang="0">
                <a:pos x="12" y="0"/>
              </a:cxn>
              <a:cxn ang="0">
                <a:pos x="2" y="2"/>
              </a:cxn>
            </a:cxnLst>
            <a:rect l="0" t="0" r="r" b="b"/>
            <a:pathLst>
              <a:path w="12" h="6">
                <a:moveTo>
                  <a:pt x="2" y="2"/>
                </a:moveTo>
                <a:lnTo>
                  <a:pt x="0" y="6"/>
                </a:lnTo>
                <a:lnTo>
                  <a:pt x="10" y="6"/>
                </a:lnTo>
                <a:lnTo>
                  <a:pt x="12" y="0"/>
                </a:lnTo>
                <a:lnTo>
                  <a:pt x="2" y="2"/>
                </a:lnTo>
                <a:close/>
              </a:path>
            </a:pathLst>
          </a:custGeom>
          <a:solidFill>
            <a:srgbClr val="D2D2D2"/>
          </a:solidFill>
          <a:ln w="12700">
            <a:solidFill>
              <a:srgbClr val="FFFFFF"/>
            </a:solidFill>
            <a:prstDash val="solid"/>
            <a:round/>
            <a:headEnd/>
            <a:tailEnd/>
          </a:ln>
        </p:spPr>
        <p:txBody>
          <a:bodyPr/>
          <a:lstStyle/>
          <a:p>
            <a:endParaRPr lang="en-GB"/>
          </a:p>
        </p:txBody>
      </p:sp>
      <p:sp>
        <p:nvSpPr>
          <p:cNvPr id="1881" name="Freeform 545"/>
          <p:cNvSpPr>
            <a:spLocks/>
          </p:cNvSpPr>
          <p:nvPr/>
        </p:nvSpPr>
        <p:spPr bwMode="auto">
          <a:xfrm>
            <a:off x="5402508" y="1705466"/>
            <a:ext cx="16578" cy="21401"/>
          </a:xfrm>
          <a:custGeom>
            <a:avLst/>
            <a:gdLst/>
            <a:ahLst/>
            <a:cxnLst>
              <a:cxn ang="0">
                <a:pos x="0" y="6"/>
              </a:cxn>
              <a:cxn ang="0">
                <a:pos x="0" y="14"/>
              </a:cxn>
              <a:cxn ang="0">
                <a:pos x="6" y="14"/>
              </a:cxn>
              <a:cxn ang="0">
                <a:pos x="10" y="4"/>
              </a:cxn>
              <a:cxn ang="0">
                <a:pos x="6" y="0"/>
              </a:cxn>
              <a:cxn ang="0">
                <a:pos x="0" y="6"/>
              </a:cxn>
            </a:cxnLst>
            <a:rect l="0" t="0" r="r" b="b"/>
            <a:pathLst>
              <a:path w="10" h="14">
                <a:moveTo>
                  <a:pt x="0" y="6"/>
                </a:moveTo>
                <a:lnTo>
                  <a:pt x="0" y="14"/>
                </a:lnTo>
                <a:lnTo>
                  <a:pt x="6" y="14"/>
                </a:lnTo>
                <a:lnTo>
                  <a:pt x="10" y="4"/>
                </a:lnTo>
                <a:lnTo>
                  <a:pt x="6" y="0"/>
                </a:lnTo>
                <a:lnTo>
                  <a:pt x="0" y="6"/>
                </a:lnTo>
                <a:close/>
              </a:path>
            </a:pathLst>
          </a:custGeom>
          <a:solidFill>
            <a:srgbClr val="D2D2D2"/>
          </a:solidFill>
          <a:ln w="12700">
            <a:noFill/>
            <a:round/>
            <a:headEnd/>
            <a:tailEnd/>
          </a:ln>
        </p:spPr>
        <p:txBody>
          <a:bodyPr/>
          <a:lstStyle/>
          <a:p>
            <a:endParaRPr lang="en-GB"/>
          </a:p>
        </p:txBody>
      </p:sp>
      <p:sp>
        <p:nvSpPr>
          <p:cNvPr id="1882" name="Freeform 546"/>
          <p:cNvSpPr>
            <a:spLocks/>
          </p:cNvSpPr>
          <p:nvPr/>
        </p:nvSpPr>
        <p:spPr bwMode="auto">
          <a:xfrm>
            <a:off x="5402508" y="1705466"/>
            <a:ext cx="16578" cy="21401"/>
          </a:xfrm>
          <a:custGeom>
            <a:avLst/>
            <a:gdLst/>
            <a:ahLst/>
            <a:cxnLst>
              <a:cxn ang="0">
                <a:pos x="0" y="6"/>
              </a:cxn>
              <a:cxn ang="0">
                <a:pos x="0" y="14"/>
              </a:cxn>
              <a:cxn ang="0">
                <a:pos x="6" y="14"/>
              </a:cxn>
              <a:cxn ang="0">
                <a:pos x="10" y="4"/>
              </a:cxn>
              <a:cxn ang="0">
                <a:pos x="6" y="0"/>
              </a:cxn>
              <a:cxn ang="0">
                <a:pos x="0" y="6"/>
              </a:cxn>
            </a:cxnLst>
            <a:rect l="0" t="0" r="r" b="b"/>
            <a:pathLst>
              <a:path w="10" h="14">
                <a:moveTo>
                  <a:pt x="0" y="6"/>
                </a:moveTo>
                <a:lnTo>
                  <a:pt x="0" y="14"/>
                </a:lnTo>
                <a:lnTo>
                  <a:pt x="6" y="14"/>
                </a:lnTo>
                <a:lnTo>
                  <a:pt x="10" y="4"/>
                </a:lnTo>
                <a:lnTo>
                  <a:pt x="6" y="0"/>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883" name="Freeform 547"/>
          <p:cNvSpPr>
            <a:spLocks/>
          </p:cNvSpPr>
          <p:nvPr/>
        </p:nvSpPr>
        <p:spPr bwMode="auto">
          <a:xfrm>
            <a:off x="5358301" y="1762536"/>
            <a:ext cx="14736" cy="8917"/>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12700">
            <a:noFill/>
            <a:round/>
            <a:headEnd/>
            <a:tailEnd/>
          </a:ln>
        </p:spPr>
        <p:txBody>
          <a:bodyPr/>
          <a:lstStyle/>
          <a:p>
            <a:endParaRPr lang="en-GB"/>
          </a:p>
        </p:txBody>
      </p:sp>
      <p:sp>
        <p:nvSpPr>
          <p:cNvPr id="1884" name="Freeform 548"/>
          <p:cNvSpPr>
            <a:spLocks/>
          </p:cNvSpPr>
          <p:nvPr/>
        </p:nvSpPr>
        <p:spPr bwMode="auto">
          <a:xfrm>
            <a:off x="5358301" y="1762536"/>
            <a:ext cx="14736" cy="8917"/>
          </a:xfrm>
          <a:custGeom>
            <a:avLst/>
            <a:gdLst/>
            <a:ahLst/>
            <a:cxnLst>
              <a:cxn ang="0">
                <a:pos x="0" y="3"/>
              </a:cxn>
              <a:cxn ang="0">
                <a:pos x="9" y="0"/>
              </a:cxn>
              <a:cxn ang="0">
                <a:pos x="9" y="5"/>
              </a:cxn>
              <a:cxn ang="0">
                <a:pos x="0" y="3"/>
              </a:cxn>
            </a:cxnLst>
            <a:rect l="0" t="0" r="r" b="b"/>
            <a:pathLst>
              <a:path w="9" h="5">
                <a:moveTo>
                  <a:pt x="0" y="3"/>
                </a:moveTo>
                <a:lnTo>
                  <a:pt x="9" y="0"/>
                </a:lnTo>
                <a:lnTo>
                  <a:pt x="9" y="5"/>
                </a:lnTo>
                <a:lnTo>
                  <a:pt x="0" y="3"/>
                </a:lnTo>
                <a:close/>
              </a:path>
            </a:pathLst>
          </a:custGeom>
          <a:solidFill>
            <a:srgbClr val="D2D2D2"/>
          </a:solidFill>
          <a:ln w="12700">
            <a:solidFill>
              <a:srgbClr val="FFFFFF"/>
            </a:solidFill>
            <a:prstDash val="solid"/>
            <a:round/>
            <a:headEnd/>
            <a:tailEnd/>
          </a:ln>
        </p:spPr>
        <p:txBody>
          <a:bodyPr/>
          <a:lstStyle/>
          <a:p>
            <a:endParaRPr lang="en-GB"/>
          </a:p>
        </p:txBody>
      </p:sp>
      <p:sp>
        <p:nvSpPr>
          <p:cNvPr id="1885" name="Freeform 549"/>
          <p:cNvSpPr>
            <a:spLocks/>
          </p:cNvSpPr>
          <p:nvPr/>
        </p:nvSpPr>
        <p:spPr bwMode="auto">
          <a:xfrm>
            <a:off x="5317778" y="1771452"/>
            <a:ext cx="20262" cy="14267"/>
          </a:xfrm>
          <a:custGeom>
            <a:avLst/>
            <a:gdLst/>
            <a:ahLst/>
            <a:cxnLst>
              <a:cxn ang="0">
                <a:pos x="0" y="4"/>
              </a:cxn>
              <a:cxn ang="0">
                <a:pos x="7" y="0"/>
              </a:cxn>
              <a:cxn ang="0">
                <a:pos x="13" y="4"/>
              </a:cxn>
              <a:cxn ang="0">
                <a:pos x="9" y="10"/>
              </a:cxn>
              <a:cxn ang="0">
                <a:pos x="0" y="4"/>
              </a:cxn>
            </a:cxnLst>
            <a:rect l="0" t="0" r="r" b="b"/>
            <a:pathLst>
              <a:path w="13" h="10">
                <a:moveTo>
                  <a:pt x="0" y="4"/>
                </a:moveTo>
                <a:lnTo>
                  <a:pt x="7" y="0"/>
                </a:lnTo>
                <a:lnTo>
                  <a:pt x="13" y="4"/>
                </a:lnTo>
                <a:lnTo>
                  <a:pt x="9" y="10"/>
                </a:lnTo>
                <a:lnTo>
                  <a:pt x="0" y="4"/>
                </a:lnTo>
                <a:close/>
              </a:path>
            </a:pathLst>
          </a:custGeom>
          <a:solidFill>
            <a:srgbClr val="D2D2D2"/>
          </a:solidFill>
          <a:ln w="12700">
            <a:noFill/>
            <a:round/>
            <a:headEnd/>
            <a:tailEnd/>
          </a:ln>
        </p:spPr>
        <p:txBody>
          <a:bodyPr/>
          <a:lstStyle/>
          <a:p>
            <a:endParaRPr lang="en-GB"/>
          </a:p>
        </p:txBody>
      </p:sp>
      <p:sp>
        <p:nvSpPr>
          <p:cNvPr id="1886" name="Freeform 550"/>
          <p:cNvSpPr>
            <a:spLocks/>
          </p:cNvSpPr>
          <p:nvPr/>
        </p:nvSpPr>
        <p:spPr bwMode="auto">
          <a:xfrm>
            <a:off x="5317778" y="1771452"/>
            <a:ext cx="20262" cy="14267"/>
          </a:xfrm>
          <a:custGeom>
            <a:avLst/>
            <a:gdLst/>
            <a:ahLst/>
            <a:cxnLst>
              <a:cxn ang="0">
                <a:pos x="0" y="4"/>
              </a:cxn>
              <a:cxn ang="0">
                <a:pos x="7" y="0"/>
              </a:cxn>
              <a:cxn ang="0">
                <a:pos x="13" y="4"/>
              </a:cxn>
              <a:cxn ang="0">
                <a:pos x="9" y="10"/>
              </a:cxn>
              <a:cxn ang="0">
                <a:pos x="0" y="4"/>
              </a:cxn>
            </a:cxnLst>
            <a:rect l="0" t="0" r="r" b="b"/>
            <a:pathLst>
              <a:path w="13" h="10">
                <a:moveTo>
                  <a:pt x="0" y="4"/>
                </a:moveTo>
                <a:lnTo>
                  <a:pt x="7" y="0"/>
                </a:lnTo>
                <a:lnTo>
                  <a:pt x="13" y="4"/>
                </a:lnTo>
                <a:lnTo>
                  <a:pt x="9" y="10"/>
                </a:lnTo>
                <a:lnTo>
                  <a:pt x="0" y="4"/>
                </a:lnTo>
                <a:close/>
              </a:path>
            </a:pathLst>
          </a:custGeom>
          <a:solidFill>
            <a:srgbClr val="D2D2D2"/>
          </a:solidFill>
          <a:ln w="12700">
            <a:solidFill>
              <a:srgbClr val="FFFFFF"/>
            </a:solidFill>
            <a:prstDash val="solid"/>
            <a:round/>
            <a:headEnd/>
            <a:tailEnd/>
          </a:ln>
        </p:spPr>
        <p:txBody>
          <a:bodyPr/>
          <a:lstStyle/>
          <a:p>
            <a:endParaRPr lang="en-GB"/>
          </a:p>
        </p:txBody>
      </p:sp>
      <p:sp>
        <p:nvSpPr>
          <p:cNvPr id="1887" name="Freeform 551"/>
          <p:cNvSpPr>
            <a:spLocks/>
          </p:cNvSpPr>
          <p:nvPr/>
        </p:nvSpPr>
        <p:spPr bwMode="auto">
          <a:xfrm>
            <a:off x="4805713" y="2046098"/>
            <a:ext cx="12894" cy="19618"/>
          </a:xfrm>
          <a:custGeom>
            <a:avLst/>
            <a:gdLst/>
            <a:ahLst/>
            <a:cxnLst>
              <a:cxn ang="0">
                <a:pos x="0" y="13"/>
              </a:cxn>
              <a:cxn ang="0">
                <a:pos x="2" y="0"/>
              </a:cxn>
              <a:cxn ang="0">
                <a:pos x="8" y="4"/>
              </a:cxn>
              <a:cxn ang="0">
                <a:pos x="8" y="12"/>
              </a:cxn>
              <a:cxn ang="0">
                <a:pos x="4" y="13"/>
              </a:cxn>
              <a:cxn ang="0">
                <a:pos x="0" y="13"/>
              </a:cxn>
            </a:cxnLst>
            <a:rect l="0" t="0" r="r" b="b"/>
            <a:pathLst>
              <a:path w="8" h="13">
                <a:moveTo>
                  <a:pt x="0" y="13"/>
                </a:moveTo>
                <a:lnTo>
                  <a:pt x="2" y="0"/>
                </a:lnTo>
                <a:lnTo>
                  <a:pt x="8" y="4"/>
                </a:lnTo>
                <a:lnTo>
                  <a:pt x="8" y="12"/>
                </a:lnTo>
                <a:lnTo>
                  <a:pt x="4" y="13"/>
                </a:lnTo>
                <a:lnTo>
                  <a:pt x="0" y="13"/>
                </a:lnTo>
                <a:close/>
              </a:path>
            </a:pathLst>
          </a:custGeom>
          <a:solidFill>
            <a:srgbClr val="D2D2D2"/>
          </a:solidFill>
          <a:ln w="12700">
            <a:noFill/>
            <a:round/>
            <a:headEnd/>
            <a:tailEnd/>
          </a:ln>
        </p:spPr>
        <p:txBody>
          <a:bodyPr/>
          <a:lstStyle/>
          <a:p>
            <a:endParaRPr lang="en-GB"/>
          </a:p>
        </p:txBody>
      </p:sp>
      <p:sp>
        <p:nvSpPr>
          <p:cNvPr id="1888" name="Freeform 552"/>
          <p:cNvSpPr>
            <a:spLocks/>
          </p:cNvSpPr>
          <p:nvPr/>
        </p:nvSpPr>
        <p:spPr bwMode="auto">
          <a:xfrm>
            <a:off x="4805713" y="2046098"/>
            <a:ext cx="12894" cy="19618"/>
          </a:xfrm>
          <a:custGeom>
            <a:avLst/>
            <a:gdLst/>
            <a:ahLst/>
            <a:cxnLst>
              <a:cxn ang="0">
                <a:pos x="0" y="13"/>
              </a:cxn>
              <a:cxn ang="0">
                <a:pos x="2" y="0"/>
              </a:cxn>
              <a:cxn ang="0">
                <a:pos x="8" y="4"/>
              </a:cxn>
              <a:cxn ang="0">
                <a:pos x="8" y="12"/>
              </a:cxn>
              <a:cxn ang="0">
                <a:pos x="4" y="13"/>
              </a:cxn>
              <a:cxn ang="0">
                <a:pos x="0" y="13"/>
              </a:cxn>
            </a:cxnLst>
            <a:rect l="0" t="0" r="r" b="b"/>
            <a:pathLst>
              <a:path w="8" h="13">
                <a:moveTo>
                  <a:pt x="0" y="13"/>
                </a:moveTo>
                <a:lnTo>
                  <a:pt x="2" y="0"/>
                </a:lnTo>
                <a:lnTo>
                  <a:pt x="8" y="4"/>
                </a:lnTo>
                <a:lnTo>
                  <a:pt x="8" y="12"/>
                </a:lnTo>
                <a:lnTo>
                  <a:pt x="4" y="13"/>
                </a:lnTo>
                <a:lnTo>
                  <a:pt x="0" y="13"/>
                </a:lnTo>
              </a:path>
            </a:pathLst>
          </a:custGeom>
          <a:solidFill>
            <a:srgbClr val="D2D2D2"/>
          </a:solidFill>
          <a:ln w="12700">
            <a:solidFill>
              <a:srgbClr val="FFFFFF"/>
            </a:solidFill>
            <a:prstDash val="solid"/>
            <a:round/>
            <a:headEnd/>
            <a:tailEnd/>
          </a:ln>
        </p:spPr>
        <p:txBody>
          <a:bodyPr/>
          <a:lstStyle/>
          <a:p>
            <a:endParaRPr lang="en-GB"/>
          </a:p>
        </p:txBody>
      </p:sp>
      <p:sp>
        <p:nvSpPr>
          <p:cNvPr id="1889" name="Freeform 553"/>
          <p:cNvSpPr>
            <a:spLocks/>
          </p:cNvSpPr>
          <p:nvPr/>
        </p:nvSpPr>
        <p:spPr bwMode="auto">
          <a:xfrm>
            <a:off x="4785452" y="2088900"/>
            <a:ext cx="14736" cy="16051"/>
          </a:xfrm>
          <a:custGeom>
            <a:avLst/>
            <a:gdLst/>
            <a:ahLst/>
            <a:cxnLst>
              <a:cxn ang="0">
                <a:pos x="0" y="2"/>
              </a:cxn>
              <a:cxn ang="0">
                <a:pos x="5" y="11"/>
              </a:cxn>
              <a:cxn ang="0">
                <a:pos x="9" y="4"/>
              </a:cxn>
              <a:cxn ang="0">
                <a:pos x="5" y="0"/>
              </a:cxn>
              <a:cxn ang="0">
                <a:pos x="0" y="2"/>
              </a:cxn>
            </a:cxnLst>
            <a:rect l="0" t="0" r="r" b="b"/>
            <a:pathLst>
              <a:path w="9" h="11">
                <a:moveTo>
                  <a:pt x="0" y="2"/>
                </a:moveTo>
                <a:lnTo>
                  <a:pt x="5" y="11"/>
                </a:lnTo>
                <a:lnTo>
                  <a:pt x="9" y="4"/>
                </a:lnTo>
                <a:lnTo>
                  <a:pt x="5" y="0"/>
                </a:lnTo>
                <a:lnTo>
                  <a:pt x="0" y="2"/>
                </a:lnTo>
                <a:close/>
              </a:path>
            </a:pathLst>
          </a:custGeom>
          <a:solidFill>
            <a:srgbClr val="D2D2D2"/>
          </a:solidFill>
          <a:ln w="12700">
            <a:noFill/>
            <a:round/>
            <a:headEnd/>
            <a:tailEnd/>
          </a:ln>
        </p:spPr>
        <p:txBody>
          <a:bodyPr/>
          <a:lstStyle/>
          <a:p>
            <a:endParaRPr lang="en-GB"/>
          </a:p>
        </p:txBody>
      </p:sp>
      <p:sp>
        <p:nvSpPr>
          <p:cNvPr id="1890" name="Freeform 554"/>
          <p:cNvSpPr>
            <a:spLocks/>
          </p:cNvSpPr>
          <p:nvPr/>
        </p:nvSpPr>
        <p:spPr bwMode="auto">
          <a:xfrm>
            <a:off x="4785452" y="2088900"/>
            <a:ext cx="14736" cy="16051"/>
          </a:xfrm>
          <a:custGeom>
            <a:avLst/>
            <a:gdLst/>
            <a:ahLst/>
            <a:cxnLst>
              <a:cxn ang="0">
                <a:pos x="0" y="2"/>
              </a:cxn>
              <a:cxn ang="0">
                <a:pos x="5" y="11"/>
              </a:cxn>
              <a:cxn ang="0">
                <a:pos x="9" y="4"/>
              </a:cxn>
              <a:cxn ang="0">
                <a:pos x="5" y="0"/>
              </a:cxn>
              <a:cxn ang="0">
                <a:pos x="0" y="2"/>
              </a:cxn>
            </a:cxnLst>
            <a:rect l="0" t="0" r="r" b="b"/>
            <a:pathLst>
              <a:path w="9" h="11">
                <a:moveTo>
                  <a:pt x="0" y="2"/>
                </a:moveTo>
                <a:lnTo>
                  <a:pt x="5" y="11"/>
                </a:lnTo>
                <a:lnTo>
                  <a:pt x="9" y="4"/>
                </a:lnTo>
                <a:lnTo>
                  <a:pt x="5" y="0"/>
                </a:lnTo>
                <a:lnTo>
                  <a:pt x="0" y="2"/>
                </a:lnTo>
                <a:close/>
              </a:path>
            </a:pathLst>
          </a:custGeom>
          <a:solidFill>
            <a:srgbClr val="D2D2D2"/>
          </a:solidFill>
          <a:ln w="12700">
            <a:solidFill>
              <a:srgbClr val="FFFFFF"/>
            </a:solidFill>
            <a:prstDash val="solid"/>
            <a:round/>
            <a:headEnd/>
            <a:tailEnd/>
          </a:ln>
        </p:spPr>
        <p:txBody>
          <a:bodyPr/>
          <a:lstStyle/>
          <a:p>
            <a:endParaRPr lang="en-GB"/>
          </a:p>
        </p:txBody>
      </p:sp>
      <p:sp>
        <p:nvSpPr>
          <p:cNvPr id="1891" name="Freeform 555"/>
          <p:cNvSpPr>
            <a:spLocks/>
          </p:cNvSpPr>
          <p:nvPr/>
        </p:nvSpPr>
        <p:spPr bwMode="auto">
          <a:xfrm>
            <a:off x="5345408" y="1967628"/>
            <a:ext cx="64468" cy="82037"/>
          </a:xfrm>
          <a:custGeom>
            <a:avLst/>
            <a:gdLst/>
            <a:ahLst/>
            <a:cxnLst>
              <a:cxn ang="0">
                <a:pos x="23" y="4"/>
              </a:cxn>
              <a:cxn ang="0">
                <a:pos x="15" y="25"/>
              </a:cxn>
              <a:cxn ang="0">
                <a:pos x="0" y="40"/>
              </a:cxn>
              <a:cxn ang="0">
                <a:pos x="0" y="50"/>
              </a:cxn>
              <a:cxn ang="0">
                <a:pos x="15" y="52"/>
              </a:cxn>
              <a:cxn ang="0">
                <a:pos x="21" y="39"/>
              </a:cxn>
              <a:cxn ang="0">
                <a:pos x="27" y="23"/>
              </a:cxn>
              <a:cxn ang="0">
                <a:pos x="40" y="8"/>
              </a:cxn>
              <a:cxn ang="0">
                <a:pos x="38" y="0"/>
              </a:cxn>
              <a:cxn ang="0">
                <a:pos x="23" y="4"/>
              </a:cxn>
            </a:cxnLst>
            <a:rect l="0" t="0" r="r" b="b"/>
            <a:pathLst>
              <a:path w="40" h="52">
                <a:moveTo>
                  <a:pt x="23" y="4"/>
                </a:moveTo>
                <a:lnTo>
                  <a:pt x="15" y="25"/>
                </a:lnTo>
                <a:lnTo>
                  <a:pt x="0" y="40"/>
                </a:lnTo>
                <a:lnTo>
                  <a:pt x="0" y="50"/>
                </a:lnTo>
                <a:lnTo>
                  <a:pt x="15" y="52"/>
                </a:lnTo>
                <a:lnTo>
                  <a:pt x="21" y="39"/>
                </a:lnTo>
                <a:lnTo>
                  <a:pt x="27" y="23"/>
                </a:lnTo>
                <a:lnTo>
                  <a:pt x="40" y="8"/>
                </a:lnTo>
                <a:lnTo>
                  <a:pt x="38" y="0"/>
                </a:lnTo>
                <a:lnTo>
                  <a:pt x="23" y="4"/>
                </a:lnTo>
                <a:close/>
              </a:path>
            </a:pathLst>
          </a:custGeom>
          <a:solidFill>
            <a:srgbClr val="D2D2D2"/>
          </a:solidFill>
          <a:ln w="12700">
            <a:noFill/>
            <a:round/>
            <a:headEnd/>
            <a:tailEnd/>
          </a:ln>
        </p:spPr>
        <p:txBody>
          <a:bodyPr/>
          <a:lstStyle/>
          <a:p>
            <a:endParaRPr lang="en-GB"/>
          </a:p>
        </p:txBody>
      </p:sp>
      <p:sp>
        <p:nvSpPr>
          <p:cNvPr id="1892" name="Freeform 556"/>
          <p:cNvSpPr>
            <a:spLocks/>
          </p:cNvSpPr>
          <p:nvPr/>
        </p:nvSpPr>
        <p:spPr bwMode="auto">
          <a:xfrm>
            <a:off x="5345408" y="1967628"/>
            <a:ext cx="64468" cy="82037"/>
          </a:xfrm>
          <a:custGeom>
            <a:avLst/>
            <a:gdLst/>
            <a:ahLst/>
            <a:cxnLst>
              <a:cxn ang="0">
                <a:pos x="23" y="4"/>
              </a:cxn>
              <a:cxn ang="0">
                <a:pos x="15" y="25"/>
              </a:cxn>
              <a:cxn ang="0">
                <a:pos x="0" y="40"/>
              </a:cxn>
              <a:cxn ang="0">
                <a:pos x="0" y="50"/>
              </a:cxn>
              <a:cxn ang="0">
                <a:pos x="15" y="52"/>
              </a:cxn>
              <a:cxn ang="0">
                <a:pos x="21" y="39"/>
              </a:cxn>
              <a:cxn ang="0">
                <a:pos x="27" y="23"/>
              </a:cxn>
              <a:cxn ang="0">
                <a:pos x="40" y="8"/>
              </a:cxn>
              <a:cxn ang="0">
                <a:pos x="38" y="0"/>
              </a:cxn>
              <a:cxn ang="0">
                <a:pos x="23" y="4"/>
              </a:cxn>
            </a:cxnLst>
            <a:rect l="0" t="0" r="r" b="b"/>
            <a:pathLst>
              <a:path w="40" h="52">
                <a:moveTo>
                  <a:pt x="23" y="4"/>
                </a:moveTo>
                <a:lnTo>
                  <a:pt x="15" y="25"/>
                </a:lnTo>
                <a:lnTo>
                  <a:pt x="0" y="40"/>
                </a:lnTo>
                <a:lnTo>
                  <a:pt x="0" y="50"/>
                </a:lnTo>
                <a:lnTo>
                  <a:pt x="15" y="52"/>
                </a:lnTo>
                <a:lnTo>
                  <a:pt x="21" y="39"/>
                </a:lnTo>
                <a:lnTo>
                  <a:pt x="27" y="23"/>
                </a:lnTo>
                <a:lnTo>
                  <a:pt x="40" y="8"/>
                </a:lnTo>
                <a:lnTo>
                  <a:pt x="38" y="0"/>
                </a:lnTo>
                <a:lnTo>
                  <a:pt x="23" y="4"/>
                </a:lnTo>
                <a:close/>
              </a:path>
            </a:pathLst>
          </a:custGeom>
          <a:solidFill>
            <a:srgbClr val="D2D2D2"/>
          </a:solidFill>
          <a:ln w="12700">
            <a:solidFill>
              <a:srgbClr val="FFFFFF"/>
            </a:solidFill>
            <a:prstDash val="solid"/>
            <a:round/>
            <a:headEnd/>
            <a:tailEnd/>
          </a:ln>
        </p:spPr>
        <p:txBody>
          <a:bodyPr/>
          <a:lstStyle/>
          <a:p>
            <a:endParaRPr lang="en-GB"/>
          </a:p>
        </p:txBody>
      </p:sp>
      <p:sp>
        <p:nvSpPr>
          <p:cNvPr id="1893" name="Freeform 557"/>
          <p:cNvSpPr>
            <a:spLocks/>
          </p:cNvSpPr>
          <p:nvPr/>
        </p:nvSpPr>
        <p:spPr bwMode="auto">
          <a:xfrm>
            <a:off x="5409876" y="1983679"/>
            <a:ext cx="29471" cy="46369"/>
          </a:xfrm>
          <a:custGeom>
            <a:avLst/>
            <a:gdLst/>
            <a:ahLst/>
            <a:cxnLst>
              <a:cxn ang="0">
                <a:pos x="6" y="0"/>
              </a:cxn>
              <a:cxn ang="0">
                <a:pos x="2" y="15"/>
              </a:cxn>
              <a:cxn ang="0">
                <a:pos x="0" y="30"/>
              </a:cxn>
              <a:cxn ang="0">
                <a:pos x="10" y="29"/>
              </a:cxn>
              <a:cxn ang="0">
                <a:pos x="18" y="17"/>
              </a:cxn>
              <a:cxn ang="0">
                <a:pos x="16" y="0"/>
              </a:cxn>
              <a:cxn ang="0">
                <a:pos x="6" y="0"/>
              </a:cxn>
            </a:cxnLst>
            <a:rect l="0" t="0" r="r" b="b"/>
            <a:pathLst>
              <a:path w="18" h="30">
                <a:moveTo>
                  <a:pt x="6" y="0"/>
                </a:moveTo>
                <a:lnTo>
                  <a:pt x="2" y="15"/>
                </a:lnTo>
                <a:lnTo>
                  <a:pt x="0" y="30"/>
                </a:lnTo>
                <a:lnTo>
                  <a:pt x="10" y="29"/>
                </a:lnTo>
                <a:lnTo>
                  <a:pt x="18" y="17"/>
                </a:lnTo>
                <a:lnTo>
                  <a:pt x="16" y="0"/>
                </a:lnTo>
                <a:lnTo>
                  <a:pt x="6" y="0"/>
                </a:lnTo>
                <a:close/>
              </a:path>
            </a:pathLst>
          </a:custGeom>
          <a:solidFill>
            <a:srgbClr val="D2D2D2"/>
          </a:solidFill>
          <a:ln w="12700">
            <a:noFill/>
            <a:round/>
            <a:headEnd/>
            <a:tailEnd/>
          </a:ln>
        </p:spPr>
        <p:txBody>
          <a:bodyPr/>
          <a:lstStyle/>
          <a:p>
            <a:endParaRPr lang="en-GB"/>
          </a:p>
        </p:txBody>
      </p:sp>
      <p:sp>
        <p:nvSpPr>
          <p:cNvPr id="1894" name="Freeform 558"/>
          <p:cNvSpPr>
            <a:spLocks/>
          </p:cNvSpPr>
          <p:nvPr/>
        </p:nvSpPr>
        <p:spPr bwMode="auto">
          <a:xfrm>
            <a:off x="5409876" y="1983679"/>
            <a:ext cx="29471" cy="46369"/>
          </a:xfrm>
          <a:custGeom>
            <a:avLst/>
            <a:gdLst/>
            <a:ahLst/>
            <a:cxnLst>
              <a:cxn ang="0">
                <a:pos x="6" y="0"/>
              </a:cxn>
              <a:cxn ang="0">
                <a:pos x="2" y="15"/>
              </a:cxn>
              <a:cxn ang="0">
                <a:pos x="0" y="30"/>
              </a:cxn>
              <a:cxn ang="0">
                <a:pos x="10" y="29"/>
              </a:cxn>
              <a:cxn ang="0">
                <a:pos x="18" y="17"/>
              </a:cxn>
              <a:cxn ang="0">
                <a:pos x="16" y="0"/>
              </a:cxn>
              <a:cxn ang="0">
                <a:pos x="6" y="0"/>
              </a:cxn>
            </a:cxnLst>
            <a:rect l="0" t="0" r="r" b="b"/>
            <a:pathLst>
              <a:path w="18" h="30">
                <a:moveTo>
                  <a:pt x="6" y="0"/>
                </a:moveTo>
                <a:lnTo>
                  <a:pt x="2" y="15"/>
                </a:lnTo>
                <a:lnTo>
                  <a:pt x="0" y="30"/>
                </a:lnTo>
                <a:lnTo>
                  <a:pt x="10" y="29"/>
                </a:lnTo>
                <a:lnTo>
                  <a:pt x="18" y="17"/>
                </a:lnTo>
                <a:lnTo>
                  <a:pt x="16" y="0"/>
                </a:lnTo>
                <a:lnTo>
                  <a:pt x="6" y="0"/>
                </a:lnTo>
                <a:close/>
              </a:path>
            </a:pathLst>
          </a:custGeom>
          <a:solidFill>
            <a:srgbClr val="D2D2D2"/>
          </a:solidFill>
          <a:ln w="12700">
            <a:solidFill>
              <a:srgbClr val="FFFFFF"/>
            </a:solidFill>
            <a:prstDash val="solid"/>
            <a:round/>
            <a:headEnd/>
            <a:tailEnd/>
          </a:ln>
        </p:spPr>
        <p:txBody>
          <a:bodyPr/>
          <a:lstStyle/>
          <a:p>
            <a:endParaRPr lang="en-GB"/>
          </a:p>
        </p:txBody>
      </p:sp>
      <p:sp>
        <p:nvSpPr>
          <p:cNvPr id="1895" name="Freeform 559"/>
          <p:cNvSpPr>
            <a:spLocks/>
          </p:cNvSpPr>
          <p:nvPr/>
        </p:nvSpPr>
        <p:spPr bwMode="auto">
          <a:xfrm>
            <a:off x="5304885" y="1903425"/>
            <a:ext cx="60784" cy="67770"/>
          </a:xfrm>
          <a:custGeom>
            <a:avLst/>
            <a:gdLst/>
            <a:ahLst/>
            <a:cxnLst>
              <a:cxn ang="0">
                <a:pos x="2" y="11"/>
              </a:cxn>
              <a:cxn ang="0">
                <a:pos x="21" y="0"/>
              </a:cxn>
              <a:cxn ang="0">
                <a:pos x="33" y="2"/>
              </a:cxn>
              <a:cxn ang="0">
                <a:pos x="38" y="13"/>
              </a:cxn>
              <a:cxn ang="0">
                <a:pos x="27" y="36"/>
              </a:cxn>
              <a:cxn ang="0">
                <a:pos x="19" y="42"/>
              </a:cxn>
              <a:cxn ang="0">
                <a:pos x="6" y="40"/>
              </a:cxn>
              <a:cxn ang="0">
                <a:pos x="12" y="27"/>
              </a:cxn>
              <a:cxn ang="0">
                <a:pos x="15" y="19"/>
              </a:cxn>
              <a:cxn ang="0">
                <a:pos x="0" y="17"/>
              </a:cxn>
              <a:cxn ang="0">
                <a:pos x="2" y="11"/>
              </a:cxn>
            </a:cxnLst>
            <a:rect l="0" t="0" r="r" b="b"/>
            <a:pathLst>
              <a:path w="38" h="42">
                <a:moveTo>
                  <a:pt x="2" y="11"/>
                </a:moveTo>
                <a:lnTo>
                  <a:pt x="21" y="0"/>
                </a:lnTo>
                <a:lnTo>
                  <a:pt x="33" y="2"/>
                </a:lnTo>
                <a:lnTo>
                  <a:pt x="38" y="13"/>
                </a:lnTo>
                <a:lnTo>
                  <a:pt x="27" y="36"/>
                </a:lnTo>
                <a:lnTo>
                  <a:pt x="19" y="42"/>
                </a:lnTo>
                <a:lnTo>
                  <a:pt x="6" y="40"/>
                </a:lnTo>
                <a:lnTo>
                  <a:pt x="12" y="27"/>
                </a:lnTo>
                <a:lnTo>
                  <a:pt x="15" y="19"/>
                </a:lnTo>
                <a:lnTo>
                  <a:pt x="0" y="17"/>
                </a:lnTo>
                <a:lnTo>
                  <a:pt x="2" y="11"/>
                </a:lnTo>
                <a:close/>
              </a:path>
            </a:pathLst>
          </a:custGeom>
          <a:solidFill>
            <a:srgbClr val="D2D2D2"/>
          </a:solidFill>
          <a:ln w="12700">
            <a:noFill/>
            <a:round/>
            <a:headEnd/>
            <a:tailEnd/>
          </a:ln>
        </p:spPr>
        <p:txBody>
          <a:bodyPr/>
          <a:lstStyle/>
          <a:p>
            <a:endParaRPr lang="en-GB"/>
          </a:p>
        </p:txBody>
      </p:sp>
      <p:sp>
        <p:nvSpPr>
          <p:cNvPr id="1896" name="Freeform 560"/>
          <p:cNvSpPr>
            <a:spLocks/>
          </p:cNvSpPr>
          <p:nvPr/>
        </p:nvSpPr>
        <p:spPr bwMode="auto">
          <a:xfrm>
            <a:off x="5304885" y="1903425"/>
            <a:ext cx="60784" cy="67770"/>
          </a:xfrm>
          <a:custGeom>
            <a:avLst/>
            <a:gdLst/>
            <a:ahLst/>
            <a:cxnLst>
              <a:cxn ang="0">
                <a:pos x="2" y="11"/>
              </a:cxn>
              <a:cxn ang="0">
                <a:pos x="21" y="0"/>
              </a:cxn>
              <a:cxn ang="0">
                <a:pos x="33" y="2"/>
              </a:cxn>
              <a:cxn ang="0">
                <a:pos x="38" y="13"/>
              </a:cxn>
              <a:cxn ang="0">
                <a:pos x="27" y="36"/>
              </a:cxn>
              <a:cxn ang="0">
                <a:pos x="19" y="42"/>
              </a:cxn>
              <a:cxn ang="0">
                <a:pos x="6" y="40"/>
              </a:cxn>
              <a:cxn ang="0">
                <a:pos x="12" y="27"/>
              </a:cxn>
              <a:cxn ang="0">
                <a:pos x="15" y="19"/>
              </a:cxn>
              <a:cxn ang="0">
                <a:pos x="0" y="17"/>
              </a:cxn>
              <a:cxn ang="0">
                <a:pos x="2" y="11"/>
              </a:cxn>
            </a:cxnLst>
            <a:rect l="0" t="0" r="r" b="b"/>
            <a:pathLst>
              <a:path w="38" h="42">
                <a:moveTo>
                  <a:pt x="2" y="11"/>
                </a:moveTo>
                <a:lnTo>
                  <a:pt x="21" y="0"/>
                </a:lnTo>
                <a:lnTo>
                  <a:pt x="33" y="2"/>
                </a:lnTo>
                <a:lnTo>
                  <a:pt x="38" y="13"/>
                </a:lnTo>
                <a:lnTo>
                  <a:pt x="27" y="36"/>
                </a:lnTo>
                <a:lnTo>
                  <a:pt x="19" y="42"/>
                </a:lnTo>
                <a:lnTo>
                  <a:pt x="6" y="40"/>
                </a:lnTo>
                <a:lnTo>
                  <a:pt x="12" y="27"/>
                </a:lnTo>
                <a:lnTo>
                  <a:pt x="15" y="19"/>
                </a:lnTo>
                <a:lnTo>
                  <a:pt x="0" y="17"/>
                </a:lnTo>
                <a:lnTo>
                  <a:pt x="2" y="11"/>
                </a:lnTo>
                <a:close/>
              </a:path>
            </a:pathLst>
          </a:custGeom>
          <a:solidFill>
            <a:srgbClr val="D2D2D2"/>
          </a:solidFill>
          <a:ln w="12700">
            <a:solidFill>
              <a:srgbClr val="FFFFFF"/>
            </a:solidFill>
            <a:prstDash val="solid"/>
            <a:round/>
            <a:headEnd/>
            <a:tailEnd/>
          </a:ln>
        </p:spPr>
        <p:txBody>
          <a:bodyPr/>
          <a:lstStyle/>
          <a:p>
            <a:endParaRPr lang="en-GB"/>
          </a:p>
        </p:txBody>
      </p:sp>
      <p:sp>
        <p:nvSpPr>
          <p:cNvPr id="1897" name="Freeform 561"/>
          <p:cNvSpPr>
            <a:spLocks/>
          </p:cNvSpPr>
          <p:nvPr/>
        </p:nvSpPr>
        <p:spPr bwMode="auto">
          <a:xfrm>
            <a:off x="5369353" y="1890941"/>
            <a:ext cx="36839" cy="23184"/>
          </a:xfrm>
          <a:custGeom>
            <a:avLst/>
            <a:gdLst/>
            <a:ahLst/>
            <a:cxnLst>
              <a:cxn ang="0">
                <a:pos x="0" y="0"/>
              </a:cxn>
              <a:cxn ang="0">
                <a:pos x="6" y="14"/>
              </a:cxn>
              <a:cxn ang="0">
                <a:pos x="20" y="10"/>
              </a:cxn>
              <a:cxn ang="0">
                <a:pos x="23" y="0"/>
              </a:cxn>
              <a:cxn ang="0">
                <a:pos x="0" y="0"/>
              </a:cxn>
            </a:cxnLst>
            <a:rect l="0" t="0" r="r" b="b"/>
            <a:pathLst>
              <a:path w="23" h="14">
                <a:moveTo>
                  <a:pt x="0" y="0"/>
                </a:moveTo>
                <a:lnTo>
                  <a:pt x="6" y="14"/>
                </a:lnTo>
                <a:lnTo>
                  <a:pt x="20" y="10"/>
                </a:lnTo>
                <a:lnTo>
                  <a:pt x="23" y="0"/>
                </a:lnTo>
                <a:lnTo>
                  <a:pt x="0" y="0"/>
                </a:lnTo>
                <a:close/>
              </a:path>
            </a:pathLst>
          </a:custGeom>
          <a:solidFill>
            <a:srgbClr val="D2D2D2"/>
          </a:solidFill>
          <a:ln w="12700">
            <a:noFill/>
            <a:round/>
            <a:headEnd/>
            <a:tailEnd/>
          </a:ln>
        </p:spPr>
        <p:txBody>
          <a:bodyPr/>
          <a:lstStyle/>
          <a:p>
            <a:endParaRPr lang="en-GB"/>
          </a:p>
        </p:txBody>
      </p:sp>
      <p:sp>
        <p:nvSpPr>
          <p:cNvPr id="1898" name="Freeform 562"/>
          <p:cNvSpPr>
            <a:spLocks/>
          </p:cNvSpPr>
          <p:nvPr/>
        </p:nvSpPr>
        <p:spPr bwMode="auto">
          <a:xfrm>
            <a:off x="5369353" y="1890941"/>
            <a:ext cx="36839" cy="23184"/>
          </a:xfrm>
          <a:custGeom>
            <a:avLst/>
            <a:gdLst/>
            <a:ahLst/>
            <a:cxnLst>
              <a:cxn ang="0">
                <a:pos x="0" y="0"/>
              </a:cxn>
              <a:cxn ang="0">
                <a:pos x="6" y="14"/>
              </a:cxn>
              <a:cxn ang="0">
                <a:pos x="20" y="10"/>
              </a:cxn>
              <a:cxn ang="0">
                <a:pos x="23" y="0"/>
              </a:cxn>
              <a:cxn ang="0">
                <a:pos x="0" y="0"/>
              </a:cxn>
            </a:cxnLst>
            <a:rect l="0" t="0" r="r" b="b"/>
            <a:pathLst>
              <a:path w="23" h="14">
                <a:moveTo>
                  <a:pt x="0" y="0"/>
                </a:moveTo>
                <a:lnTo>
                  <a:pt x="6" y="14"/>
                </a:lnTo>
                <a:lnTo>
                  <a:pt x="20" y="10"/>
                </a:lnTo>
                <a:lnTo>
                  <a:pt x="23" y="0"/>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899" name="Freeform 563"/>
          <p:cNvSpPr>
            <a:spLocks/>
          </p:cNvSpPr>
          <p:nvPr/>
        </p:nvSpPr>
        <p:spPr bwMode="auto">
          <a:xfrm>
            <a:off x="5354617" y="1785719"/>
            <a:ext cx="73678" cy="65987"/>
          </a:xfrm>
          <a:custGeom>
            <a:avLst/>
            <a:gdLst/>
            <a:ahLst/>
            <a:cxnLst>
              <a:cxn ang="0">
                <a:pos x="0" y="29"/>
              </a:cxn>
              <a:cxn ang="0">
                <a:pos x="7" y="36"/>
              </a:cxn>
              <a:cxn ang="0">
                <a:pos x="30" y="42"/>
              </a:cxn>
              <a:cxn ang="0">
                <a:pos x="44" y="42"/>
              </a:cxn>
              <a:cxn ang="0">
                <a:pos x="46" y="33"/>
              </a:cxn>
              <a:cxn ang="0">
                <a:pos x="42" y="21"/>
              </a:cxn>
              <a:cxn ang="0">
                <a:pos x="23" y="0"/>
              </a:cxn>
              <a:cxn ang="0">
                <a:pos x="15" y="6"/>
              </a:cxn>
              <a:cxn ang="0">
                <a:pos x="17" y="13"/>
              </a:cxn>
              <a:cxn ang="0">
                <a:pos x="29" y="21"/>
              </a:cxn>
              <a:cxn ang="0">
                <a:pos x="27" y="27"/>
              </a:cxn>
              <a:cxn ang="0">
                <a:pos x="13" y="33"/>
              </a:cxn>
              <a:cxn ang="0">
                <a:pos x="0" y="29"/>
              </a:cxn>
            </a:cxnLst>
            <a:rect l="0" t="0" r="r" b="b"/>
            <a:pathLst>
              <a:path w="46" h="42">
                <a:moveTo>
                  <a:pt x="0" y="29"/>
                </a:moveTo>
                <a:lnTo>
                  <a:pt x="7" y="36"/>
                </a:lnTo>
                <a:lnTo>
                  <a:pt x="30" y="42"/>
                </a:lnTo>
                <a:lnTo>
                  <a:pt x="44" y="42"/>
                </a:lnTo>
                <a:lnTo>
                  <a:pt x="46" y="33"/>
                </a:lnTo>
                <a:lnTo>
                  <a:pt x="42" y="21"/>
                </a:lnTo>
                <a:lnTo>
                  <a:pt x="23" y="0"/>
                </a:lnTo>
                <a:lnTo>
                  <a:pt x="15" y="6"/>
                </a:lnTo>
                <a:lnTo>
                  <a:pt x="17" y="13"/>
                </a:lnTo>
                <a:lnTo>
                  <a:pt x="29" y="21"/>
                </a:lnTo>
                <a:lnTo>
                  <a:pt x="27" y="27"/>
                </a:lnTo>
                <a:lnTo>
                  <a:pt x="13" y="33"/>
                </a:lnTo>
                <a:lnTo>
                  <a:pt x="0" y="29"/>
                </a:lnTo>
                <a:close/>
              </a:path>
            </a:pathLst>
          </a:custGeom>
          <a:solidFill>
            <a:srgbClr val="D2D2D2"/>
          </a:solidFill>
          <a:ln w="12700">
            <a:noFill/>
            <a:round/>
            <a:headEnd/>
            <a:tailEnd/>
          </a:ln>
        </p:spPr>
        <p:txBody>
          <a:bodyPr/>
          <a:lstStyle/>
          <a:p>
            <a:endParaRPr lang="en-GB"/>
          </a:p>
        </p:txBody>
      </p:sp>
      <p:sp>
        <p:nvSpPr>
          <p:cNvPr id="1900" name="Freeform 564"/>
          <p:cNvSpPr>
            <a:spLocks/>
          </p:cNvSpPr>
          <p:nvPr/>
        </p:nvSpPr>
        <p:spPr bwMode="auto">
          <a:xfrm>
            <a:off x="5354617" y="1785719"/>
            <a:ext cx="73678" cy="65987"/>
          </a:xfrm>
          <a:custGeom>
            <a:avLst/>
            <a:gdLst/>
            <a:ahLst/>
            <a:cxnLst>
              <a:cxn ang="0">
                <a:pos x="0" y="29"/>
              </a:cxn>
              <a:cxn ang="0">
                <a:pos x="7" y="36"/>
              </a:cxn>
              <a:cxn ang="0">
                <a:pos x="30" y="42"/>
              </a:cxn>
              <a:cxn ang="0">
                <a:pos x="44" y="42"/>
              </a:cxn>
              <a:cxn ang="0">
                <a:pos x="46" y="33"/>
              </a:cxn>
              <a:cxn ang="0">
                <a:pos x="42" y="21"/>
              </a:cxn>
              <a:cxn ang="0">
                <a:pos x="23" y="0"/>
              </a:cxn>
              <a:cxn ang="0">
                <a:pos x="15" y="6"/>
              </a:cxn>
              <a:cxn ang="0">
                <a:pos x="17" y="13"/>
              </a:cxn>
              <a:cxn ang="0">
                <a:pos x="29" y="21"/>
              </a:cxn>
              <a:cxn ang="0">
                <a:pos x="27" y="27"/>
              </a:cxn>
              <a:cxn ang="0">
                <a:pos x="13" y="33"/>
              </a:cxn>
              <a:cxn ang="0">
                <a:pos x="0" y="29"/>
              </a:cxn>
            </a:cxnLst>
            <a:rect l="0" t="0" r="r" b="b"/>
            <a:pathLst>
              <a:path w="46" h="42">
                <a:moveTo>
                  <a:pt x="0" y="29"/>
                </a:moveTo>
                <a:lnTo>
                  <a:pt x="7" y="36"/>
                </a:lnTo>
                <a:lnTo>
                  <a:pt x="30" y="42"/>
                </a:lnTo>
                <a:lnTo>
                  <a:pt x="44" y="42"/>
                </a:lnTo>
                <a:lnTo>
                  <a:pt x="46" y="33"/>
                </a:lnTo>
                <a:lnTo>
                  <a:pt x="42" y="21"/>
                </a:lnTo>
                <a:lnTo>
                  <a:pt x="23" y="0"/>
                </a:lnTo>
                <a:lnTo>
                  <a:pt x="15" y="6"/>
                </a:lnTo>
                <a:lnTo>
                  <a:pt x="17" y="13"/>
                </a:lnTo>
                <a:lnTo>
                  <a:pt x="29" y="21"/>
                </a:lnTo>
                <a:lnTo>
                  <a:pt x="27" y="27"/>
                </a:lnTo>
                <a:lnTo>
                  <a:pt x="13" y="33"/>
                </a:lnTo>
                <a:lnTo>
                  <a:pt x="0" y="29"/>
                </a:lnTo>
                <a:close/>
              </a:path>
            </a:pathLst>
          </a:custGeom>
          <a:solidFill>
            <a:srgbClr val="D2D2D2"/>
          </a:solidFill>
          <a:ln w="12700">
            <a:solidFill>
              <a:srgbClr val="FFFFFF"/>
            </a:solidFill>
            <a:prstDash val="solid"/>
            <a:round/>
            <a:headEnd/>
            <a:tailEnd/>
          </a:ln>
        </p:spPr>
        <p:txBody>
          <a:bodyPr/>
          <a:lstStyle/>
          <a:p>
            <a:endParaRPr lang="en-GB"/>
          </a:p>
        </p:txBody>
      </p:sp>
      <p:sp>
        <p:nvSpPr>
          <p:cNvPr id="1901" name="Freeform 565"/>
          <p:cNvSpPr>
            <a:spLocks/>
          </p:cNvSpPr>
          <p:nvPr/>
        </p:nvSpPr>
        <p:spPr bwMode="auto">
          <a:xfrm>
            <a:off x="5373037" y="2247624"/>
            <a:ext cx="55259" cy="53502"/>
          </a:xfrm>
          <a:custGeom>
            <a:avLst/>
            <a:gdLst/>
            <a:ahLst/>
            <a:cxnLst>
              <a:cxn ang="0">
                <a:pos x="4" y="15"/>
              </a:cxn>
              <a:cxn ang="0">
                <a:pos x="0" y="27"/>
              </a:cxn>
              <a:cxn ang="0">
                <a:pos x="16" y="34"/>
              </a:cxn>
              <a:cxn ang="0">
                <a:pos x="33" y="19"/>
              </a:cxn>
              <a:cxn ang="0">
                <a:pos x="35" y="0"/>
              </a:cxn>
              <a:cxn ang="0">
                <a:pos x="23" y="2"/>
              </a:cxn>
              <a:cxn ang="0">
                <a:pos x="18" y="17"/>
              </a:cxn>
              <a:cxn ang="0">
                <a:pos x="4" y="15"/>
              </a:cxn>
            </a:cxnLst>
            <a:rect l="0" t="0" r="r" b="b"/>
            <a:pathLst>
              <a:path w="35" h="34">
                <a:moveTo>
                  <a:pt x="4" y="15"/>
                </a:moveTo>
                <a:lnTo>
                  <a:pt x="0" y="27"/>
                </a:lnTo>
                <a:lnTo>
                  <a:pt x="16" y="34"/>
                </a:lnTo>
                <a:lnTo>
                  <a:pt x="33" y="19"/>
                </a:lnTo>
                <a:lnTo>
                  <a:pt x="35" y="0"/>
                </a:lnTo>
                <a:lnTo>
                  <a:pt x="23" y="2"/>
                </a:lnTo>
                <a:lnTo>
                  <a:pt x="18" y="17"/>
                </a:lnTo>
                <a:lnTo>
                  <a:pt x="4" y="15"/>
                </a:lnTo>
                <a:close/>
              </a:path>
            </a:pathLst>
          </a:custGeom>
          <a:solidFill>
            <a:srgbClr val="D2D2D2"/>
          </a:solidFill>
          <a:ln w="12700">
            <a:noFill/>
            <a:round/>
            <a:headEnd/>
            <a:tailEnd/>
          </a:ln>
        </p:spPr>
        <p:txBody>
          <a:bodyPr/>
          <a:lstStyle/>
          <a:p>
            <a:endParaRPr lang="en-GB"/>
          </a:p>
        </p:txBody>
      </p:sp>
      <p:sp>
        <p:nvSpPr>
          <p:cNvPr id="1902" name="Freeform 566"/>
          <p:cNvSpPr>
            <a:spLocks/>
          </p:cNvSpPr>
          <p:nvPr/>
        </p:nvSpPr>
        <p:spPr bwMode="auto">
          <a:xfrm>
            <a:off x="5373037" y="2247624"/>
            <a:ext cx="55259" cy="53502"/>
          </a:xfrm>
          <a:custGeom>
            <a:avLst/>
            <a:gdLst/>
            <a:ahLst/>
            <a:cxnLst>
              <a:cxn ang="0">
                <a:pos x="4" y="15"/>
              </a:cxn>
              <a:cxn ang="0">
                <a:pos x="0" y="27"/>
              </a:cxn>
              <a:cxn ang="0">
                <a:pos x="16" y="34"/>
              </a:cxn>
              <a:cxn ang="0">
                <a:pos x="33" y="19"/>
              </a:cxn>
              <a:cxn ang="0">
                <a:pos x="35" y="0"/>
              </a:cxn>
              <a:cxn ang="0">
                <a:pos x="23" y="2"/>
              </a:cxn>
              <a:cxn ang="0">
                <a:pos x="18" y="17"/>
              </a:cxn>
              <a:cxn ang="0">
                <a:pos x="4" y="15"/>
              </a:cxn>
            </a:cxnLst>
            <a:rect l="0" t="0" r="r" b="b"/>
            <a:pathLst>
              <a:path w="35" h="34">
                <a:moveTo>
                  <a:pt x="4" y="15"/>
                </a:moveTo>
                <a:lnTo>
                  <a:pt x="0" y="27"/>
                </a:lnTo>
                <a:lnTo>
                  <a:pt x="16" y="34"/>
                </a:lnTo>
                <a:lnTo>
                  <a:pt x="33" y="19"/>
                </a:lnTo>
                <a:lnTo>
                  <a:pt x="35" y="0"/>
                </a:lnTo>
                <a:lnTo>
                  <a:pt x="23" y="2"/>
                </a:lnTo>
                <a:lnTo>
                  <a:pt x="18" y="17"/>
                </a:lnTo>
                <a:lnTo>
                  <a:pt x="4" y="15"/>
                </a:lnTo>
                <a:close/>
              </a:path>
            </a:pathLst>
          </a:custGeom>
          <a:solidFill>
            <a:srgbClr val="D2D2D2"/>
          </a:solidFill>
          <a:ln w="12700">
            <a:solidFill>
              <a:srgbClr val="FFFFFF"/>
            </a:solidFill>
            <a:prstDash val="solid"/>
            <a:round/>
            <a:headEnd/>
            <a:tailEnd/>
          </a:ln>
        </p:spPr>
        <p:txBody>
          <a:bodyPr/>
          <a:lstStyle/>
          <a:p>
            <a:endParaRPr lang="en-GB"/>
          </a:p>
        </p:txBody>
      </p:sp>
      <p:sp>
        <p:nvSpPr>
          <p:cNvPr id="1903" name="Freeform 567"/>
          <p:cNvSpPr>
            <a:spLocks/>
          </p:cNvSpPr>
          <p:nvPr/>
        </p:nvSpPr>
        <p:spPr bwMode="auto">
          <a:xfrm>
            <a:off x="5345408" y="2425966"/>
            <a:ext cx="36839" cy="39235"/>
          </a:xfrm>
          <a:custGeom>
            <a:avLst/>
            <a:gdLst/>
            <a:ahLst/>
            <a:cxnLst>
              <a:cxn ang="0">
                <a:pos x="0" y="25"/>
              </a:cxn>
              <a:cxn ang="0">
                <a:pos x="13" y="23"/>
              </a:cxn>
              <a:cxn ang="0">
                <a:pos x="23" y="23"/>
              </a:cxn>
              <a:cxn ang="0">
                <a:pos x="23" y="11"/>
              </a:cxn>
              <a:cxn ang="0">
                <a:pos x="10" y="0"/>
              </a:cxn>
              <a:cxn ang="0">
                <a:pos x="2" y="11"/>
              </a:cxn>
              <a:cxn ang="0">
                <a:pos x="0" y="25"/>
              </a:cxn>
            </a:cxnLst>
            <a:rect l="0" t="0" r="r" b="b"/>
            <a:pathLst>
              <a:path w="23" h="25">
                <a:moveTo>
                  <a:pt x="0" y="25"/>
                </a:moveTo>
                <a:lnTo>
                  <a:pt x="13" y="23"/>
                </a:lnTo>
                <a:lnTo>
                  <a:pt x="23" y="23"/>
                </a:lnTo>
                <a:lnTo>
                  <a:pt x="23" y="11"/>
                </a:lnTo>
                <a:lnTo>
                  <a:pt x="10" y="0"/>
                </a:lnTo>
                <a:lnTo>
                  <a:pt x="2" y="11"/>
                </a:lnTo>
                <a:lnTo>
                  <a:pt x="0" y="25"/>
                </a:lnTo>
                <a:close/>
              </a:path>
            </a:pathLst>
          </a:custGeom>
          <a:solidFill>
            <a:srgbClr val="D2D2D2"/>
          </a:solidFill>
          <a:ln w="12700">
            <a:noFill/>
            <a:round/>
            <a:headEnd/>
            <a:tailEnd/>
          </a:ln>
        </p:spPr>
        <p:txBody>
          <a:bodyPr/>
          <a:lstStyle/>
          <a:p>
            <a:endParaRPr lang="en-GB"/>
          </a:p>
        </p:txBody>
      </p:sp>
      <p:sp>
        <p:nvSpPr>
          <p:cNvPr id="1904" name="Freeform 568"/>
          <p:cNvSpPr>
            <a:spLocks/>
          </p:cNvSpPr>
          <p:nvPr/>
        </p:nvSpPr>
        <p:spPr bwMode="auto">
          <a:xfrm>
            <a:off x="5345408" y="2425966"/>
            <a:ext cx="36839" cy="39235"/>
          </a:xfrm>
          <a:custGeom>
            <a:avLst/>
            <a:gdLst/>
            <a:ahLst/>
            <a:cxnLst>
              <a:cxn ang="0">
                <a:pos x="0" y="25"/>
              </a:cxn>
              <a:cxn ang="0">
                <a:pos x="13" y="23"/>
              </a:cxn>
              <a:cxn ang="0">
                <a:pos x="23" y="23"/>
              </a:cxn>
              <a:cxn ang="0">
                <a:pos x="23" y="11"/>
              </a:cxn>
              <a:cxn ang="0">
                <a:pos x="10" y="0"/>
              </a:cxn>
              <a:cxn ang="0">
                <a:pos x="2" y="11"/>
              </a:cxn>
              <a:cxn ang="0">
                <a:pos x="0" y="25"/>
              </a:cxn>
            </a:cxnLst>
            <a:rect l="0" t="0" r="r" b="b"/>
            <a:pathLst>
              <a:path w="23" h="25">
                <a:moveTo>
                  <a:pt x="0" y="25"/>
                </a:moveTo>
                <a:lnTo>
                  <a:pt x="13" y="23"/>
                </a:lnTo>
                <a:lnTo>
                  <a:pt x="23" y="23"/>
                </a:lnTo>
                <a:lnTo>
                  <a:pt x="23" y="11"/>
                </a:lnTo>
                <a:lnTo>
                  <a:pt x="10" y="0"/>
                </a:lnTo>
                <a:lnTo>
                  <a:pt x="2" y="11"/>
                </a:lnTo>
                <a:lnTo>
                  <a:pt x="0" y="25"/>
                </a:lnTo>
                <a:close/>
              </a:path>
            </a:pathLst>
          </a:custGeom>
          <a:solidFill>
            <a:srgbClr val="D2D2D2"/>
          </a:solidFill>
          <a:ln w="12700">
            <a:solidFill>
              <a:srgbClr val="FFFFFF"/>
            </a:solidFill>
            <a:prstDash val="solid"/>
            <a:round/>
            <a:headEnd/>
            <a:tailEnd/>
          </a:ln>
        </p:spPr>
        <p:txBody>
          <a:bodyPr/>
          <a:lstStyle/>
          <a:p>
            <a:endParaRPr lang="en-GB"/>
          </a:p>
        </p:txBody>
      </p:sp>
      <p:sp>
        <p:nvSpPr>
          <p:cNvPr id="1905" name="Freeform 569"/>
          <p:cNvSpPr>
            <a:spLocks/>
          </p:cNvSpPr>
          <p:nvPr/>
        </p:nvSpPr>
        <p:spPr bwMode="auto">
          <a:xfrm>
            <a:off x="5520393" y="3032326"/>
            <a:ext cx="64469" cy="30317"/>
          </a:xfrm>
          <a:custGeom>
            <a:avLst/>
            <a:gdLst/>
            <a:ahLst/>
            <a:cxnLst>
              <a:cxn ang="0">
                <a:pos x="0" y="2"/>
              </a:cxn>
              <a:cxn ang="0">
                <a:pos x="14" y="19"/>
              </a:cxn>
              <a:cxn ang="0">
                <a:pos x="39" y="17"/>
              </a:cxn>
              <a:cxn ang="0">
                <a:pos x="39" y="5"/>
              </a:cxn>
              <a:cxn ang="0">
                <a:pos x="20" y="0"/>
              </a:cxn>
              <a:cxn ang="0">
                <a:pos x="0" y="2"/>
              </a:cxn>
            </a:cxnLst>
            <a:rect l="0" t="0" r="r" b="b"/>
            <a:pathLst>
              <a:path w="39" h="19">
                <a:moveTo>
                  <a:pt x="0" y="2"/>
                </a:moveTo>
                <a:lnTo>
                  <a:pt x="14" y="19"/>
                </a:lnTo>
                <a:lnTo>
                  <a:pt x="39" y="17"/>
                </a:lnTo>
                <a:lnTo>
                  <a:pt x="39" y="5"/>
                </a:lnTo>
                <a:lnTo>
                  <a:pt x="20" y="0"/>
                </a:lnTo>
                <a:lnTo>
                  <a:pt x="0" y="2"/>
                </a:lnTo>
                <a:close/>
              </a:path>
            </a:pathLst>
          </a:custGeom>
          <a:solidFill>
            <a:schemeClr val="bg2"/>
          </a:solidFill>
          <a:ln w="12700">
            <a:noFill/>
            <a:round/>
            <a:headEnd/>
            <a:tailEnd/>
          </a:ln>
        </p:spPr>
        <p:txBody>
          <a:bodyPr/>
          <a:lstStyle/>
          <a:p>
            <a:endParaRPr lang="en-GB"/>
          </a:p>
        </p:txBody>
      </p:sp>
      <p:sp>
        <p:nvSpPr>
          <p:cNvPr id="1906" name="Freeform 570"/>
          <p:cNvSpPr>
            <a:spLocks/>
          </p:cNvSpPr>
          <p:nvPr/>
        </p:nvSpPr>
        <p:spPr bwMode="auto">
          <a:xfrm>
            <a:off x="5520393" y="3032326"/>
            <a:ext cx="64469" cy="30317"/>
          </a:xfrm>
          <a:custGeom>
            <a:avLst/>
            <a:gdLst/>
            <a:ahLst/>
            <a:cxnLst>
              <a:cxn ang="0">
                <a:pos x="0" y="2"/>
              </a:cxn>
              <a:cxn ang="0">
                <a:pos x="14" y="19"/>
              </a:cxn>
              <a:cxn ang="0">
                <a:pos x="39" y="17"/>
              </a:cxn>
              <a:cxn ang="0">
                <a:pos x="39" y="5"/>
              </a:cxn>
              <a:cxn ang="0">
                <a:pos x="20" y="0"/>
              </a:cxn>
              <a:cxn ang="0">
                <a:pos x="0" y="2"/>
              </a:cxn>
            </a:cxnLst>
            <a:rect l="0" t="0" r="r" b="b"/>
            <a:pathLst>
              <a:path w="39" h="19">
                <a:moveTo>
                  <a:pt x="0" y="2"/>
                </a:moveTo>
                <a:lnTo>
                  <a:pt x="14" y="19"/>
                </a:lnTo>
                <a:lnTo>
                  <a:pt x="39" y="17"/>
                </a:lnTo>
                <a:lnTo>
                  <a:pt x="39" y="5"/>
                </a:lnTo>
                <a:lnTo>
                  <a:pt x="20"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907" name="Freeform 571"/>
          <p:cNvSpPr>
            <a:spLocks/>
          </p:cNvSpPr>
          <p:nvPr/>
        </p:nvSpPr>
        <p:spPr bwMode="auto">
          <a:xfrm>
            <a:off x="5325146" y="3210668"/>
            <a:ext cx="12894" cy="12483"/>
          </a:xfrm>
          <a:custGeom>
            <a:avLst/>
            <a:gdLst/>
            <a:ahLst/>
            <a:cxnLst>
              <a:cxn ang="0">
                <a:pos x="0" y="0"/>
              </a:cxn>
              <a:cxn ang="0">
                <a:pos x="1" y="8"/>
              </a:cxn>
              <a:cxn ang="0">
                <a:pos x="9" y="2"/>
              </a:cxn>
              <a:cxn ang="0">
                <a:pos x="0" y="0"/>
              </a:cxn>
            </a:cxnLst>
            <a:rect l="0" t="0" r="r" b="b"/>
            <a:pathLst>
              <a:path w="9" h="8">
                <a:moveTo>
                  <a:pt x="0" y="0"/>
                </a:moveTo>
                <a:lnTo>
                  <a:pt x="1" y="8"/>
                </a:lnTo>
                <a:lnTo>
                  <a:pt x="9" y="2"/>
                </a:lnTo>
                <a:lnTo>
                  <a:pt x="0" y="0"/>
                </a:lnTo>
                <a:close/>
              </a:path>
            </a:pathLst>
          </a:custGeom>
          <a:solidFill>
            <a:schemeClr val="bg2"/>
          </a:solidFill>
          <a:ln w="12700">
            <a:noFill/>
            <a:round/>
            <a:headEnd/>
            <a:tailEnd/>
          </a:ln>
        </p:spPr>
        <p:txBody>
          <a:bodyPr/>
          <a:lstStyle/>
          <a:p>
            <a:endParaRPr lang="en-GB"/>
          </a:p>
        </p:txBody>
      </p:sp>
      <p:sp>
        <p:nvSpPr>
          <p:cNvPr id="1908" name="Freeform 572"/>
          <p:cNvSpPr>
            <a:spLocks/>
          </p:cNvSpPr>
          <p:nvPr/>
        </p:nvSpPr>
        <p:spPr bwMode="auto">
          <a:xfrm>
            <a:off x="5325146" y="3210668"/>
            <a:ext cx="12894" cy="12483"/>
          </a:xfrm>
          <a:custGeom>
            <a:avLst/>
            <a:gdLst/>
            <a:ahLst/>
            <a:cxnLst>
              <a:cxn ang="0">
                <a:pos x="0" y="0"/>
              </a:cxn>
              <a:cxn ang="0">
                <a:pos x="1" y="8"/>
              </a:cxn>
              <a:cxn ang="0">
                <a:pos x="9" y="2"/>
              </a:cxn>
              <a:cxn ang="0">
                <a:pos x="0" y="0"/>
              </a:cxn>
            </a:cxnLst>
            <a:rect l="0" t="0" r="r" b="b"/>
            <a:pathLst>
              <a:path w="9" h="8">
                <a:moveTo>
                  <a:pt x="0" y="0"/>
                </a:moveTo>
                <a:lnTo>
                  <a:pt x="1" y="8"/>
                </a:lnTo>
                <a:lnTo>
                  <a:pt x="9"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09" name="Freeform 573"/>
          <p:cNvSpPr>
            <a:spLocks/>
          </p:cNvSpPr>
          <p:nvPr/>
        </p:nvSpPr>
        <p:spPr bwMode="auto">
          <a:xfrm>
            <a:off x="5361985" y="3264170"/>
            <a:ext cx="14736" cy="17834"/>
          </a:xfrm>
          <a:custGeom>
            <a:avLst/>
            <a:gdLst/>
            <a:ahLst/>
            <a:cxnLst>
              <a:cxn ang="0">
                <a:pos x="0" y="0"/>
              </a:cxn>
              <a:cxn ang="0">
                <a:pos x="0" y="12"/>
              </a:cxn>
              <a:cxn ang="0">
                <a:pos x="9" y="10"/>
              </a:cxn>
              <a:cxn ang="0">
                <a:pos x="0" y="0"/>
              </a:cxn>
            </a:cxnLst>
            <a:rect l="0" t="0" r="r" b="b"/>
            <a:pathLst>
              <a:path w="9" h="12">
                <a:moveTo>
                  <a:pt x="0" y="0"/>
                </a:moveTo>
                <a:lnTo>
                  <a:pt x="0" y="12"/>
                </a:lnTo>
                <a:lnTo>
                  <a:pt x="9" y="10"/>
                </a:lnTo>
                <a:lnTo>
                  <a:pt x="0" y="0"/>
                </a:lnTo>
                <a:close/>
              </a:path>
            </a:pathLst>
          </a:custGeom>
          <a:solidFill>
            <a:schemeClr val="bg2"/>
          </a:solidFill>
          <a:ln w="12700">
            <a:noFill/>
            <a:round/>
            <a:headEnd/>
            <a:tailEnd/>
          </a:ln>
        </p:spPr>
        <p:txBody>
          <a:bodyPr/>
          <a:lstStyle/>
          <a:p>
            <a:endParaRPr lang="en-GB"/>
          </a:p>
        </p:txBody>
      </p:sp>
      <p:sp>
        <p:nvSpPr>
          <p:cNvPr id="1910" name="Freeform 574"/>
          <p:cNvSpPr>
            <a:spLocks/>
          </p:cNvSpPr>
          <p:nvPr/>
        </p:nvSpPr>
        <p:spPr bwMode="auto">
          <a:xfrm>
            <a:off x="5361985" y="3264170"/>
            <a:ext cx="14736" cy="17834"/>
          </a:xfrm>
          <a:custGeom>
            <a:avLst/>
            <a:gdLst/>
            <a:ahLst/>
            <a:cxnLst>
              <a:cxn ang="0">
                <a:pos x="0" y="0"/>
              </a:cxn>
              <a:cxn ang="0">
                <a:pos x="0" y="12"/>
              </a:cxn>
              <a:cxn ang="0">
                <a:pos x="9" y="10"/>
              </a:cxn>
              <a:cxn ang="0">
                <a:pos x="0" y="0"/>
              </a:cxn>
            </a:cxnLst>
            <a:rect l="0" t="0" r="r" b="b"/>
            <a:pathLst>
              <a:path w="9" h="12">
                <a:moveTo>
                  <a:pt x="0" y="0"/>
                </a:moveTo>
                <a:lnTo>
                  <a:pt x="0" y="12"/>
                </a:lnTo>
                <a:lnTo>
                  <a:pt x="9" y="1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11" name="Freeform 575"/>
          <p:cNvSpPr>
            <a:spLocks/>
          </p:cNvSpPr>
          <p:nvPr/>
        </p:nvSpPr>
        <p:spPr bwMode="auto">
          <a:xfrm>
            <a:off x="5233048" y="3665438"/>
            <a:ext cx="11052" cy="17834"/>
          </a:xfrm>
          <a:custGeom>
            <a:avLst/>
            <a:gdLst/>
            <a:ahLst/>
            <a:cxnLst>
              <a:cxn ang="0">
                <a:pos x="0" y="0"/>
              </a:cxn>
              <a:cxn ang="0">
                <a:pos x="0" y="11"/>
              </a:cxn>
              <a:cxn ang="0">
                <a:pos x="6" y="5"/>
              </a:cxn>
              <a:cxn ang="0">
                <a:pos x="0" y="0"/>
              </a:cxn>
            </a:cxnLst>
            <a:rect l="0" t="0" r="r" b="b"/>
            <a:pathLst>
              <a:path w="6" h="11">
                <a:moveTo>
                  <a:pt x="0" y="0"/>
                </a:moveTo>
                <a:lnTo>
                  <a:pt x="0" y="11"/>
                </a:lnTo>
                <a:lnTo>
                  <a:pt x="6" y="5"/>
                </a:lnTo>
                <a:lnTo>
                  <a:pt x="0" y="0"/>
                </a:lnTo>
                <a:close/>
              </a:path>
            </a:pathLst>
          </a:custGeom>
          <a:solidFill>
            <a:srgbClr val="A1BCD7"/>
          </a:solidFill>
          <a:ln w="12700">
            <a:noFill/>
            <a:round/>
            <a:headEnd/>
            <a:tailEnd/>
          </a:ln>
        </p:spPr>
        <p:txBody>
          <a:bodyPr/>
          <a:lstStyle/>
          <a:p>
            <a:endParaRPr lang="en-GB"/>
          </a:p>
        </p:txBody>
      </p:sp>
      <p:sp>
        <p:nvSpPr>
          <p:cNvPr id="1912" name="Freeform 576"/>
          <p:cNvSpPr>
            <a:spLocks/>
          </p:cNvSpPr>
          <p:nvPr/>
        </p:nvSpPr>
        <p:spPr bwMode="auto">
          <a:xfrm>
            <a:off x="5233048" y="3665438"/>
            <a:ext cx="11052" cy="17834"/>
          </a:xfrm>
          <a:custGeom>
            <a:avLst/>
            <a:gdLst/>
            <a:ahLst/>
            <a:cxnLst>
              <a:cxn ang="0">
                <a:pos x="0" y="0"/>
              </a:cxn>
              <a:cxn ang="0">
                <a:pos x="0" y="11"/>
              </a:cxn>
              <a:cxn ang="0">
                <a:pos x="6" y="5"/>
              </a:cxn>
              <a:cxn ang="0">
                <a:pos x="0" y="0"/>
              </a:cxn>
            </a:cxnLst>
            <a:rect l="0" t="0" r="r" b="b"/>
            <a:pathLst>
              <a:path w="6" h="11">
                <a:moveTo>
                  <a:pt x="0" y="0"/>
                </a:moveTo>
                <a:lnTo>
                  <a:pt x="0" y="11"/>
                </a:lnTo>
                <a:lnTo>
                  <a:pt x="6" y="5"/>
                </a:lnTo>
                <a:lnTo>
                  <a:pt x="0" y="0"/>
                </a:lnTo>
                <a:close/>
              </a:path>
            </a:pathLst>
          </a:custGeom>
          <a:noFill/>
          <a:ln w="12700">
            <a:solidFill>
              <a:srgbClr val="FFFFFF"/>
            </a:solidFill>
            <a:prstDash val="solid"/>
            <a:round/>
            <a:headEnd/>
            <a:tailEnd/>
          </a:ln>
        </p:spPr>
        <p:txBody>
          <a:bodyPr/>
          <a:lstStyle/>
          <a:p>
            <a:endParaRPr lang="en-GB"/>
          </a:p>
        </p:txBody>
      </p:sp>
      <p:sp>
        <p:nvSpPr>
          <p:cNvPr id="1913" name="Freeform 577"/>
          <p:cNvSpPr>
            <a:spLocks/>
          </p:cNvSpPr>
          <p:nvPr/>
        </p:nvSpPr>
        <p:spPr bwMode="auto">
          <a:xfrm>
            <a:off x="5286465" y="3843779"/>
            <a:ext cx="22104" cy="19618"/>
          </a:xfrm>
          <a:custGeom>
            <a:avLst/>
            <a:gdLst/>
            <a:ahLst/>
            <a:cxnLst>
              <a:cxn ang="0">
                <a:pos x="0" y="0"/>
              </a:cxn>
              <a:cxn ang="0">
                <a:pos x="13" y="11"/>
              </a:cxn>
              <a:cxn ang="0">
                <a:pos x="9" y="13"/>
              </a:cxn>
              <a:cxn ang="0">
                <a:pos x="0" y="0"/>
              </a:cxn>
            </a:cxnLst>
            <a:rect l="0" t="0" r="r" b="b"/>
            <a:pathLst>
              <a:path w="13" h="13">
                <a:moveTo>
                  <a:pt x="0" y="0"/>
                </a:moveTo>
                <a:lnTo>
                  <a:pt x="13" y="11"/>
                </a:lnTo>
                <a:lnTo>
                  <a:pt x="9" y="13"/>
                </a:lnTo>
                <a:lnTo>
                  <a:pt x="0" y="0"/>
                </a:lnTo>
                <a:close/>
              </a:path>
            </a:pathLst>
          </a:custGeom>
          <a:solidFill>
            <a:srgbClr val="A1BCD7"/>
          </a:solidFill>
          <a:ln w="12700">
            <a:noFill/>
            <a:round/>
            <a:headEnd/>
            <a:tailEnd/>
          </a:ln>
        </p:spPr>
        <p:txBody>
          <a:bodyPr/>
          <a:lstStyle/>
          <a:p>
            <a:endParaRPr lang="en-GB"/>
          </a:p>
        </p:txBody>
      </p:sp>
      <p:sp>
        <p:nvSpPr>
          <p:cNvPr id="1914" name="Freeform 578"/>
          <p:cNvSpPr>
            <a:spLocks/>
          </p:cNvSpPr>
          <p:nvPr/>
        </p:nvSpPr>
        <p:spPr bwMode="auto">
          <a:xfrm>
            <a:off x="5286465" y="3843779"/>
            <a:ext cx="22104" cy="19618"/>
          </a:xfrm>
          <a:custGeom>
            <a:avLst/>
            <a:gdLst/>
            <a:ahLst/>
            <a:cxnLst>
              <a:cxn ang="0">
                <a:pos x="0" y="0"/>
              </a:cxn>
              <a:cxn ang="0">
                <a:pos x="13" y="11"/>
              </a:cxn>
              <a:cxn ang="0">
                <a:pos x="9" y="13"/>
              </a:cxn>
              <a:cxn ang="0">
                <a:pos x="0" y="0"/>
              </a:cxn>
            </a:cxnLst>
            <a:rect l="0" t="0" r="r" b="b"/>
            <a:pathLst>
              <a:path w="13" h="13">
                <a:moveTo>
                  <a:pt x="0" y="0"/>
                </a:moveTo>
                <a:lnTo>
                  <a:pt x="13" y="11"/>
                </a:lnTo>
                <a:lnTo>
                  <a:pt x="9" y="13"/>
                </a:lnTo>
                <a:lnTo>
                  <a:pt x="0" y="0"/>
                </a:lnTo>
                <a:close/>
              </a:path>
            </a:pathLst>
          </a:custGeom>
          <a:noFill/>
          <a:ln w="12700">
            <a:solidFill>
              <a:srgbClr val="FFFFFF"/>
            </a:solidFill>
            <a:prstDash val="solid"/>
            <a:round/>
            <a:headEnd/>
            <a:tailEnd/>
          </a:ln>
        </p:spPr>
        <p:txBody>
          <a:bodyPr/>
          <a:lstStyle/>
          <a:p>
            <a:endParaRPr lang="en-GB"/>
          </a:p>
        </p:txBody>
      </p:sp>
      <p:sp>
        <p:nvSpPr>
          <p:cNvPr id="1915" name="Freeform 579"/>
          <p:cNvSpPr>
            <a:spLocks/>
          </p:cNvSpPr>
          <p:nvPr/>
        </p:nvSpPr>
        <p:spPr bwMode="auto">
          <a:xfrm>
            <a:off x="5284622" y="3891932"/>
            <a:ext cx="20262" cy="33884"/>
          </a:xfrm>
          <a:custGeom>
            <a:avLst/>
            <a:gdLst/>
            <a:ahLst/>
            <a:cxnLst>
              <a:cxn ang="0">
                <a:pos x="0" y="2"/>
              </a:cxn>
              <a:cxn ang="0">
                <a:pos x="9" y="0"/>
              </a:cxn>
              <a:cxn ang="0">
                <a:pos x="13" y="15"/>
              </a:cxn>
              <a:cxn ang="0">
                <a:pos x="3" y="21"/>
              </a:cxn>
              <a:cxn ang="0">
                <a:pos x="0" y="2"/>
              </a:cxn>
            </a:cxnLst>
            <a:rect l="0" t="0" r="r" b="b"/>
            <a:pathLst>
              <a:path w="13" h="21">
                <a:moveTo>
                  <a:pt x="0" y="2"/>
                </a:moveTo>
                <a:lnTo>
                  <a:pt x="9" y="0"/>
                </a:lnTo>
                <a:lnTo>
                  <a:pt x="13" y="15"/>
                </a:lnTo>
                <a:lnTo>
                  <a:pt x="3" y="21"/>
                </a:lnTo>
                <a:lnTo>
                  <a:pt x="0" y="2"/>
                </a:lnTo>
                <a:close/>
              </a:path>
            </a:pathLst>
          </a:custGeom>
          <a:solidFill>
            <a:srgbClr val="A1BCD7"/>
          </a:solidFill>
          <a:ln w="12700">
            <a:noFill/>
            <a:round/>
            <a:headEnd/>
            <a:tailEnd/>
          </a:ln>
        </p:spPr>
        <p:txBody>
          <a:bodyPr/>
          <a:lstStyle/>
          <a:p>
            <a:endParaRPr lang="en-GB"/>
          </a:p>
        </p:txBody>
      </p:sp>
      <p:sp>
        <p:nvSpPr>
          <p:cNvPr id="1916" name="Freeform 580"/>
          <p:cNvSpPr>
            <a:spLocks/>
          </p:cNvSpPr>
          <p:nvPr/>
        </p:nvSpPr>
        <p:spPr bwMode="auto">
          <a:xfrm>
            <a:off x="5284622" y="3891932"/>
            <a:ext cx="20262" cy="33884"/>
          </a:xfrm>
          <a:custGeom>
            <a:avLst/>
            <a:gdLst/>
            <a:ahLst/>
            <a:cxnLst>
              <a:cxn ang="0">
                <a:pos x="0" y="2"/>
              </a:cxn>
              <a:cxn ang="0">
                <a:pos x="9" y="0"/>
              </a:cxn>
              <a:cxn ang="0">
                <a:pos x="13" y="15"/>
              </a:cxn>
              <a:cxn ang="0">
                <a:pos x="3" y="21"/>
              </a:cxn>
              <a:cxn ang="0">
                <a:pos x="0" y="2"/>
              </a:cxn>
            </a:cxnLst>
            <a:rect l="0" t="0" r="r" b="b"/>
            <a:pathLst>
              <a:path w="13" h="21">
                <a:moveTo>
                  <a:pt x="0" y="2"/>
                </a:moveTo>
                <a:lnTo>
                  <a:pt x="9" y="0"/>
                </a:lnTo>
                <a:lnTo>
                  <a:pt x="13" y="15"/>
                </a:lnTo>
                <a:lnTo>
                  <a:pt x="3" y="21"/>
                </a:lnTo>
                <a:lnTo>
                  <a:pt x="0" y="2"/>
                </a:lnTo>
                <a:close/>
              </a:path>
            </a:pathLst>
          </a:custGeom>
          <a:noFill/>
          <a:ln w="12700">
            <a:solidFill>
              <a:srgbClr val="FFFFFF"/>
            </a:solidFill>
            <a:prstDash val="solid"/>
            <a:round/>
            <a:headEnd/>
            <a:tailEnd/>
          </a:ln>
        </p:spPr>
        <p:txBody>
          <a:bodyPr/>
          <a:lstStyle/>
          <a:p>
            <a:endParaRPr lang="en-GB"/>
          </a:p>
        </p:txBody>
      </p:sp>
      <p:sp>
        <p:nvSpPr>
          <p:cNvPr id="1917" name="Freeform 581"/>
          <p:cNvSpPr>
            <a:spLocks/>
          </p:cNvSpPr>
          <p:nvPr/>
        </p:nvSpPr>
        <p:spPr bwMode="auto">
          <a:xfrm>
            <a:off x="5126214" y="3569133"/>
            <a:ext cx="23946" cy="21401"/>
          </a:xfrm>
          <a:custGeom>
            <a:avLst/>
            <a:gdLst/>
            <a:ahLst/>
            <a:cxnLst>
              <a:cxn ang="0">
                <a:pos x="0" y="2"/>
              </a:cxn>
              <a:cxn ang="0">
                <a:pos x="9" y="14"/>
              </a:cxn>
              <a:cxn ang="0">
                <a:pos x="15" y="10"/>
              </a:cxn>
              <a:cxn ang="0">
                <a:pos x="9" y="0"/>
              </a:cxn>
              <a:cxn ang="0">
                <a:pos x="0" y="2"/>
              </a:cxn>
            </a:cxnLst>
            <a:rect l="0" t="0" r="r" b="b"/>
            <a:pathLst>
              <a:path w="15" h="14">
                <a:moveTo>
                  <a:pt x="0" y="2"/>
                </a:moveTo>
                <a:lnTo>
                  <a:pt x="9" y="14"/>
                </a:lnTo>
                <a:lnTo>
                  <a:pt x="15" y="10"/>
                </a:lnTo>
                <a:lnTo>
                  <a:pt x="9" y="0"/>
                </a:lnTo>
                <a:lnTo>
                  <a:pt x="0" y="2"/>
                </a:lnTo>
                <a:close/>
              </a:path>
            </a:pathLst>
          </a:custGeom>
          <a:solidFill>
            <a:srgbClr val="A1BCD7"/>
          </a:solidFill>
          <a:ln w="12700">
            <a:noFill/>
            <a:round/>
            <a:headEnd/>
            <a:tailEnd/>
          </a:ln>
        </p:spPr>
        <p:txBody>
          <a:bodyPr/>
          <a:lstStyle/>
          <a:p>
            <a:endParaRPr lang="en-GB"/>
          </a:p>
        </p:txBody>
      </p:sp>
      <p:sp>
        <p:nvSpPr>
          <p:cNvPr id="1918" name="Freeform 582"/>
          <p:cNvSpPr>
            <a:spLocks/>
          </p:cNvSpPr>
          <p:nvPr/>
        </p:nvSpPr>
        <p:spPr bwMode="auto">
          <a:xfrm>
            <a:off x="5126214" y="3569133"/>
            <a:ext cx="23946" cy="21401"/>
          </a:xfrm>
          <a:custGeom>
            <a:avLst/>
            <a:gdLst/>
            <a:ahLst/>
            <a:cxnLst>
              <a:cxn ang="0">
                <a:pos x="0" y="2"/>
              </a:cxn>
              <a:cxn ang="0">
                <a:pos x="9" y="14"/>
              </a:cxn>
              <a:cxn ang="0">
                <a:pos x="15" y="10"/>
              </a:cxn>
              <a:cxn ang="0">
                <a:pos x="9" y="0"/>
              </a:cxn>
              <a:cxn ang="0">
                <a:pos x="0" y="2"/>
              </a:cxn>
            </a:cxnLst>
            <a:rect l="0" t="0" r="r" b="b"/>
            <a:pathLst>
              <a:path w="15" h="14">
                <a:moveTo>
                  <a:pt x="0" y="2"/>
                </a:moveTo>
                <a:lnTo>
                  <a:pt x="9" y="14"/>
                </a:lnTo>
                <a:lnTo>
                  <a:pt x="15" y="10"/>
                </a:lnTo>
                <a:lnTo>
                  <a:pt x="9" y="0"/>
                </a:lnTo>
                <a:lnTo>
                  <a:pt x="0" y="2"/>
                </a:lnTo>
                <a:close/>
              </a:path>
            </a:pathLst>
          </a:custGeom>
          <a:noFill/>
          <a:ln w="12700">
            <a:solidFill>
              <a:srgbClr val="FFFFFF"/>
            </a:solidFill>
            <a:prstDash val="solid"/>
            <a:round/>
            <a:headEnd/>
            <a:tailEnd/>
          </a:ln>
        </p:spPr>
        <p:txBody>
          <a:bodyPr/>
          <a:lstStyle/>
          <a:p>
            <a:endParaRPr lang="en-GB"/>
          </a:p>
        </p:txBody>
      </p:sp>
      <p:sp>
        <p:nvSpPr>
          <p:cNvPr id="1919" name="Freeform 583"/>
          <p:cNvSpPr>
            <a:spLocks/>
          </p:cNvSpPr>
          <p:nvPr/>
        </p:nvSpPr>
        <p:spPr bwMode="auto">
          <a:xfrm>
            <a:off x="5325146" y="5327579"/>
            <a:ext cx="20262" cy="16051"/>
          </a:xfrm>
          <a:custGeom>
            <a:avLst/>
            <a:gdLst/>
            <a:ahLst/>
            <a:cxnLst>
              <a:cxn ang="0">
                <a:pos x="0" y="0"/>
              </a:cxn>
              <a:cxn ang="0">
                <a:pos x="0" y="10"/>
              </a:cxn>
              <a:cxn ang="0">
                <a:pos x="12" y="10"/>
              </a:cxn>
              <a:cxn ang="0">
                <a:pos x="10" y="0"/>
              </a:cxn>
              <a:cxn ang="0">
                <a:pos x="0" y="0"/>
              </a:cxn>
            </a:cxnLst>
            <a:rect l="0" t="0" r="r" b="b"/>
            <a:pathLst>
              <a:path w="12" h="10">
                <a:moveTo>
                  <a:pt x="0" y="0"/>
                </a:moveTo>
                <a:lnTo>
                  <a:pt x="0" y="10"/>
                </a:lnTo>
                <a:lnTo>
                  <a:pt x="12" y="10"/>
                </a:lnTo>
                <a:lnTo>
                  <a:pt x="10" y="0"/>
                </a:lnTo>
                <a:lnTo>
                  <a:pt x="0" y="0"/>
                </a:lnTo>
                <a:close/>
              </a:path>
            </a:pathLst>
          </a:custGeom>
          <a:solidFill>
            <a:srgbClr val="B4B4B4"/>
          </a:solidFill>
          <a:ln w="12700">
            <a:noFill/>
            <a:round/>
            <a:headEnd/>
            <a:tailEnd/>
          </a:ln>
        </p:spPr>
        <p:txBody>
          <a:bodyPr/>
          <a:lstStyle/>
          <a:p>
            <a:endParaRPr lang="en-GB"/>
          </a:p>
        </p:txBody>
      </p:sp>
      <p:sp>
        <p:nvSpPr>
          <p:cNvPr id="1920" name="Freeform 584"/>
          <p:cNvSpPr>
            <a:spLocks/>
          </p:cNvSpPr>
          <p:nvPr/>
        </p:nvSpPr>
        <p:spPr bwMode="auto">
          <a:xfrm>
            <a:off x="5325146" y="5327579"/>
            <a:ext cx="20262" cy="16051"/>
          </a:xfrm>
          <a:custGeom>
            <a:avLst/>
            <a:gdLst/>
            <a:ahLst/>
            <a:cxnLst>
              <a:cxn ang="0">
                <a:pos x="0" y="0"/>
              </a:cxn>
              <a:cxn ang="0">
                <a:pos x="0" y="10"/>
              </a:cxn>
              <a:cxn ang="0">
                <a:pos x="12" y="10"/>
              </a:cxn>
              <a:cxn ang="0">
                <a:pos x="10" y="0"/>
              </a:cxn>
              <a:cxn ang="0">
                <a:pos x="0" y="0"/>
              </a:cxn>
            </a:cxnLst>
            <a:rect l="0" t="0" r="r" b="b"/>
            <a:pathLst>
              <a:path w="12" h="10">
                <a:moveTo>
                  <a:pt x="0" y="0"/>
                </a:moveTo>
                <a:lnTo>
                  <a:pt x="0" y="10"/>
                </a:lnTo>
                <a:lnTo>
                  <a:pt x="12" y="10"/>
                </a:lnTo>
                <a:lnTo>
                  <a:pt x="10" y="0"/>
                </a:lnTo>
                <a:lnTo>
                  <a:pt x="0" y="0"/>
                </a:lnTo>
                <a:close/>
              </a:path>
            </a:pathLst>
          </a:custGeom>
          <a:solidFill>
            <a:srgbClr val="B4B4B4"/>
          </a:solidFill>
          <a:ln w="12700">
            <a:solidFill>
              <a:srgbClr val="FFFFFF"/>
            </a:solidFill>
            <a:prstDash val="solid"/>
            <a:round/>
            <a:headEnd/>
            <a:tailEnd/>
          </a:ln>
        </p:spPr>
        <p:txBody>
          <a:bodyPr/>
          <a:lstStyle/>
          <a:p>
            <a:endParaRPr lang="en-GB"/>
          </a:p>
        </p:txBody>
      </p:sp>
      <p:sp>
        <p:nvSpPr>
          <p:cNvPr id="1921" name="Freeform 585"/>
          <p:cNvSpPr>
            <a:spLocks/>
          </p:cNvSpPr>
          <p:nvPr/>
        </p:nvSpPr>
        <p:spPr bwMode="auto">
          <a:xfrm>
            <a:off x="5732219" y="5170639"/>
            <a:ext cx="73678" cy="55286"/>
          </a:xfrm>
          <a:custGeom>
            <a:avLst/>
            <a:gdLst/>
            <a:ahLst/>
            <a:cxnLst>
              <a:cxn ang="0">
                <a:pos x="2" y="6"/>
              </a:cxn>
              <a:cxn ang="0">
                <a:pos x="34" y="0"/>
              </a:cxn>
              <a:cxn ang="0">
                <a:pos x="46" y="25"/>
              </a:cxn>
              <a:cxn ang="0">
                <a:pos x="36" y="35"/>
              </a:cxn>
              <a:cxn ang="0">
                <a:pos x="21" y="16"/>
              </a:cxn>
              <a:cxn ang="0">
                <a:pos x="0" y="16"/>
              </a:cxn>
              <a:cxn ang="0">
                <a:pos x="2" y="6"/>
              </a:cxn>
            </a:cxnLst>
            <a:rect l="0" t="0" r="r" b="b"/>
            <a:pathLst>
              <a:path w="46" h="35">
                <a:moveTo>
                  <a:pt x="2" y="6"/>
                </a:moveTo>
                <a:lnTo>
                  <a:pt x="34" y="0"/>
                </a:lnTo>
                <a:lnTo>
                  <a:pt x="46" y="25"/>
                </a:lnTo>
                <a:lnTo>
                  <a:pt x="36" y="35"/>
                </a:lnTo>
                <a:lnTo>
                  <a:pt x="21" y="16"/>
                </a:lnTo>
                <a:lnTo>
                  <a:pt x="0" y="16"/>
                </a:lnTo>
                <a:lnTo>
                  <a:pt x="2" y="6"/>
                </a:lnTo>
                <a:close/>
              </a:path>
            </a:pathLst>
          </a:custGeom>
          <a:solidFill>
            <a:srgbClr val="B4B4B4"/>
          </a:solidFill>
          <a:ln w="12700">
            <a:noFill/>
            <a:round/>
            <a:headEnd/>
            <a:tailEnd/>
          </a:ln>
        </p:spPr>
        <p:txBody>
          <a:bodyPr/>
          <a:lstStyle/>
          <a:p>
            <a:endParaRPr lang="en-GB"/>
          </a:p>
        </p:txBody>
      </p:sp>
      <p:sp>
        <p:nvSpPr>
          <p:cNvPr id="1922" name="Freeform 586"/>
          <p:cNvSpPr>
            <a:spLocks/>
          </p:cNvSpPr>
          <p:nvPr/>
        </p:nvSpPr>
        <p:spPr bwMode="auto">
          <a:xfrm>
            <a:off x="5732219" y="5170639"/>
            <a:ext cx="73678" cy="55286"/>
          </a:xfrm>
          <a:custGeom>
            <a:avLst/>
            <a:gdLst/>
            <a:ahLst/>
            <a:cxnLst>
              <a:cxn ang="0">
                <a:pos x="2" y="6"/>
              </a:cxn>
              <a:cxn ang="0">
                <a:pos x="34" y="0"/>
              </a:cxn>
              <a:cxn ang="0">
                <a:pos x="46" y="25"/>
              </a:cxn>
              <a:cxn ang="0">
                <a:pos x="36" y="35"/>
              </a:cxn>
              <a:cxn ang="0">
                <a:pos x="21" y="16"/>
              </a:cxn>
              <a:cxn ang="0">
                <a:pos x="0" y="16"/>
              </a:cxn>
              <a:cxn ang="0">
                <a:pos x="2" y="6"/>
              </a:cxn>
            </a:cxnLst>
            <a:rect l="0" t="0" r="r" b="b"/>
            <a:pathLst>
              <a:path w="46" h="35">
                <a:moveTo>
                  <a:pt x="2" y="6"/>
                </a:moveTo>
                <a:lnTo>
                  <a:pt x="34" y="0"/>
                </a:lnTo>
                <a:lnTo>
                  <a:pt x="46" y="25"/>
                </a:lnTo>
                <a:lnTo>
                  <a:pt x="36" y="35"/>
                </a:lnTo>
                <a:lnTo>
                  <a:pt x="21" y="16"/>
                </a:lnTo>
                <a:lnTo>
                  <a:pt x="0" y="16"/>
                </a:lnTo>
                <a:lnTo>
                  <a:pt x="2" y="6"/>
                </a:lnTo>
                <a:close/>
              </a:path>
            </a:pathLst>
          </a:custGeom>
          <a:solidFill>
            <a:srgbClr val="B4B4B4"/>
          </a:solidFill>
          <a:ln w="12700">
            <a:solidFill>
              <a:srgbClr val="FFFFFF"/>
            </a:solidFill>
            <a:prstDash val="solid"/>
            <a:round/>
            <a:headEnd/>
            <a:tailEnd/>
          </a:ln>
        </p:spPr>
        <p:txBody>
          <a:bodyPr/>
          <a:lstStyle/>
          <a:p>
            <a:endParaRPr lang="en-GB"/>
          </a:p>
        </p:txBody>
      </p:sp>
      <p:sp>
        <p:nvSpPr>
          <p:cNvPr id="1923" name="Freeform 587"/>
          <p:cNvSpPr>
            <a:spLocks/>
          </p:cNvSpPr>
          <p:nvPr/>
        </p:nvSpPr>
        <p:spPr bwMode="auto">
          <a:xfrm>
            <a:off x="5505658" y="5165289"/>
            <a:ext cx="167619" cy="123055"/>
          </a:xfrm>
          <a:custGeom>
            <a:avLst/>
            <a:gdLst/>
            <a:ahLst/>
            <a:cxnLst>
              <a:cxn ang="0">
                <a:pos x="4" y="19"/>
              </a:cxn>
              <a:cxn ang="0">
                <a:pos x="31" y="9"/>
              </a:cxn>
              <a:cxn ang="0">
                <a:pos x="57" y="2"/>
              </a:cxn>
              <a:cxn ang="0">
                <a:pos x="79" y="0"/>
              </a:cxn>
              <a:cxn ang="0">
                <a:pos x="71" y="9"/>
              </a:cxn>
              <a:cxn ang="0">
                <a:pos x="79" y="25"/>
              </a:cxn>
              <a:cxn ang="0">
                <a:pos x="100" y="25"/>
              </a:cxn>
              <a:cxn ang="0">
                <a:pos x="103" y="42"/>
              </a:cxn>
              <a:cxn ang="0">
                <a:pos x="75" y="73"/>
              </a:cxn>
              <a:cxn ang="0">
                <a:pos x="50" y="78"/>
              </a:cxn>
              <a:cxn ang="0">
                <a:pos x="25" y="44"/>
              </a:cxn>
              <a:cxn ang="0">
                <a:pos x="9" y="44"/>
              </a:cxn>
              <a:cxn ang="0">
                <a:pos x="0" y="30"/>
              </a:cxn>
              <a:cxn ang="0">
                <a:pos x="4" y="19"/>
              </a:cxn>
            </a:cxnLst>
            <a:rect l="0" t="0" r="r" b="b"/>
            <a:pathLst>
              <a:path w="103" h="78">
                <a:moveTo>
                  <a:pt x="4" y="19"/>
                </a:moveTo>
                <a:lnTo>
                  <a:pt x="31" y="9"/>
                </a:lnTo>
                <a:lnTo>
                  <a:pt x="57" y="2"/>
                </a:lnTo>
                <a:lnTo>
                  <a:pt x="79" y="0"/>
                </a:lnTo>
                <a:lnTo>
                  <a:pt x="71" y="9"/>
                </a:lnTo>
                <a:lnTo>
                  <a:pt x="79" y="25"/>
                </a:lnTo>
                <a:lnTo>
                  <a:pt x="100" y="25"/>
                </a:lnTo>
                <a:lnTo>
                  <a:pt x="103" y="42"/>
                </a:lnTo>
                <a:lnTo>
                  <a:pt x="75" y="73"/>
                </a:lnTo>
                <a:lnTo>
                  <a:pt x="50" y="78"/>
                </a:lnTo>
                <a:lnTo>
                  <a:pt x="25" y="44"/>
                </a:lnTo>
                <a:lnTo>
                  <a:pt x="9" y="44"/>
                </a:lnTo>
                <a:lnTo>
                  <a:pt x="0" y="30"/>
                </a:lnTo>
                <a:lnTo>
                  <a:pt x="4" y="19"/>
                </a:lnTo>
                <a:close/>
              </a:path>
            </a:pathLst>
          </a:custGeom>
          <a:solidFill>
            <a:srgbClr val="B4B4B4"/>
          </a:solidFill>
          <a:ln w="12700">
            <a:noFill/>
            <a:round/>
            <a:headEnd/>
            <a:tailEnd/>
          </a:ln>
        </p:spPr>
        <p:txBody>
          <a:bodyPr/>
          <a:lstStyle/>
          <a:p>
            <a:endParaRPr lang="en-GB"/>
          </a:p>
        </p:txBody>
      </p:sp>
      <p:sp>
        <p:nvSpPr>
          <p:cNvPr id="1924" name="Freeform 588"/>
          <p:cNvSpPr>
            <a:spLocks/>
          </p:cNvSpPr>
          <p:nvPr/>
        </p:nvSpPr>
        <p:spPr bwMode="auto">
          <a:xfrm>
            <a:off x="5505658" y="5165289"/>
            <a:ext cx="167619" cy="123055"/>
          </a:xfrm>
          <a:custGeom>
            <a:avLst/>
            <a:gdLst/>
            <a:ahLst/>
            <a:cxnLst>
              <a:cxn ang="0">
                <a:pos x="4" y="19"/>
              </a:cxn>
              <a:cxn ang="0">
                <a:pos x="31" y="9"/>
              </a:cxn>
              <a:cxn ang="0">
                <a:pos x="57" y="2"/>
              </a:cxn>
              <a:cxn ang="0">
                <a:pos x="79" y="0"/>
              </a:cxn>
              <a:cxn ang="0">
                <a:pos x="71" y="9"/>
              </a:cxn>
              <a:cxn ang="0">
                <a:pos x="79" y="25"/>
              </a:cxn>
              <a:cxn ang="0">
                <a:pos x="100" y="25"/>
              </a:cxn>
              <a:cxn ang="0">
                <a:pos x="103" y="42"/>
              </a:cxn>
              <a:cxn ang="0">
                <a:pos x="75" y="73"/>
              </a:cxn>
              <a:cxn ang="0">
                <a:pos x="50" y="78"/>
              </a:cxn>
              <a:cxn ang="0">
                <a:pos x="25" y="44"/>
              </a:cxn>
              <a:cxn ang="0">
                <a:pos x="9" y="44"/>
              </a:cxn>
              <a:cxn ang="0">
                <a:pos x="0" y="30"/>
              </a:cxn>
              <a:cxn ang="0">
                <a:pos x="4" y="19"/>
              </a:cxn>
            </a:cxnLst>
            <a:rect l="0" t="0" r="r" b="b"/>
            <a:pathLst>
              <a:path w="103" h="78">
                <a:moveTo>
                  <a:pt x="4" y="19"/>
                </a:moveTo>
                <a:lnTo>
                  <a:pt x="31" y="9"/>
                </a:lnTo>
                <a:lnTo>
                  <a:pt x="57" y="2"/>
                </a:lnTo>
                <a:lnTo>
                  <a:pt x="79" y="0"/>
                </a:lnTo>
                <a:lnTo>
                  <a:pt x="71" y="9"/>
                </a:lnTo>
                <a:lnTo>
                  <a:pt x="79" y="25"/>
                </a:lnTo>
                <a:lnTo>
                  <a:pt x="100" y="25"/>
                </a:lnTo>
                <a:lnTo>
                  <a:pt x="103" y="42"/>
                </a:lnTo>
                <a:lnTo>
                  <a:pt x="75" y="73"/>
                </a:lnTo>
                <a:lnTo>
                  <a:pt x="50" y="78"/>
                </a:lnTo>
                <a:lnTo>
                  <a:pt x="25" y="44"/>
                </a:lnTo>
                <a:lnTo>
                  <a:pt x="9" y="44"/>
                </a:lnTo>
                <a:lnTo>
                  <a:pt x="0" y="30"/>
                </a:lnTo>
                <a:lnTo>
                  <a:pt x="4" y="19"/>
                </a:lnTo>
                <a:close/>
              </a:path>
            </a:pathLst>
          </a:custGeom>
          <a:solidFill>
            <a:srgbClr val="B4B4B4"/>
          </a:solidFill>
          <a:ln w="12700">
            <a:solidFill>
              <a:srgbClr val="FFFFFF"/>
            </a:solidFill>
            <a:prstDash val="solid"/>
            <a:round/>
            <a:headEnd/>
            <a:tailEnd/>
          </a:ln>
        </p:spPr>
        <p:txBody>
          <a:bodyPr/>
          <a:lstStyle/>
          <a:p>
            <a:endParaRPr lang="en-GB"/>
          </a:p>
        </p:txBody>
      </p:sp>
      <p:sp>
        <p:nvSpPr>
          <p:cNvPr id="1925" name="Freeform 589"/>
          <p:cNvSpPr>
            <a:spLocks/>
          </p:cNvSpPr>
          <p:nvPr/>
        </p:nvSpPr>
        <p:spPr bwMode="auto">
          <a:xfrm>
            <a:off x="5312252" y="5266943"/>
            <a:ext cx="69995" cy="42802"/>
          </a:xfrm>
          <a:custGeom>
            <a:avLst/>
            <a:gdLst/>
            <a:ahLst/>
            <a:cxnLst>
              <a:cxn ang="0">
                <a:pos x="2" y="10"/>
              </a:cxn>
              <a:cxn ang="0">
                <a:pos x="29" y="0"/>
              </a:cxn>
              <a:cxn ang="0">
                <a:pos x="44" y="4"/>
              </a:cxn>
              <a:cxn ang="0">
                <a:pos x="38" y="17"/>
              </a:cxn>
              <a:cxn ang="0">
                <a:pos x="11" y="27"/>
              </a:cxn>
              <a:cxn ang="0">
                <a:pos x="0" y="23"/>
              </a:cxn>
              <a:cxn ang="0">
                <a:pos x="2" y="10"/>
              </a:cxn>
            </a:cxnLst>
            <a:rect l="0" t="0" r="r" b="b"/>
            <a:pathLst>
              <a:path w="44" h="27">
                <a:moveTo>
                  <a:pt x="2" y="10"/>
                </a:moveTo>
                <a:lnTo>
                  <a:pt x="29" y="0"/>
                </a:lnTo>
                <a:lnTo>
                  <a:pt x="44" y="4"/>
                </a:lnTo>
                <a:lnTo>
                  <a:pt x="38" y="17"/>
                </a:lnTo>
                <a:lnTo>
                  <a:pt x="11" y="27"/>
                </a:lnTo>
                <a:lnTo>
                  <a:pt x="0" y="23"/>
                </a:lnTo>
                <a:lnTo>
                  <a:pt x="2" y="10"/>
                </a:lnTo>
                <a:close/>
              </a:path>
            </a:pathLst>
          </a:custGeom>
          <a:solidFill>
            <a:srgbClr val="B4B4B4"/>
          </a:solidFill>
          <a:ln w="12700">
            <a:noFill/>
            <a:round/>
            <a:headEnd/>
            <a:tailEnd/>
          </a:ln>
        </p:spPr>
        <p:txBody>
          <a:bodyPr/>
          <a:lstStyle/>
          <a:p>
            <a:endParaRPr lang="en-GB"/>
          </a:p>
        </p:txBody>
      </p:sp>
      <p:sp>
        <p:nvSpPr>
          <p:cNvPr id="1926" name="Freeform 590"/>
          <p:cNvSpPr>
            <a:spLocks/>
          </p:cNvSpPr>
          <p:nvPr/>
        </p:nvSpPr>
        <p:spPr bwMode="auto">
          <a:xfrm>
            <a:off x="5312252" y="5266943"/>
            <a:ext cx="69995" cy="42802"/>
          </a:xfrm>
          <a:custGeom>
            <a:avLst/>
            <a:gdLst/>
            <a:ahLst/>
            <a:cxnLst>
              <a:cxn ang="0">
                <a:pos x="2" y="10"/>
              </a:cxn>
              <a:cxn ang="0">
                <a:pos x="29" y="0"/>
              </a:cxn>
              <a:cxn ang="0">
                <a:pos x="44" y="4"/>
              </a:cxn>
              <a:cxn ang="0">
                <a:pos x="38" y="17"/>
              </a:cxn>
              <a:cxn ang="0">
                <a:pos x="11" y="27"/>
              </a:cxn>
              <a:cxn ang="0">
                <a:pos x="0" y="23"/>
              </a:cxn>
              <a:cxn ang="0">
                <a:pos x="2" y="10"/>
              </a:cxn>
            </a:cxnLst>
            <a:rect l="0" t="0" r="r" b="b"/>
            <a:pathLst>
              <a:path w="44" h="27">
                <a:moveTo>
                  <a:pt x="2" y="10"/>
                </a:moveTo>
                <a:lnTo>
                  <a:pt x="29" y="0"/>
                </a:lnTo>
                <a:lnTo>
                  <a:pt x="44" y="4"/>
                </a:lnTo>
                <a:lnTo>
                  <a:pt x="38" y="17"/>
                </a:lnTo>
                <a:lnTo>
                  <a:pt x="11" y="27"/>
                </a:lnTo>
                <a:lnTo>
                  <a:pt x="0" y="23"/>
                </a:lnTo>
                <a:lnTo>
                  <a:pt x="2" y="10"/>
                </a:lnTo>
                <a:close/>
              </a:path>
            </a:pathLst>
          </a:custGeom>
          <a:solidFill>
            <a:srgbClr val="B4B4B4"/>
          </a:solidFill>
          <a:ln w="12700">
            <a:solidFill>
              <a:srgbClr val="FFFFFF"/>
            </a:solidFill>
            <a:prstDash val="solid"/>
            <a:round/>
            <a:headEnd/>
            <a:tailEnd/>
          </a:ln>
        </p:spPr>
        <p:txBody>
          <a:bodyPr/>
          <a:lstStyle/>
          <a:p>
            <a:endParaRPr lang="en-GB"/>
          </a:p>
        </p:txBody>
      </p:sp>
      <p:sp>
        <p:nvSpPr>
          <p:cNvPr id="1927" name="Freeform 591"/>
          <p:cNvSpPr>
            <a:spLocks/>
          </p:cNvSpPr>
          <p:nvPr/>
        </p:nvSpPr>
        <p:spPr bwMode="auto">
          <a:xfrm>
            <a:off x="6378747" y="5470253"/>
            <a:ext cx="12894" cy="17834"/>
          </a:xfrm>
          <a:custGeom>
            <a:avLst/>
            <a:gdLst/>
            <a:ahLst/>
            <a:cxnLst>
              <a:cxn ang="0">
                <a:pos x="0" y="0"/>
              </a:cxn>
              <a:cxn ang="0">
                <a:pos x="8" y="0"/>
              </a:cxn>
              <a:cxn ang="0">
                <a:pos x="8" y="9"/>
              </a:cxn>
              <a:cxn ang="0">
                <a:pos x="2" y="11"/>
              </a:cxn>
              <a:cxn ang="0">
                <a:pos x="0" y="0"/>
              </a:cxn>
            </a:cxnLst>
            <a:rect l="0" t="0" r="r" b="b"/>
            <a:pathLst>
              <a:path w="8" h="11">
                <a:moveTo>
                  <a:pt x="0" y="0"/>
                </a:moveTo>
                <a:lnTo>
                  <a:pt x="8" y="0"/>
                </a:lnTo>
                <a:lnTo>
                  <a:pt x="8" y="9"/>
                </a:lnTo>
                <a:lnTo>
                  <a:pt x="2" y="11"/>
                </a:lnTo>
                <a:lnTo>
                  <a:pt x="0" y="0"/>
                </a:lnTo>
                <a:close/>
              </a:path>
            </a:pathLst>
          </a:custGeom>
          <a:solidFill>
            <a:schemeClr val="bg2"/>
          </a:solidFill>
          <a:ln w="12700">
            <a:noFill/>
            <a:round/>
            <a:headEnd/>
            <a:tailEnd/>
          </a:ln>
        </p:spPr>
        <p:txBody>
          <a:bodyPr/>
          <a:lstStyle/>
          <a:p>
            <a:endParaRPr lang="en-GB"/>
          </a:p>
        </p:txBody>
      </p:sp>
      <p:sp>
        <p:nvSpPr>
          <p:cNvPr id="1928" name="Freeform 592"/>
          <p:cNvSpPr>
            <a:spLocks/>
          </p:cNvSpPr>
          <p:nvPr/>
        </p:nvSpPr>
        <p:spPr bwMode="auto">
          <a:xfrm>
            <a:off x="6378747" y="5470253"/>
            <a:ext cx="12894" cy="17834"/>
          </a:xfrm>
          <a:custGeom>
            <a:avLst/>
            <a:gdLst/>
            <a:ahLst/>
            <a:cxnLst>
              <a:cxn ang="0">
                <a:pos x="0" y="0"/>
              </a:cxn>
              <a:cxn ang="0">
                <a:pos x="8" y="0"/>
              </a:cxn>
              <a:cxn ang="0">
                <a:pos x="8" y="9"/>
              </a:cxn>
              <a:cxn ang="0">
                <a:pos x="2" y="11"/>
              </a:cxn>
              <a:cxn ang="0">
                <a:pos x="0" y="0"/>
              </a:cxn>
            </a:cxnLst>
            <a:rect l="0" t="0" r="r" b="b"/>
            <a:pathLst>
              <a:path w="8" h="11">
                <a:moveTo>
                  <a:pt x="0" y="0"/>
                </a:moveTo>
                <a:lnTo>
                  <a:pt x="8" y="0"/>
                </a:lnTo>
                <a:lnTo>
                  <a:pt x="8" y="9"/>
                </a:lnTo>
                <a:lnTo>
                  <a:pt x="2" y="11"/>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29" name="Freeform 593"/>
          <p:cNvSpPr>
            <a:spLocks/>
          </p:cNvSpPr>
          <p:nvPr/>
        </p:nvSpPr>
        <p:spPr bwMode="auto">
          <a:xfrm>
            <a:off x="6364011" y="5436368"/>
            <a:ext cx="9210" cy="24968"/>
          </a:xfrm>
          <a:custGeom>
            <a:avLst/>
            <a:gdLst/>
            <a:ahLst/>
            <a:cxnLst>
              <a:cxn ang="0">
                <a:pos x="0" y="8"/>
              </a:cxn>
              <a:cxn ang="0">
                <a:pos x="5" y="16"/>
              </a:cxn>
              <a:cxn ang="0">
                <a:pos x="5" y="0"/>
              </a:cxn>
              <a:cxn ang="0">
                <a:pos x="0" y="8"/>
              </a:cxn>
            </a:cxnLst>
            <a:rect l="0" t="0" r="r" b="b"/>
            <a:pathLst>
              <a:path w="5" h="16">
                <a:moveTo>
                  <a:pt x="0" y="8"/>
                </a:moveTo>
                <a:lnTo>
                  <a:pt x="5" y="16"/>
                </a:lnTo>
                <a:lnTo>
                  <a:pt x="5" y="0"/>
                </a:lnTo>
                <a:lnTo>
                  <a:pt x="0" y="8"/>
                </a:lnTo>
                <a:close/>
              </a:path>
            </a:pathLst>
          </a:custGeom>
          <a:solidFill>
            <a:schemeClr val="bg2"/>
          </a:solidFill>
          <a:ln w="12700">
            <a:noFill/>
            <a:round/>
            <a:headEnd/>
            <a:tailEnd/>
          </a:ln>
        </p:spPr>
        <p:txBody>
          <a:bodyPr/>
          <a:lstStyle/>
          <a:p>
            <a:endParaRPr lang="en-GB"/>
          </a:p>
        </p:txBody>
      </p:sp>
      <p:sp>
        <p:nvSpPr>
          <p:cNvPr id="1930" name="Freeform 594"/>
          <p:cNvSpPr>
            <a:spLocks/>
          </p:cNvSpPr>
          <p:nvPr/>
        </p:nvSpPr>
        <p:spPr bwMode="auto">
          <a:xfrm>
            <a:off x="6364011" y="5436368"/>
            <a:ext cx="9210" cy="24968"/>
          </a:xfrm>
          <a:custGeom>
            <a:avLst/>
            <a:gdLst/>
            <a:ahLst/>
            <a:cxnLst>
              <a:cxn ang="0">
                <a:pos x="0" y="8"/>
              </a:cxn>
              <a:cxn ang="0">
                <a:pos x="5" y="16"/>
              </a:cxn>
              <a:cxn ang="0">
                <a:pos x="5" y="0"/>
              </a:cxn>
              <a:cxn ang="0">
                <a:pos x="0" y="8"/>
              </a:cxn>
            </a:cxnLst>
            <a:rect l="0" t="0" r="r" b="b"/>
            <a:pathLst>
              <a:path w="5" h="16">
                <a:moveTo>
                  <a:pt x="0" y="8"/>
                </a:moveTo>
                <a:lnTo>
                  <a:pt x="5" y="16"/>
                </a:lnTo>
                <a:lnTo>
                  <a:pt x="5" y="0"/>
                </a:lnTo>
                <a:lnTo>
                  <a:pt x="0" y="8"/>
                </a:lnTo>
                <a:close/>
              </a:path>
            </a:pathLst>
          </a:custGeom>
          <a:solidFill>
            <a:schemeClr val="bg2"/>
          </a:solidFill>
          <a:ln w="12700">
            <a:solidFill>
              <a:srgbClr val="FFFFFF"/>
            </a:solidFill>
            <a:prstDash val="solid"/>
            <a:round/>
            <a:headEnd/>
            <a:tailEnd/>
          </a:ln>
        </p:spPr>
        <p:txBody>
          <a:bodyPr/>
          <a:lstStyle/>
          <a:p>
            <a:endParaRPr lang="en-GB"/>
          </a:p>
        </p:txBody>
      </p:sp>
      <p:sp>
        <p:nvSpPr>
          <p:cNvPr id="1931" name="Freeform 595"/>
          <p:cNvSpPr>
            <a:spLocks/>
          </p:cNvSpPr>
          <p:nvPr/>
        </p:nvSpPr>
        <p:spPr bwMode="auto">
          <a:xfrm>
            <a:off x="6422954" y="5090386"/>
            <a:ext cx="12894" cy="10700"/>
          </a:xfrm>
          <a:custGeom>
            <a:avLst/>
            <a:gdLst/>
            <a:ahLst/>
            <a:cxnLst>
              <a:cxn ang="0">
                <a:pos x="0" y="0"/>
              </a:cxn>
              <a:cxn ang="0">
                <a:pos x="0" y="7"/>
              </a:cxn>
              <a:cxn ang="0">
                <a:pos x="8" y="2"/>
              </a:cxn>
              <a:cxn ang="0">
                <a:pos x="0" y="0"/>
              </a:cxn>
            </a:cxnLst>
            <a:rect l="0" t="0" r="r" b="b"/>
            <a:pathLst>
              <a:path w="8" h="7">
                <a:moveTo>
                  <a:pt x="0" y="0"/>
                </a:moveTo>
                <a:lnTo>
                  <a:pt x="0" y="7"/>
                </a:lnTo>
                <a:lnTo>
                  <a:pt x="8" y="2"/>
                </a:lnTo>
                <a:lnTo>
                  <a:pt x="0" y="0"/>
                </a:lnTo>
                <a:close/>
              </a:path>
            </a:pathLst>
          </a:custGeom>
          <a:solidFill>
            <a:schemeClr val="bg2"/>
          </a:solidFill>
          <a:ln w="12700">
            <a:noFill/>
            <a:round/>
            <a:headEnd/>
            <a:tailEnd/>
          </a:ln>
        </p:spPr>
        <p:txBody>
          <a:bodyPr/>
          <a:lstStyle/>
          <a:p>
            <a:endParaRPr lang="en-GB"/>
          </a:p>
        </p:txBody>
      </p:sp>
      <p:sp>
        <p:nvSpPr>
          <p:cNvPr id="1932" name="Freeform 596"/>
          <p:cNvSpPr>
            <a:spLocks/>
          </p:cNvSpPr>
          <p:nvPr/>
        </p:nvSpPr>
        <p:spPr bwMode="auto">
          <a:xfrm>
            <a:off x="6422954" y="5090386"/>
            <a:ext cx="12894" cy="10700"/>
          </a:xfrm>
          <a:custGeom>
            <a:avLst/>
            <a:gdLst/>
            <a:ahLst/>
            <a:cxnLst>
              <a:cxn ang="0">
                <a:pos x="0" y="0"/>
              </a:cxn>
              <a:cxn ang="0">
                <a:pos x="0" y="7"/>
              </a:cxn>
              <a:cxn ang="0">
                <a:pos x="8" y="2"/>
              </a:cxn>
              <a:cxn ang="0">
                <a:pos x="0" y="0"/>
              </a:cxn>
            </a:cxnLst>
            <a:rect l="0" t="0" r="r" b="b"/>
            <a:pathLst>
              <a:path w="8" h="7">
                <a:moveTo>
                  <a:pt x="0" y="0"/>
                </a:moveTo>
                <a:lnTo>
                  <a:pt x="0" y="7"/>
                </a:lnTo>
                <a:lnTo>
                  <a:pt x="8" y="2"/>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33" name="Freeform 597"/>
          <p:cNvSpPr>
            <a:spLocks/>
          </p:cNvSpPr>
          <p:nvPr/>
        </p:nvSpPr>
        <p:spPr bwMode="auto">
          <a:xfrm>
            <a:off x="6395325" y="5083252"/>
            <a:ext cx="243139" cy="431586"/>
          </a:xfrm>
          <a:custGeom>
            <a:avLst/>
            <a:gdLst/>
            <a:ahLst/>
            <a:cxnLst>
              <a:cxn ang="0">
                <a:pos x="105" y="0"/>
              </a:cxn>
              <a:cxn ang="0">
                <a:pos x="86" y="15"/>
              </a:cxn>
              <a:cxn ang="0">
                <a:pos x="55" y="31"/>
              </a:cxn>
              <a:cxn ang="0">
                <a:pos x="29" y="34"/>
              </a:cxn>
              <a:cxn ang="0">
                <a:pos x="7" y="27"/>
              </a:cxn>
              <a:cxn ang="0">
                <a:pos x="5" y="40"/>
              </a:cxn>
              <a:cxn ang="0">
                <a:pos x="0" y="54"/>
              </a:cxn>
              <a:cxn ang="0">
                <a:pos x="17" y="71"/>
              </a:cxn>
              <a:cxn ang="0">
                <a:pos x="23" y="94"/>
              </a:cxn>
              <a:cxn ang="0">
                <a:pos x="23" y="123"/>
              </a:cxn>
              <a:cxn ang="0">
                <a:pos x="11" y="130"/>
              </a:cxn>
              <a:cxn ang="0">
                <a:pos x="13" y="146"/>
              </a:cxn>
              <a:cxn ang="0">
                <a:pos x="19" y="151"/>
              </a:cxn>
              <a:cxn ang="0">
                <a:pos x="21" y="171"/>
              </a:cxn>
              <a:cxn ang="0">
                <a:pos x="11" y="176"/>
              </a:cxn>
              <a:cxn ang="0">
                <a:pos x="5" y="198"/>
              </a:cxn>
              <a:cxn ang="0">
                <a:pos x="0" y="213"/>
              </a:cxn>
              <a:cxn ang="0">
                <a:pos x="4" y="234"/>
              </a:cxn>
              <a:cxn ang="0">
                <a:pos x="15" y="253"/>
              </a:cxn>
              <a:cxn ang="0">
                <a:pos x="13" y="270"/>
              </a:cxn>
              <a:cxn ang="0">
                <a:pos x="36" y="274"/>
              </a:cxn>
              <a:cxn ang="0">
                <a:pos x="55" y="255"/>
              </a:cxn>
              <a:cxn ang="0">
                <a:pos x="61" y="240"/>
              </a:cxn>
              <a:cxn ang="0">
                <a:pos x="77" y="238"/>
              </a:cxn>
              <a:cxn ang="0">
                <a:pos x="92" y="249"/>
              </a:cxn>
              <a:cxn ang="0">
                <a:pos x="107" y="251"/>
              </a:cxn>
              <a:cxn ang="0">
                <a:pos x="123" y="203"/>
              </a:cxn>
              <a:cxn ang="0">
                <a:pos x="134" y="144"/>
              </a:cxn>
              <a:cxn ang="0">
                <a:pos x="130" y="119"/>
              </a:cxn>
              <a:cxn ang="0">
                <a:pos x="151" y="98"/>
              </a:cxn>
              <a:cxn ang="0">
                <a:pos x="149" y="84"/>
              </a:cxn>
              <a:cxn ang="0">
                <a:pos x="138" y="52"/>
              </a:cxn>
              <a:cxn ang="0">
                <a:pos x="132" y="13"/>
              </a:cxn>
              <a:cxn ang="0">
                <a:pos x="105" y="0"/>
              </a:cxn>
            </a:cxnLst>
            <a:rect l="0" t="0" r="r" b="b"/>
            <a:pathLst>
              <a:path w="151" h="274">
                <a:moveTo>
                  <a:pt x="105" y="0"/>
                </a:moveTo>
                <a:lnTo>
                  <a:pt x="86" y="15"/>
                </a:lnTo>
                <a:lnTo>
                  <a:pt x="55" y="31"/>
                </a:lnTo>
                <a:lnTo>
                  <a:pt x="29" y="34"/>
                </a:lnTo>
                <a:lnTo>
                  <a:pt x="7" y="27"/>
                </a:lnTo>
                <a:lnTo>
                  <a:pt x="5" y="40"/>
                </a:lnTo>
                <a:lnTo>
                  <a:pt x="0" y="54"/>
                </a:lnTo>
                <a:lnTo>
                  <a:pt x="17" y="71"/>
                </a:lnTo>
                <a:lnTo>
                  <a:pt x="23" y="94"/>
                </a:lnTo>
                <a:lnTo>
                  <a:pt x="23" y="123"/>
                </a:lnTo>
                <a:lnTo>
                  <a:pt x="11" y="130"/>
                </a:lnTo>
                <a:lnTo>
                  <a:pt x="13" y="146"/>
                </a:lnTo>
                <a:lnTo>
                  <a:pt x="19" y="151"/>
                </a:lnTo>
                <a:lnTo>
                  <a:pt x="21" y="171"/>
                </a:lnTo>
                <a:lnTo>
                  <a:pt x="11" y="176"/>
                </a:lnTo>
                <a:lnTo>
                  <a:pt x="5" y="198"/>
                </a:lnTo>
                <a:lnTo>
                  <a:pt x="0" y="213"/>
                </a:lnTo>
                <a:lnTo>
                  <a:pt x="4" y="234"/>
                </a:lnTo>
                <a:lnTo>
                  <a:pt x="15" y="253"/>
                </a:lnTo>
                <a:lnTo>
                  <a:pt x="13" y="270"/>
                </a:lnTo>
                <a:lnTo>
                  <a:pt x="36" y="274"/>
                </a:lnTo>
                <a:lnTo>
                  <a:pt x="55" y="255"/>
                </a:lnTo>
                <a:lnTo>
                  <a:pt x="61" y="240"/>
                </a:lnTo>
                <a:lnTo>
                  <a:pt x="77" y="238"/>
                </a:lnTo>
                <a:lnTo>
                  <a:pt x="92" y="249"/>
                </a:lnTo>
                <a:lnTo>
                  <a:pt x="107" y="251"/>
                </a:lnTo>
                <a:lnTo>
                  <a:pt x="123" y="203"/>
                </a:lnTo>
                <a:lnTo>
                  <a:pt x="134" y="144"/>
                </a:lnTo>
                <a:lnTo>
                  <a:pt x="130" y="119"/>
                </a:lnTo>
                <a:lnTo>
                  <a:pt x="151" y="98"/>
                </a:lnTo>
                <a:lnTo>
                  <a:pt x="149" y="84"/>
                </a:lnTo>
                <a:lnTo>
                  <a:pt x="138" y="52"/>
                </a:lnTo>
                <a:lnTo>
                  <a:pt x="132" y="13"/>
                </a:lnTo>
                <a:lnTo>
                  <a:pt x="105" y="0"/>
                </a:lnTo>
                <a:close/>
              </a:path>
            </a:pathLst>
          </a:custGeom>
          <a:solidFill>
            <a:schemeClr val="bg2"/>
          </a:solidFill>
          <a:ln w="12700">
            <a:noFill/>
            <a:round/>
            <a:headEnd/>
            <a:tailEnd/>
          </a:ln>
        </p:spPr>
        <p:txBody>
          <a:bodyPr/>
          <a:lstStyle/>
          <a:p>
            <a:endParaRPr lang="en-GB"/>
          </a:p>
        </p:txBody>
      </p:sp>
      <p:sp>
        <p:nvSpPr>
          <p:cNvPr id="1934" name="Freeform 598"/>
          <p:cNvSpPr>
            <a:spLocks/>
          </p:cNvSpPr>
          <p:nvPr/>
        </p:nvSpPr>
        <p:spPr bwMode="auto">
          <a:xfrm>
            <a:off x="6395325" y="5083252"/>
            <a:ext cx="243139" cy="431586"/>
          </a:xfrm>
          <a:custGeom>
            <a:avLst/>
            <a:gdLst/>
            <a:ahLst/>
            <a:cxnLst>
              <a:cxn ang="0">
                <a:pos x="105" y="0"/>
              </a:cxn>
              <a:cxn ang="0">
                <a:pos x="86" y="15"/>
              </a:cxn>
              <a:cxn ang="0">
                <a:pos x="55" y="31"/>
              </a:cxn>
              <a:cxn ang="0">
                <a:pos x="29" y="34"/>
              </a:cxn>
              <a:cxn ang="0">
                <a:pos x="7" y="27"/>
              </a:cxn>
              <a:cxn ang="0">
                <a:pos x="5" y="40"/>
              </a:cxn>
              <a:cxn ang="0">
                <a:pos x="0" y="54"/>
              </a:cxn>
              <a:cxn ang="0">
                <a:pos x="17" y="71"/>
              </a:cxn>
              <a:cxn ang="0">
                <a:pos x="23" y="94"/>
              </a:cxn>
              <a:cxn ang="0">
                <a:pos x="23" y="123"/>
              </a:cxn>
              <a:cxn ang="0">
                <a:pos x="11" y="130"/>
              </a:cxn>
              <a:cxn ang="0">
                <a:pos x="13" y="146"/>
              </a:cxn>
              <a:cxn ang="0">
                <a:pos x="19" y="151"/>
              </a:cxn>
              <a:cxn ang="0">
                <a:pos x="21" y="171"/>
              </a:cxn>
              <a:cxn ang="0">
                <a:pos x="11" y="176"/>
              </a:cxn>
              <a:cxn ang="0">
                <a:pos x="5" y="198"/>
              </a:cxn>
              <a:cxn ang="0">
                <a:pos x="0" y="213"/>
              </a:cxn>
              <a:cxn ang="0">
                <a:pos x="4" y="234"/>
              </a:cxn>
              <a:cxn ang="0">
                <a:pos x="15" y="253"/>
              </a:cxn>
              <a:cxn ang="0">
                <a:pos x="13" y="270"/>
              </a:cxn>
              <a:cxn ang="0">
                <a:pos x="36" y="274"/>
              </a:cxn>
              <a:cxn ang="0">
                <a:pos x="55" y="255"/>
              </a:cxn>
              <a:cxn ang="0">
                <a:pos x="61" y="240"/>
              </a:cxn>
              <a:cxn ang="0">
                <a:pos x="77" y="238"/>
              </a:cxn>
              <a:cxn ang="0">
                <a:pos x="92" y="249"/>
              </a:cxn>
              <a:cxn ang="0">
                <a:pos x="107" y="251"/>
              </a:cxn>
              <a:cxn ang="0">
                <a:pos x="123" y="203"/>
              </a:cxn>
              <a:cxn ang="0">
                <a:pos x="134" y="144"/>
              </a:cxn>
              <a:cxn ang="0">
                <a:pos x="130" y="119"/>
              </a:cxn>
              <a:cxn ang="0">
                <a:pos x="151" y="98"/>
              </a:cxn>
              <a:cxn ang="0">
                <a:pos x="149" y="84"/>
              </a:cxn>
              <a:cxn ang="0">
                <a:pos x="138" y="52"/>
              </a:cxn>
              <a:cxn ang="0">
                <a:pos x="132" y="13"/>
              </a:cxn>
              <a:cxn ang="0">
                <a:pos x="105" y="0"/>
              </a:cxn>
            </a:cxnLst>
            <a:rect l="0" t="0" r="r" b="b"/>
            <a:pathLst>
              <a:path w="151" h="274">
                <a:moveTo>
                  <a:pt x="105" y="0"/>
                </a:moveTo>
                <a:lnTo>
                  <a:pt x="86" y="15"/>
                </a:lnTo>
                <a:lnTo>
                  <a:pt x="55" y="31"/>
                </a:lnTo>
                <a:lnTo>
                  <a:pt x="29" y="34"/>
                </a:lnTo>
                <a:lnTo>
                  <a:pt x="7" y="27"/>
                </a:lnTo>
                <a:lnTo>
                  <a:pt x="5" y="40"/>
                </a:lnTo>
                <a:lnTo>
                  <a:pt x="0" y="54"/>
                </a:lnTo>
                <a:lnTo>
                  <a:pt x="17" y="71"/>
                </a:lnTo>
                <a:lnTo>
                  <a:pt x="23" y="94"/>
                </a:lnTo>
                <a:lnTo>
                  <a:pt x="23" y="123"/>
                </a:lnTo>
                <a:lnTo>
                  <a:pt x="11" y="130"/>
                </a:lnTo>
                <a:lnTo>
                  <a:pt x="13" y="146"/>
                </a:lnTo>
                <a:lnTo>
                  <a:pt x="19" y="151"/>
                </a:lnTo>
                <a:lnTo>
                  <a:pt x="21" y="171"/>
                </a:lnTo>
                <a:lnTo>
                  <a:pt x="11" y="176"/>
                </a:lnTo>
                <a:lnTo>
                  <a:pt x="5" y="198"/>
                </a:lnTo>
                <a:lnTo>
                  <a:pt x="0" y="213"/>
                </a:lnTo>
                <a:lnTo>
                  <a:pt x="4" y="234"/>
                </a:lnTo>
                <a:lnTo>
                  <a:pt x="15" y="253"/>
                </a:lnTo>
                <a:lnTo>
                  <a:pt x="13" y="270"/>
                </a:lnTo>
                <a:lnTo>
                  <a:pt x="36" y="274"/>
                </a:lnTo>
                <a:lnTo>
                  <a:pt x="55" y="255"/>
                </a:lnTo>
                <a:lnTo>
                  <a:pt x="61" y="240"/>
                </a:lnTo>
                <a:lnTo>
                  <a:pt x="77" y="238"/>
                </a:lnTo>
                <a:lnTo>
                  <a:pt x="92" y="249"/>
                </a:lnTo>
                <a:lnTo>
                  <a:pt x="107" y="251"/>
                </a:lnTo>
                <a:lnTo>
                  <a:pt x="123" y="203"/>
                </a:lnTo>
                <a:lnTo>
                  <a:pt x="134" y="144"/>
                </a:lnTo>
                <a:lnTo>
                  <a:pt x="130" y="119"/>
                </a:lnTo>
                <a:lnTo>
                  <a:pt x="151" y="98"/>
                </a:lnTo>
                <a:lnTo>
                  <a:pt x="149" y="84"/>
                </a:lnTo>
                <a:lnTo>
                  <a:pt x="138" y="52"/>
                </a:lnTo>
                <a:lnTo>
                  <a:pt x="132" y="13"/>
                </a:lnTo>
                <a:lnTo>
                  <a:pt x="105" y="0"/>
                </a:lnTo>
                <a:close/>
              </a:path>
            </a:pathLst>
          </a:custGeom>
          <a:solidFill>
            <a:schemeClr val="tx2"/>
          </a:solidFill>
          <a:ln w="12700">
            <a:solidFill>
              <a:srgbClr val="FFFFFF"/>
            </a:solidFill>
            <a:prstDash val="solid"/>
            <a:round/>
            <a:headEnd/>
            <a:tailEnd/>
          </a:ln>
        </p:spPr>
        <p:txBody>
          <a:bodyPr/>
          <a:lstStyle/>
          <a:p>
            <a:endParaRPr lang="en-GB"/>
          </a:p>
        </p:txBody>
      </p:sp>
      <p:sp>
        <p:nvSpPr>
          <p:cNvPr id="1935" name="Freeform 599"/>
          <p:cNvSpPr>
            <a:spLocks/>
          </p:cNvSpPr>
          <p:nvPr/>
        </p:nvSpPr>
        <p:spPr bwMode="auto">
          <a:xfrm>
            <a:off x="6496633" y="4751537"/>
            <a:ext cx="154725" cy="292480"/>
          </a:xfrm>
          <a:custGeom>
            <a:avLst/>
            <a:gdLst/>
            <a:ahLst/>
            <a:cxnLst>
              <a:cxn ang="0">
                <a:pos x="75" y="40"/>
              </a:cxn>
              <a:cxn ang="0">
                <a:pos x="79" y="5"/>
              </a:cxn>
              <a:cxn ang="0">
                <a:pos x="83" y="0"/>
              </a:cxn>
              <a:cxn ang="0">
                <a:pos x="92" y="5"/>
              </a:cxn>
              <a:cxn ang="0">
                <a:pos x="92" y="42"/>
              </a:cxn>
              <a:cxn ang="0">
                <a:pos x="96" y="61"/>
              </a:cxn>
              <a:cxn ang="0">
                <a:pos x="94" y="101"/>
              </a:cxn>
              <a:cxn ang="0">
                <a:pos x="65" y="142"/>
              </a:cxn>
              <a:cxn ang="0">
                <a:pos x="65" y="163"/>
              </a:cxn>
              <a:cxn ang="0">
                <a:pos x="46" y="186"/>
              </a:cxn>
              <a:cxn ang="0">
                <a:pos x="19" y="169"/>
              </a:cxn>
              <a:cxn ang="0">
                <a:pos x="12" y="165"/>
              </a:cxn>
              <a:cxn ang="0">
                <a:pos x="14" y="157"/>
              </a:cxn>
              <a:cxn ang="0">
                <a:pos x="19" y="146"/>
              </a:cxn>
              <a:cxn ang="0">
                <a:pos x="4" y="134"/>
              </a:cxn>
              <a:cxn ang="0">
                <a:pos x="4" y="121"/>
              </a:cxn>
              <a:cxn ang="0">
                <a:pos x="0" y="109"/>
              </a:cxn>
              <a:cxn ang="0">
                <a:pos x="8" y="105"/>
              </a:cxn>
              <a:cxn ang="0">
                <a:pos x="4" y="92"/>
              </a:cxn>
              <a:cxn ang="0">
                <a:pos x="10" y="76"/>
              </a:cxn>
              <a:cxn ang="0">
                <a:pos x="6" y="65"/>
              </a:cxn>
              <a:cxn ang="0">
                <a:pos x="15" y="50"/>
              </a:cxn>
              <a:cxn ang="0">
                <a:pos x="27" y="42"/>
              </a:cxn>
              <a:cxn ang="0">
                <a:pos x="54" y="32"/>
              </a:cxn>
              <a:cxn ang="0">
                <a:pos x="67" y="32"/>
              </a:cxn>
              <a:cxn ang="0">
                <a:pos x="75" y="40"/>
              </a:cxn>
            </a:cxnLst>
            <a:rect l="0" t="0" r="r" b="b"/>
            <a:pathLst>
              <a:path w="96" h="186">
                <a:moveTo>
                  <a:pt x="75" y="40"/>
                </a:moveTo>
                <a:lnTo>
                  <a:pt x="79" y="5"/>
                </a:lnTo>
                <a:lnTo>
                  <a:pt x="83" y="0"/>
                </a:lnTo>
                <a:lnTo>
                  <a:pt x="92" y="5"/>
                </a:lnTo>
                <a:lnTo>
                  <a:pt x="92" y="42"/>
                </a:lnTo>
                <a:lnTo>
                  <a:pt x="96" y="61"/>
                </a:lnTo>
                <a:lnTo>
                  <a:pt x="94" y="101"/>
                </a:lnTo>
                <a:lnTo>
                  <a:pt x="65" y="142"/>
                </a:lnTo>
                <a:lnTo>
                  <a:pt x="65" y="163"/>
                </a:lnTo>
                <a:lnTo>
                  <a:pt x="46" y="186"/>
                </a:lnTo>
                <a:lnTo>
                  <a:pt x="19" y="169"/>
                </a:lnTo>
                <a:lnTo>
                  <a:pt x="12" y="165"/>
                </a:lnTo>
                <a:lnTo>
                  <a:pt x="14" y="157"/>
                </a:lnTo>
                <a:lnTo>
                  <a:pt x="19" y="146"/>
                </a:lnTo>
                <a:lnTo>
                  <a:pt x="4" y="134"/>
                </a:lnTo>
                <a:lnTo>
                  <a:pt x="4" y="121"/>
                </a:lnTo>
                <a:lnTo>
                  <a:pt x="0" y="109"/>
                </a:lnTo>
                <a:lnTo>
                  <a:pt x="8" y="105"/>
                </a:lnTo>
                <a:lnTo>
                  <a:pt x="4" y="92"/>
                </a:lnTo>
                <a:lnTo>
                  <a:pt x="10" y="76"/>
                </a:lnTo>
                <a:lnTo>
                  <a:pt x="6" y="65"/>
                </a:lnTo>
                <a:lnTo>
                  <a:pt x="15" y="50"/>
                </a:lnTo>
                <a:lnTo>
                  <a:pt x="27" y="42"/>
                </a:lnTo>
                <a:lnTo>
                  <a:pt x="54" y="32"/>
                </a:lnTo>
                <a:lnTo>
                  <a:pt x="67" y="32"/>
                </a:lnTo>
                <a:lnTo>
                  <a:pt x="75" y="40"/>
                </a:lnTo>
                <a:close/>
              </a:path>
            </a:pathLst>
          </a:custGeom>
          <a:solidFill>
            <a:schemeClr val="bg2"/>
          </a:solidFill>
          <a:ln w="12700">
            <a:noFill/>
            <a:round/>
            <a:headEnd/>
            <a:tailEnd/>
          </a:ln>
        </p:spPr>
        <p:txBody>
          <a:bodyPr/>
          <a:lstStyle/>
          <a:p>
            <a:endParaRPr lang="en-GB"/>
          </a:p>
        </p:txBody>
      </p:sp>
      <p:sp>
        <p:nvSpPr>
          <p:cNvPr id="1936" name="Freeform 600"/>
          <p:cNvSpPr>
            <a:spLocks/>
          </p:cNvSpPr>
          <p:nvPr/>
        </p:nvSpPr>
        <p:spPr bwMode="auto">
          <a:xfrm>
            <a:off x="6496633" y="4751537"/>
            <a:ext cx="154725" cy="292480"/>
          </a:xfrm>
          <a:custGeom>
            <a:avLst/>
            <a:gdLst/>
            <a:ahLst/>
            <a:cxnLst>
              <a:cxn ang="0">
                <a:pos x="75" y="40"/>
              </a:cxn>
              <a:cxn ang="0">
                <a:pos x="79" y="5"/>
              </a:cxn>
              <a:cxn ang="0">
                <a:pos x="83" y="0"/>
              </a:cxn>
              <a:cxn ang="0">
                <a:pos x="92" y="5"/>
              </a:cxn>
              <a:cxn ang="0">
                <a:pos x="92" y="42"/>
              </a:cxn>
              <a:cxn ang="0">
                <a:pos x="96" y="61"/>
              </a:cxn>
              <a:cxn ang="0">
                <a:pos x="94" y="101"/>
              </a:cxn>
              <a:cxn ang="0">
                <a:pos x="65" y="142"/>
              </a:cxn>
              <a:cxn ang="0">
                <a:pos x="65" y="163"/>
              </a:cxn>
              <a:cxn ang="0">
                <a:pos x="46" y="186"/>
              </a:cxn>
              <a:cxn ang="0">
                <a:pos x="19" y="169"/>
              </a:cxn>
              <a:cxn ang="0">
                <a:pos x="12" y="165"/>
              </a:cxn>
              <a:cxn ang="0">
                <a:pos x="14" y="157"/>
              </a:cxn>
              <a:cxn ang="0">
                <a:pos x="19" y="146"/>
              </a:cxn>
              <a:cxn ang="0">
                <a:pos x="4" y="134"/>
              </a:cxn>
              <a:cxn ang="0">
                <a:pos x="4" y="121"/>
              </a:cxn>
              <a:cxn ang="0">
                <a:pos x="0" y="109"/>
              </a:cxn>
              <a:cxn ang="0">
                <a:pos x="8" y="105"/>
              </a:cxn>
              <a:cxn ang="0">
                <a:pos x="4" y="92"/>
              </a:cxn>
              <a:cxn ang="0">
                <a:pos x="10" y="76"/>
              </a:cxn>
              <a:cxn ang="0">
                <a:pos x="6" y="65"/>
              </a:cxn>
              <a:cxn ang="0">
                <a:pos x="15" y="50"/>
              </a:cxn>
              <a:cxn ang="0">
                <a:pos x="27" y="42"/>
              </a:cxn>
              <a:cxn ang="0">
                <a:pos x="54" y="32"/>
              </a:cxn>
              <a:cxn ang="0">
                <a:pos x="67" y="32"/>
              </a:cxn>
              <a:cxn ang="0">
                <a:pos x="75" y="40"/>
              </a:cxn>
            </a:cxnLst>
            <a:rect l="0" t="0" r="r" b="b"/>
            <a:pathLst>
              <a:path w="96" h="186">
                <a:moveTo>
                  <a:pt x="75" y="40"/>
                </a:moveTo>
                <a:lnTo>
                  <a:pt x="79" y="5"/>
                </a:lnTo>
                <a:lnTo>
                  <a:pt x="83" y="0"/>
                </a:lnTo>
                <a:lnTo>
                  <a:pt x="92" y="5"/>
                </a:lnTo>
                <a:lnTo>
                  <a:pt x="92" y="42"/>
                </a:lnTo>
                <a:lnTo>
                  <a:pt x="96" y="61"/>
                </a:lnTo>
                <a:lnTo>
                  <a:pt x="94" y="101"/>
                </a:lnTo>
                <a:lnTo>
                  <a:pt x="65" y="142"/>
                </a:lnTo>
                <a:lnTo>
                  <a:pt x="65" y="163"/>
                </a:lnTo>
                <a:lnTo>
                  <a:pt x="46" y="186"/>
                </a:lnTo>
                <a:lnTo>
                  <a:pt x="19" y="169"/>
                </a:lnTo>
                <a:lnTo>
                  <a:pt x="12" y="165"/>
                </a:lnTo>
                <a:lnTo>
                  <a:pt x="14" y="157"/>
                </a:lnTo>
                <a:lnTo>
                  <a:pt x="19" y="146"/>
                </a:lnTo>
                <a:lnTo>
                  <a:pt x="4" y="134"/>
                </a:lnTo>
                <a:lnTo>
                  <a:pt x="4" y="121"/>
                </a:lnTo>
                <a:lnTo>
                  <a:pt x="0" y="109"/>
                </a:lnTo>
                <a:lnTo>
                  <a:pt x="8" y="105"/>
                </a:lnTo>
                <a:lnTo>
                  <a:pt x="4" y="92"/>
                </a:lnTo>
                <a:lnTo>
                  <a:pt x="10" y="76"/>
                </a:lnTo>
                <a:lnTo>
                  <a:pt x="6" y="65"/>
                </a:lnTo>
                <a:lnTo>
                  <a:pt x="15" y="50"/>
                </a:lnTo>
                <a:lnTo>
                  <a:pt x="27" y="42"/>
                </a:lnTo>
                <a:lnTo>
                  <a:pt x="54" y="32"/>
                </a:lnTo>
                <a:lnTo>
                  <a:pt x="67" y="32"/>
                </a:lnTo>
                <a:lnTo>
                  <a:pt x="75" y="40"/>
                </a:lnTo>
                <a:close/>
              </a:path>
            </a:pathLst>
          </a:custGeom>
          <a:solidFill>
            <a:schemeClr val="tx2"/>
          </a:solidFill>
          <a:ln w="12700">
            <a:solidFill>
              <a:srgbClr val="FFFFFF"/>
            </a:solidFill>
            <a:prstDash val="solid"/>
            <a:round/>
            <a:headEnd/>
            <a:tailEnd/>
          </a:ln>
        </p:spPr>
        <p:txBody>
          <a:bodyPr/>
          <a:lstStyle/>
          <a:p>
            <a:endParaRPr lang="en-GB"/>
          </a:p>
        </p:txBody>
      </p:sp>
      <p:sp>
        <p:nvSpPr>
          <p:cNvPr id="1937" name="Freeform 601"/>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noFill/>
            <a:round/>
            <a:headEnd/>
            <a:tailEnd/>
          </a:ln>
        </p:spPr>
        <p:txBody>
          <a:bodyPr/>
          <a:lstStyle/>
          <a:p>
            <a:endParaRPr lang="en-GB"/>
          </a:p>
        </p:txBody>
      </p:sp>
      <p:sp>
        <p:nvSpPr>
          <p:cNvPr id="1938" name="Freeform 602"/>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939" name="Rectangle 603"/>
          <p:cNvSpPr>
            <a:spLocks noChangeArrowheads="1"/>
          </p:cNvSpPr>
          <p:nvPr/>
        </p:nvSpPr>
        <p:spPr bwMode="auto">
          <a:xfrm>
            <a:off x="7382616" y="5698529"/>
            <a:ext cx="9209" cy="12484"/>
          </a:xfrm>
          <a:prstGeom prst="rect">
            <a:avLst/>
          </a:prstGeom>
          <a:solidFill>
            <a:schemeClr val="bg2"/>
          </a:solidFill>
          <a:ln w="12700">
            <a:noFill/>
            <a:miter lim="800000"/>
            <a:headEnd/>
            <a:tailEnd/>
          </a:ln>
        </p:spPr>
        <p:txBody>
          <a:bodyPr/>
          <a:lstStyle/>
          <a:p>
            <a:endParaRPr lang="en-GB"/>
          </a:p>
        </p:txBody>
      </p:sp>
      <p:sp>
        <p:nvSpPr>
          <p:cNvPr id="1940" name="Rectangle 604"/>
          <p:cNvSpPr>
            <a:spLocks noChangeArrowheads="1"/>
          </p:cNvSpPr>
          <p:nvPr/>
        </p:nvSpPr>
        <p:spPr bwMode="auto">
          <a:xfrm>
            <a:off x="7382616" y="5698529"/>
            <a:ext cx="9209" cy="12484"/>
          </a:xfrm>
          <a:prstGeom prst="rect">
            <a:avLst/>
          </a:prstGeom>
          <a:solidFill>
            <a:schemeClr val="tx2"/>
          </a:solidFill>
          <a:ln w="12700">
            <a:solidFill>
              <a:srgbClr val="FFFFFF"/>
            </a:solidFill>
            <a:miter lim="800000"/>
            <a:headEnd/>
            <a:tailEnd/>
          </a:ln>
        </p:spPr>
        <p:txBody>
          <a:bodyPr/>
          <a:lstStyle/>
          <a:p>
            <a:endParaRPr lang="en-GB"/>
          </a:p>
        </p:txBody>
      </p:sp>
      <p:sp>
        <p:nvSpPr>
          <p:cNvPr id="1941" name="Freeform 605"/>
          <p:cNvSpPr>
            <a:spLocks/>
          </p:cNvSpPr>
          <p:nvPr/>
        </p:nvSpPr>
        <p:spPr bwMode="auto">
          <a:xfrm>
            <a:off x="7373406" y="5671779"/>
            <a:ext cx="12894" cy="16050"/>
          </a:xfrm>
          <a:custGeom>
            <a:avLst/>
            <a:gdLst/>
            <a:ahLst/>
            <a:cxnLst>
              <a:cxn ang="0">
                <a:pos x="0" y="0"/>
              </a:cxn>
              <a:cxn ang="0">
                <a:pos x="2" y="10"/>
              </a:cxn>
              <a:cxn ang="0">
                <a:pos x="8" y="8"/>
              </a:cxn>
              <a:cxn ang="0">
                <a:pos x="6" y="0"/>
              </a:cxn>
              <a:cxn ang="0">
                <a:pos x="0" y="0"/>
              </a:cxn>
            </a:cxnLst>
            <a:rect l="0" t="0" r="r" b="b"/>
            <a:pathLst>
              <a:path w="8" h="10">
                <a:moveTo>
                  <a:pt x="0" y="0"/>
                </a:moveTo>
                <a:lnTo>
                  <a:pt x="2" y="10"/>
                </a:lnTo>
                <a:lnTo>
                  <a:pt x="8" y="8"/>
                </a:lnTo>
                <a:lnTo>
                  <a:pt x="6" y="0"/>
                </a:lnTo>
                <a:lnTo>
                  <a:pt x="0" y="0"/>
                </a:lnTo>
                <a:close/>
              </a:path>
            </a:pathLst>
          </a:custGeom>
          <a:solidFill>
            <a:schemeClr val="bg2"/>
          </a:solidFill>
          <a:ln w="12700">
            <a:noFill/>
            <a:round/>
            <a:headEnd/>
            <a:tailEnd/>
          </a:ln>
        </p:spPr>
        <p:txBody>
          <a:bodyPr/>
          <a:lstStyle/>
          <a:p>
            <a:endParaRPr lang="en-GB"/>
          </a:p>
        </p:txBody>
      </p:sp>
      <p:sp>
        <p:nvSpPr>
          <p:cNvPr id="1942" name="Freeform 606"/>
          <p:cNvSpPr>
            <a:spLocks/>
          </p:cNvSpPr>
          <p:nvPr/>
        </p:nvSpPr>
        <p:spPr bwMode="auto">
          <a:xfrm>
            <a:off x="7373406" y="5671779"/>
            <a:ext cx="12894" cy="16050"/>
          </a:xfrm>
          <a:custGeom>
            <a:avLst/>
            <a:gdLst/>
            <a:ahLst/>
            <a:cxnLst>
              <a:cxn ang="0">
                <a:pos x="0" y="0"/>
              </a:cxn>
              <a:cxn ang="0">
                <a:pos x="2" y="10"/>
              </a:cxn>
              <a:cxn ang="0">
                <a:pos x="8" y="8"/>
              </a:cxn>
              <a:cxn ang="0">
                <a:pos x="6" y="0"/>
              </a:cxn>
              <a:cxn ang="0">
                <a:pos x="0" y="0"/>
              </a:cxn>
            </a:cxnLst>
            <a:rect l="0" t="0" r="r" b="b"/>
            <a:pathLst>
              <a:path w="8" h="10">
                <a:moveTo>
                  <a:pt x="0" y="0"/>
                </a:moveTo>
                <a:lnTo>
                  <a:pt x="2" y="10"/>
                </a:lnTo>
                <a:lnTo>
                  <a:pt x="8" y="8"/>
                </a:lnTo>
                <a:lnTo>
                  <a:pt x="6" y="0"/>
                </a:lnTo>
                <a:lnTo>
                  <a:pt x="0" y="0"/>
                </a:lnTo>
                <a:close/>
              </a:path>
            </a:pathLst>
          </a:custGeom>
          <a:solidFill>
            <a:schemeClr val="tx2"/>
          </a:solidFill>
          <a:ln w="12700">
            <a:solidFill>
              <a:srgbClr val="FFFFFF"/>
            </a:solidFill>
            <a:prstDash val="solid"/>
            <a:round/>
            <a:headEnd/>
            <a:tailEnd/>
          </a:ln>
        </p:spPr>
        <p:txBody>
          <a:bodyPr/>
          <a:lstStyle/>
          <a:p>
            <a:endParaRPr lang="en-GB"/>
          </a:p>
        </p:txBody>
      </p:sp>
      <p:sp>
        <p:nvSpPr>
          <p:cNvPr id="1943" name="Rectangle 607"/>
          <p:cNvSpPr>
            <a:spLocks noChangeArrowheads="1"/>
          </p:cNvSpPr>
          <p:nvPr/>
        </p:nvSpPr>
        <p:spPr bwMode="auto">
          <a:xfrm>
            <a:off x="6955281" y="5743115"/>
            <a:ext cx="9209" cy="12483"/>
          </a:xfrm>
          <a:prstGeom prst="rect">
            <a:avLst/>
          </a:prstGeom>
          <a:solidFill>
            <a:schemeClr val="bg2"/>
          </a:solidFill>
          <a:ln w="12700">
            <a:noFill/>
            <a:miter lim="800000"/>
            <a:headEnd/>
            <a:tailEnd/>
          </a:ln>
        </p:spPr>
        <p:txBody>
          <a:bodyPr/>
          <a:lstStyle/>
          <a:p>
            <a:endParaRPr lang="en-GB"/>
          </a:p>
        </p:txBody>
      </p:sp>
      <p:sp>
        <p:nvSpPr>
          <p:cNvPr id="1944" name="Rectangle 608"/>
          <p:cNvSpPr>
            <a:spLocks noChangeArrowheads="1"/>
          </p:cNvSpPr>
          <p:nvPr/>
        </p:nvSpPr>
        <p:spPr bwMode="auto">
          <a:xfrm>
            <a:off x="6955281" y="5743115"/>
            <a:ext cx="9209" cy="12483"/>
          </a:xfrm>
          <a:prstGeom prst="rect">
            <a:avLst/>
          </a:prstGeom>
          <a:solidFill>
            <a:schemeClr val="tx2"/>
          </a:solidFill>
          <a:ln w="12700">
            <a:solidFill>
              <a:srgbClr val="FFFFFF"/>
            </a:solidFill>
            <a:miter lim="800000"/>
            <a:headEnd/>
            <a:tailEnd/>
          </a:ln>
        </p:spPr>
        <p:txBody>
          <a:bodyPr/>
          <a:lstStyle/>
          <a:p>
            <a:endParaRPr lang="en-GB"/>
          </a:p>
        </p:txBody>
      </p:sp>
      <p:sp>
        <p:nvSpPr>
          <p:cNvPr id="1945" name="Freeform 609"/>
          <p:cNvSpPr>
            <a:spLocks/>
          </p:cNvSpPr>
          <p:nvPr/>
        </p:nvSpPr>
        <p:spPr bwMode="auto">
          <a:xfrm>
            <a:off x="6909232" y="5743115"/>
            <a:ext cx="18420" cy="16050"/>
          </a:xfrm>
          <a:custGeom>
            <a:avLst/>
            <a:gdLst/>
            <a:ahLst/>
            <a:cxnLst>
              <a:cxn ang="0">
                <a:pos x="0" y="2"/>
              </a:cxn>
              <a:cxn ang="0">
                <a:pos x="6" y="10"/>
              </a:cxn>
              <a:cxn ang="0">
                <a:pos x="12" y="0"/>
              </a:cxn>
              <a:cxn ang="0">
                <a:pos x="0" y="2"/>
              </a:cxn>
            </a:cxnLst>
            <a:rect l="0" t="0" r="r" b="b"/>
            <a:pathLst>
              <a:path w="12" h="10">
                <a:moveTo>
                  <a:pt x="0" y="2"/>
                </a:moveTo>
                <a:lnTo>
                  <a:pt x="6" y="10"/>
                </a:lnTo>
                <a:lnTo>
                  <a:pt x="12" y="0"/>
                </a:lnTo>
                <a:lnTo>
                  <a:pt x="0" y="2"/>
                </a:lnTo>
                <a:close/>
              </a:path>
            </a:pathLst>
          </a:custGeom>
          <a:solidFill>
            <a:schemeClr val="bg2"/>
          </a:solidFill>
          <a:ln w="12700">
            <a:noFill/>
            <a:round/>
            <a:headEnd/>
            <a:tailEnd/>
          </a:ln>
        </p:spPr>
        <p:txBody>
          <a:bodyPr/>
          <a:lstStyle/>
          <a:p>
            <a:endParaRPr lang="en-GB"/>
          </a:p>
        </p:txBody>
      </p:sp>
      <p:sp>
        <p:nvSpPr>
          <p:cNvPr id="1946" name="Freeform 610"/>
          <p:cNvSpPr>
            <a:spLocks/>
          </p:cNvSpPr>
          <p:nvPr/>
        </p:nvSpPr>
        <p:spPr bwMode="auto">
          <a:xfrm>
            <a:off x="6909232" y="5743115"/>
            <a:ext cx="18420" cy="16050"/>
          </a:xfrm>
          <a:custGeom>
            <a:avLst/>
            <a:gdLst/>
            <a:ahLst/>
            <a:cxnLst>
              <a:cxn ang="0">
                <a:pos x="0" y="2"/>
              </a:cxn>
              <a:cxn ang="0">
                <a:pos x="6" y="10"/>
              </a:cxn>
              <a:cxn ang="0">
                <a:pos x="12" y="0"/>
              </a:cxn>
              <a:cxn ang="0">
                <a:pos x="0" y="2"/>
              </a:cxn>
            </a:cxnLst>
            <a:rect l="0" t="0" r="r" b="b"/>
            <a:pathLst>
              <a:path w="12" h="10">
                <a:moveTo>
                  <a:pt x="0" y="2"/>
                </a:moveTo>
                <a:lnTo>
                  <a:pt x="6" y="10"/>
                </a:lnTo>
                <a:lnTo>
                  <a:pt x="12" y="0"/>
                </a:lnTo>
                <a:lnTo>
                  <a:pt x="0" y="2"/>
                </a:lnTo>
                <a:close/>
              </a:path>
            </a:pathLst>
          </a:custGeom>
          <a:solidFill>
            <a:schemeClr val="tx2"/>
          </a:solidFill>
          <a:ln w="12700">
            <a:solidFill>
              <a:srgbClr val="FFFFFF"/>
            </a:solidFill>
            <a:prstDash val="solid"/>
            <a:round/>
            <a:headEnd/>
            <a:tailEnd/>
          </a:ln>
        </p:spPr>
        <p:txBody>
          <a:bodyPr/>
          <a:lstStyle/>
          <a:p>
            <a:endParaRPr lang="en-GB"/>
          </a:p>
        </p:txBody>
      </p:sp>
      <p:sp>
        <p:nvSpPr>
          <p:cNvPr id="1947" name="Freeform 611"/>
          <p:cNvSpPr>
            <a:spLocks/>
          </p:cNvSpPr>
          <p:nvPr/>
        </p:nvSpPr>
        <p:spPr bwMode="auto">
          <a:xfrm>
            <a:off x="6977385" y="5716364"/>
            <a:ext cx="502855" cy="322798"/>
          </a:xfrm>
          <a:custGeom>
            <a:avLst/>
            <a:gdLst/>
            <a:ahLst/>
            <a:cxnLst>
              <a:cxn ang="0">
                <a:pos x="74" y="0"/>
              </a:cxn>
              <a:cxn ang="0">
                <a:pos x="59" y="17"/>
              </a:cxn>
              <a:cxn ang="0">
                <a:pos x="46" y="13"/>
              </a:cxn>
              <a:cxn ang="0">
                <a:pos x="28" y="6"/>
              </a:cxn>
              <a:cxn ang="0">
                <a:pos x="2" y="17"/>
              </a:cxn>
              <a:cxn ang="0">
                <a:pos x="0" y="48"/>
              </a:cxn>
              <a:cxn ang="0">
                <a:pos x="21" y="73"/>
              </a:cxn>
              <a:cxn ang="0">
                <a:pos x="51" y="75"/>
              </a:cxn>
              <a:cxn ang="0">
                <a:pos x="107" y="117"/>
              </a:cxn>
              <a:cxn ang="0">
                <a:pos x="122" y="132"/>
              </a:cxn>
              <a:cxn ang="0">
                <a:pos x="170" y="140"/>
              </a:cxn>
              <a:cxn ang="0">
                <a:pos x="190" y="171"/>
              </a:cxn>
              <a:cxn ang="0">
                <a:pos x="207" y="190"/>
              </a:cxn>
              <a:cxn ang="0">
                <a:pos x="236" y="192"/>
              </a:cxn>
              <a:cxn ang="0">
                <a:pos x="253" y="205"/>
              </a:cxn>
              <a:cxn ang="0">
                <a:pos x="263" y="196"/>
              </a:cxn>
              <a:cxn ang="0">
                <a:pos x="259" y="176"/>
              </a:cxn>
              <a:cxn ang="0">
                <a:pos x="274" y="159"/>
              </a:cxn>
              <a:cxn ang="0">
                <a:pos x="270" y="140"/>
              </a:cxn>
              <a:cxn ang="0">
                <a:pos x="259" y="111"/>
              </a:cxn>
              <a:cxn ang="0">
                <a:pos x="259" y="96"/>
              </a:cxn>
              <a:cxn ang="0">
                <a:pos x="284" y="59"/>
              </a:cxn>
              <a:cxn ang="0">
                <a:pos x="286" y="42"/>
              </a:cxn>
              <a:cxn ang="0">
                <a:pos x="311" y="11"/>
              </a:cxn>
              <a:cxn ang="0">
                <a:pos x="305" y="2"/>
              </a:cxn>
              <a:cxn ang="0">
                <a:pos x="289" y="4"/>
              </a:cxn>
              <a:cxn ang="0">
                <a:pos x="272" y="8"/>
              </a:cxn>
              <a:cxn ang="0">
                <a:pos x="255" y="23"/>
              </a:cxn>
              <a:cxn ang="0">
                <a:pos x="228" y="17"/>
              </a:cxn>
              <a:cxn ang="0">
                <a:pos x="195" y="31"/>
              </a:cxn>
              <a:cxn ang="0">
                <a:pos x="132" y="29"/>
              </a:cxn>
              <a:cxn ang="0">
                <a:pos x="103" y="11"/>
              </a:cxn>
              <a:cxn ang="0">
                <a:pos x="82" y="0"/>
              </a:cxn>
              <a:cxn ang="0">
                <a:pos x="74" y="0"/>
              </a:cxn>
            </a:cxnLst>
            <a:rect l="0" t="0" r="r" b="b"/>
            <a:pathLst>
              <a:path w="311" h="205">
                <a:moveTo>
                  <a:pt x="74" y="0"/>
                </a:moveTo>
                <a:lnTo>
                  <a:pt x="59" y="17"/>
                </a:lnTo>
                <a:lnTo>
                  <a:pt x="46" y="13"/>
                </a:lnTo>
                <a:lnTo>
                  <a:pt x="28" y="6"/>
                </a:lnTo>
                <a:lnTo>
                  <a:pt x="2" y="17"/>
                </a:lnTo>
                <a:lnTo>
                  <a:pt x="0" y="48"/>
                </a:lnTo>
                <a:lnTo>
                  <a:pt x="21" y="73"/>
                </a:lnTo>
                <a:lnTo>
                  <a:pt x="51" y="75"/>
                </a:lnTo>
                <a:lnTo>
                  <a:pt x="107" y="117"/>
                </a:lnTo>
                <a:lnTo>
                  <a:pt x="122" y="132"/>
                </a:lnTo>
                <a:lnTo>
                  <a:pt x="170" y="140"/>
                </a:lnTo>
                <a:lnTo>
                  <a:pt x="190" y="171"/>
                </a:lnTo>
                <a:lnTo>
                  <a:pt x="207" y="190"/>
                </a:lnTo>
                <a:lnTo>
                  <a:pt x="236" y="192"/>
                </a:lnTo>
                <a:lnTo>
                  <a:pt x="253" y="205"/>
                </a:lnTo>
                <a:lnTo>
                  <a:pt x="263" y="196"/>
                </a:lnTo>
                <a:lnTo>
                  <a:pt x="259" y="176"/>
                </a:lnTo>
                <a:lnTo>
                  <a:pt x="274" y="159"/>
                </a:lnTo>
                <a:lnTo>
                  <a:pt x="270" y="140"/>
                </a:lnTo>
                <a:lnTo>
                  <a:pt x="259" y="111"/>
                </a:lnTo>
                <a:lnTo>
                  <a:pt x="259" y="96"/>
                </a:lnTo>
                <a:lnTo>
                  <a:pt x="284" y="59"/>
                </a:lnTo>
                <a:lnTo>
                  <a:pt x="286" y="42"/>
                </a:lnTo>
                <a:lnTo>
                  <a:pt x="311" y="11"/>
                </a:lnTo>
                <a:lnTo>
                  <a:pt x="305" y="2"/>
                </a:lnTo>
                <a:lnTo>
                  <a:pt x="289" y="4"/>
                </a:lnTo>
                <a:lnTo>
                  <a:pt x="272" y="8"/>
                </a:lnTo>
                <a:lnTo>
                  <a:pt x="255" y="23"/>
                </a:lnTo>
                <a:lnTo>
                  <a:pt x="228" y="17"/>
                </a:lnTo>
                <a:lnTo>
                  <a:pt x="195" y="31"/>
                </a:lnTo>
                <a:lnTo>
                  <a:pt x="132" y="29"/>
                </a:lnTo>
                <a:lnTo>
                  <a:pt x="103" y="11"/>
                </a:lnTo>
                <a:lnTo>
                  <a:pt x="82" y="0"/>
                </a:lnTo>
                <a:lnTo>
                  <a:pt x="74" y="0"/>
                </a:lnTo>
                <a:close/>
              </a:path>
            </a:pathLst>
          </a:custGeom>
          <a:solidFill>
            <a:schemeClr val="bg2"/>
          </a:solidFill>
          <a:ln w="12700">
            <a:noFill/>
            <a:round/>
            <a:headEnd/>
            <a:tailEnd/>
          </a:ln>
        </p:spPr>
        <p:txBody>
          <a:bodyPr/>
          <a:lstStyle/>
          <a:p>
            <a:endParaRPr lang="en-GB"/>
          </a:p>
        </p:txBody>
      </p:sp>
      <p:sp>
        <p:nvSpPr>
          <p:cNvPr id="1948" name="Freeform 612"/>
          <p:cNvSpPr>
            <a:spLocks/>
          </p:cNvSpPr>
          <p:nvPr/>
        </p:nvSpPr>
        <p:spPr bwMode="auto">
          <a:xfrm>
            <a:off x="6977385" y="5716364"/>
            <a:ext cx="502855" cy="322798"/>
          </a:xfrm>
          <a:custGeom>
            <a:avLst/>
            <a:gdLst/>
            <a:ahLst/>
            <a:cxnLst>
              <a:cxn ang="0">
                <a:pos x="74" y="0"/>
              </a:cxn>
              <a:cxn ang="0">
                <a:pos x="59" y="17"/>
              </a:cxn>
              <a:cxn ang="0">
                <a:pos x="46" y="13"/>
              </a:cxn>
              <a:cxn ang="0">
                <a:pos x="28" y="6"/>
              </a:cxn>
              <a:cxn ang="0">
                <a:pos x="2" y="17"/>
              </a:cxn>
              <a:cxn ang="0">
                <a:pos x="0" y="48"/>
              </a:cxn>
              <a:cxn ang="0">
                <a:pos x="21" y="73"/>
              </a:cxn>
              <a:cxn ang="0">
                <a:pos x="51" y="75"/>
              </a:cxn>
              <a:cxn ang="0">
                <a:pos x="107" y="117"/>
              </a:cxn>
              <a:cxn ang="0">
                <a:pos x="122" y="132"/>
              </a:cxn>
              <a:cxn ang="0">
                <a:pos x="170" y="140"/>
              </a:cxn>
              <a:cxn ang="0">
                <a:pos x="190" y="171"/>
              </a:cxn>
              <a:cxn ang="0">
                <a:pos x="207" y="190"/>
              </a:cxn>
              <a:cxn ang="0">
                <a:pos x="236" y="192"/>
              </a:cxn>
              <a:cxn ang="0">
                <a:pos x="253" y="205"/>
              </a:cxn>
              <a:cxn ang="0">
                <a:pos x="263" y="196"/>
              </a:cxn>
              <a:cxn ang="0">
                <a:pos x="259" y="176"/>
              </a:cxn>
              <a:cxn ang="0">
                <a:pos x="274" y="159"/>
              </a:cxn>
              <a:cxn ang="0">
                <a:pos x="270" y="140"/>
              </a:cxn>
              <a:cxn ang="0">
                <a:pos x="259" y="111"/>
              </a:cxn>
              <a:cxn ang="0">
                <a:pos x="259" y="96"/>
              </a:cxn>
              <a:cxn ang="0">
                <a:pos x="284" y="59"/>
              </a:cxn>
              <a:cxn ang="0">
                <a:pos x="286" y="42"/>
              </a:cxn>
              <a:cxn ang="0">
                <a:pos x="311" y="11"/>
              </a:cxn>
              <a:cxn ang="0">
                <a:pos x="305" y="2"/>
              </a:cxn>
              <a:cxn ang="0">
                <a:pos x="289" y="4"/>
              </a:cxn>
              <a:cxn ang="0">
                <a:pos x="272" y="8"/>
              </a:cxn>
              <a:cxn ang="0">
                <a:pos x="255" y="23"/>
              </a:cxn>
              <a:cxn ang="0">
                <a:pos x="228" y="17"/>
              </a:cxn>
              <a:cxn ang="0">
                <a:pos x="195" y="31"/>
              </a:cxn>
              <a:cxn ang="0">
                <a:pos x="132" y="29"/>
              </a:cxn>
              <a:cxn ang="0">
                <a:pos x="103" y="11"/>
              </a:cxn>
              <a:cxn ang="0">
                <a:pos x="82" y="0"/>
              </a:cxn>
              <a:cxn ang="0">
                <a:pos x="74" y="0"/>
              </a:cxn>
            </a:cxnLst>
            <a:rect l="0" t="0" r="r" b="b"/>
            <a:pathLst>
              <a:path w="311" h="205">
                <a:moveTo>
                  <a:pt x="74" y="0"/>
                </a:moveTo>
                <a:lnTo>
                  <a:pt x="59" y="17"/>
                </a:lnTo>
                <a:lnTo>
                  <a:pt x="46" y="13"/>
                </a:lnTo>
                <a:lnTo>
                  <a:pt x="28" y="6"/>
                </a:lnTo>
                <a:lnTo>
                  <a:pt x="2" y="17"/>
                </a:lnTo>
                <a:lnTo>
                  <a:pt x="0" y="48"/>
                </a:lnTo>
                <a:lnTo>
                  <a:pt x="21" y="73"/>
                </a:lnTo>
                <a:lnTo>
                  <a:pt x="51" y="75"/>
                </a:lnTo>
                <a:lnTo>
                  <a:pt x="107" y="117"/>
                </a:lnTo>
                <a:lnTo>
                  <a:pt x="122" y="132"/>
                </a:lnTo>
                <a:lnTo>
                  <a:pt x="170" y="140"/>
                </a:lnTo>
                <a:lnTo>
                  <a:pt x="190" y="171"/>
                </a:lnTo>
                <a:lnTo>
                  <a:pt x="207" y="190"/>
                </a:lnTo>
                <a:lnTo>
                  <a:pt x="236" y="192"/>
                </a:lnTo>
                <a:lnTo>
                  <a:pt x="253" y="205"/>
                </a:lnTo>
                <a:lnTo>
                  <a:pt x="263" y="196"/>
                </a:lnTo>
                <a:lnTo>
                  <a:pt x="259" y="176"/>
                </a:lnTo>
                <a:lnTo>
                  <a:pt x="274" y="159"/>
                </a:lnTo>
                <a:lnTo>
                  <a:pt x="270" y="140"/>
                </a:lnTo>
                <a:lnTo>
                  <a:pt x="259" y="111"/>
                </a:lnTo>
                <a:lnTo>
                  <a:pt x="259" y="96"/>
                </a:lnTo>
                <a:lnTo>
                  <a:pt x="284" y="59"/>
                </a:lnTo>
                <a:lnTo>
                  <a:pt x="286" y="42"/>
                </a:lnTo>
                <a:lnTo>
                  <a:pt x="311" y="11"/>
                </a:lnTo>
                <a:lnTo>
                  <a:pt x="305" y="2"/>
                </a:lnTo>
                <a:lnTo>
                  <a:pt x="289" y="4"/>
                </a:lnTo>
                <a:lnTo>
                  <a:pt x="272" y="8"/>
                </a:lnTo>
                <a:lnTo>
                  <a:pt x="255" y="23"/>
                </a:lnTo>
                <a:lnTo>
                  <a:pt x="228" y="17"/>
                </a:lnTo>
                <a:lnTo>
                  <a:pt x="195" y="31"/>
                </a:lnTo>
                <a:lnTo>
                  <a:pt x="132" y="29"/>
                </a:lnTo>
                <a:lnTo>
                  <a:pt x="103" y="11"/>
                </a:lnTo>
                <a:lnTo>
                  <a:pt x="82" y="0"/>
                </a:lnTo>
                <a:lnTo>
                  <a:pt x="74" y="0"/>
                </a:lnTo>
                <a:close/>
              </a:path>
            </a:pathLst>
          </a:custGeom>
          <a:solidFill>
            <a:schemeClr val="tx2"/>
          </a:solidFill>
          <a:ln w="12700">
            <a:solidFill>
              <a:srgbClr val="FFFFFF"/>
            </a:solidFill>
            <a:prstDash val="solid"/>
            <a:round/>
            <a:headEnd/>
            <a:tailEnd/>
          </a:ln>
        </p:spPr>
        <p:txBody>
          <a:bodyPr/>
          <a:lstStyle/>
          <a:p>
            <a:endParaRPr lang="en-GB"/>
          </a:p>
        </p:txBody>
      </p:sp>
      <p:sp>
        <p:nvSpPr>
          <p:cNvPr id="1949" name="Freeform 613"/>
          <p:cNvSpPr>
            <a:spLocks/>
          </p:cNvSpPr>
          <p:nvPr/>
        </p:nvSpPr>
        <p:spPr bwMode="auto">
          <a:xfrm>
            <a:off x="7364197" y="4523260"/>
            <a:ext cx="34997" cy="28535"/>
          </a:xfrm>
          <a:custGeom>
            <a:avLst/>
            <a:gdLst/>
            <a:ahLst/>
            <a:cxnLst>
              <a:cxn ang="0">
                <a:pos x="0" y="0"/>
              </a:cxn>
              <a:cxn ang="0">
                <a:pos x="21" y="19"/>
              </a:cxn>
              <a:cxn ang="0">
                <a:pos x="19" y="8"/>
              </a:cxn>
              <a:cxn ang="0">
                <a:pos x="0" y="0"/>
              </a:cxn>
            </a:cxnLst>
            <a:rect l="0" t="0" r="r" b="b"/>
            <a:pathLst>
              <a:path w="21" h="19">
                <a:moveTo>
                  <a:pt x="0" y="0"/>
                </a:moveTo>
                <a:lnTo>
                  <a:pt x="21" y="19"/>
                </a:lnTo>
                <a:lnTo>
                  <a:pt x="19" y="8"/>
                </a:lnTo>
                <a:lnTo>
                  <a:pt x="0" y="0"/>
                </a:lnTo>
                <a:close/>
              </a:path>
            </a:pathLst>
          </a:custGeom>
          <a:solidFill>
            <a:schemeClr val="bg2"/>
          </a:solidFill>
          <a:ln w="12700">
            <a:noFill/>
            <a:round/>
            <a:headEnd/>
            <a:tailEnd/>
          </a:ln>
        </p:spPr>
        <p:txBody>
          <a:bodyPr/>
          <a:lstStyle/>
          <a:p>
            <a:endParaRPr lang="en-GB"/>
          </a:p>
        </p:txBody>
      </p:sp>
      <p:sp>
        <p:nvSpPr>
          <p:cNvPr id="1950" name="Freeform 614"/>
          <p:cNvSpPr>
            <a:spLocks/>
          </p:cNvSpPr>
          <p:nvPr/>
        </p:nvSpPr>
        <p:spPr bwMode="auto">
          <a:xfrm>
            <a:off x="7364197" y="4523260"/>
            <a:ext cx="34997" cy="28535"/>
          </a:xfrm>
          <a:custGeom>
            <a:avLst/>
            <a:gdLst/>
            <a:ahLst/>
            <a:cxnLst>
              <a:cxn ang="0">
                <a:pos x="0" y="0"/>
              </a:cxn>
              <a:cxn ang="0">
                <a:pos x="21" y="19"/>
              </a:cxn>
              <a:cxn ang="0">
                <a:pos x="19" y="8"/>
              </a:cxn>
              <a:cxn ang="0">
                <a:pos x="0" y="0"/>
              </a:cxn>
            </a:cxnLst>
            <a:rect l="0" t="0" r="r" b="b"/>
            <a:pathLst>
              <a:path w="21" h="19">
                <a:moveTo>
                  <a:pt x="0" y="0"/>
                </a:moveTo>
                <a:lnTo>
                  <a:pt x="21" y="19"/>
                </a:lnTo>
                <a:lnTo>
                  <a:pt x="19"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51" name="Freeform 615"/>
          <p:cNvSpPr>
            <a:spLocks/>
          </p:cNvSpPr>
          <p:nvPr/>
        </p:nvSpPr>
        <p:spPr bwMode="auto">
          <a:xfrm>
            <a:off x="7373406" y="4421605"/>
            <a:ext cx="12894" cy="19618"/>
          </a:xfrm>
          <a:custGeom>
            <a:avLst/>
            <a:gdLst/>
            <a:ahLst/>
            <a:cxnLst>
              <a:cxn ang="0">
                <a:pos x="0" y="0"/>
              </a:cxn>
              <a:cxn ang="0">
                <a:pos x="6" y="12"/>
              </a:cxn>
              <a:cxn ang="0">
                <a:pos x="8" y="6"/>
              </a:cxn>
              <a:cxn ang="0">
                <a:pos x="0" y="0"/>
              </a:cxn>
            </a:cxnLst>
            <a:rect l="0" t="0" r="r" b="b"/>
            <a:pathLst>
              <a:path w="8" h="12">
                <a:moveTo>
                  <a:pt x="0" y="0"/>
                </a:moveTo>
                <a:lnTo>
                  <a:pt x="6" y="12"/>
                </a:lnTo>
                <a:lnTo>
                  <a:pt x="8" y="6"/>
                </a:lnTo>
                <a:lnTo>
                  <a:pt x="0" y="0"/>
                </a:lnTo>
                <a:close/>
              </a:path>
            </a:pathLst>
          </a:custGeom>
          <a:solidFill>
            <a:schemeClr val="bg2"/>
          </a:solidFill>
          <a:ln w="12700">
            <a:noFill/>
            <a:round/>
            <a:headEnd/>
            <a:tailEnd/>
          </a:ln>
        </p:spPr>
        <p:txBody>
          <a:bodyPr/>
          <a:lstStyle/>
          <a:p>
            <a:endParaRPr lang="en-GB"/>
          </a:p>
        </p:txBody>
      </p:sp>
      <p:sp>
        <p:nvSpPr>
          <p:cNvPr id="1952" name="Freeform 616"/>
          <p:cNvSpPr>
            <a:spLocks/>
          </p:cNvSpPr>
          <p:nvPr/>
        </p:nvSpPr>
        <p:spPr bwMode="auto">
          <a:xfrm>
            <a:off x="7373406" y="4421605"/>
            <a:ext cx="12894" cy="19618"/>
          </a:xfrm>
          <a:custGeom>
            <a:avLst/>
            <a:gdLst/>
            <a:ahLst/>
            <a:cxnLst>
              <a:cxn ang="0">
                <a:pos x="0" y="0"/>
              </a:cxn>
              <a:cxn ang="0">
                <a:pos x="6" y="12"/>
              </a:cxn>
              <a:cxn ang="0">
                <a:pos x="8" y="6"/>
              </a:cxn>
              <a:cxn ang="0">
                <a:pos x="0" y="0"/>
              </a:cxn>
            </a:cxnLst>
            <a:rect l="0" t="0" r="r" b="b"/>
            <a:pathLst>
              <a:path w="8" h="12">
                <a:moveTo>
                  <a:pt x="0" y="0"/>
                </a:moveTo>
                <a:lnTo>
                  <a:pt x="6" y="12"/>
                </a:lnTo>
                <a:lnTo>
                  <a:pt x="8" y="6"/>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53" name="Freeform 617"/>
          <p:cNvSpPr>
            <a:spLocks/>
          </p:cNvSpPr>
          <p:nvPr/>
        </p:nvSpPr>
        <p:spPr bwMode="auto">
          <a:xfrm>
            <a:off x="7364197" y="4485808"/>
            <a:ext cx="31313" cy="26752"/>
          </a:xfrm>
          <a:custGeom>
            <a:avLst/>
            <a:gdLst/>
            <a:ahLst/>
            <a:cxnLst>
              <a:cxn ang="0">
                <a:pos x="1" y="0"/>
              </a:cxn>
              <a:cxn ang="0">
                <a:pos x="0" y="11"/>
              </a:cxn>
              <a:cxn ang="0">
                <a:pos x="13" y="17"/>
              </a:cxn>
              <a:cxn ang="0">
                <a:pos x="19" y="4"/>
              </a:cxn>
              <a:cxn ang="0">
                <a:pos x="9" y="0"/>
              </a:cxn>
              <a:cxn ang="0">
                <a:pos x="1" y="0"/>
              </a:cxn>
            </a:cxnLst>
            <a:rect l="0" t="0" r="r" b="b"/>
            <a:pathLst>
              <a:path w="19" h="17">
                <a:moveTo>
                  <a:pt x="1" y="0"/>
                </a:moveTo>
                <a:lnTo>
                  <a:pt x="0" y="11"/>
                </a:lnTo>
                <a:lnTo>
                  <a:pt x="13" y="17"/>
                </a:lnTo>
                <a:lnTo>
                  <a:pt x="19" y="4"/>
                </a:lnTo>
                <a:lnTo>
                  <a:pt x="9" y="0"/>
                </a:lnTo>
                <a:lnTo>
                  <a:pt x="1" y="0"/>
                </a:lnTo>
                <a:close/>
              </a:path>
            </a:pathLst>
          </a:custGeom>
          <a:solidFill>
            <a:schemeClr val="bg2"/>
          </a:solidFill>
          <a:ln w="12700">
            <a:noFill/>
            <a:round/>
            <a:headEnd/>
            <a:tailEnd/>
          </a:ln>
        </p:spPr>
        <p:txBody>
          <a:bodyPr/>
          <a:lstStyle/>
          <a:p>
            <a:endParaRPr lang="en-GB"/>
          </a:p>
        </p:txBody>
      </p:sp>
      <p:sp>
        <p:nvSpPr>
          <p:cNvPr id="1954" name="Freeform 618"/>
          <p:cNvSpPr>
            <a:spLocks/>
          </p:cNvSpPr>
          <p:nvPr/>
        </p:nvSpPr>
        <p:spPr bwMode="auto">
          <a:xfrm>
            <a:off x="7364197" y="4485808"/>
            <a:ext cx="31313" cy="26752"/>
          </a:xfrm>
          <a:custGeom>
            <a:avLst/>
            <a:gdLst/>
            <a:ahLst/>
            <a:cxnLst>
              <a:cxn ang="0">
                <a:pos x="1" y="0"/>
              </a:cxn>
              <a:cxn ang="0">
                <a:pos x="0" y="11"/>
              </a:cxn>
              <a:cxn ang="0">
                <a:pos x="13" y="17"/>
              </a:cxn>
              <a:cxn ang="0">
                <a:pos x="19" y="4"/>
              </a:cxn>
              <a:cxn ang="0">
                <a:pos x="9" y="0"/>
              </a:cxn>
              <a:cxn ang="0">
                <a:pos x="1" y="0"/>
              </a:cxn>
            </a:cxnLst>
            <a:rect l="0" t="0" r="r" b="b"/>
            <a:pathLst>
              <a:path w="19" h="17">
                <a:moveTo>
                  <a:pt x="1" y="0"/>
                </a:moveTo>
                <a:lnTo>
                  <a:pt x="0" y="11"/>
                </a:lnTo>
                <a:lnTo>
                  <a:pt x="13" y="17"/>
                </a:lnTo>
                <a:lnTo>
                  <a:pt x="19" y="4"/>
                </a:lnTo>
                <a:lnTo>
                  <a:pt x="9" y="0"/>
                </a:lnTo>
                <a:lnTo>
                  <a:pt x="1" y="0"/>
                </a:lnTo>
                <a:close/>
              </a:path>
            </a:pathLst>
          </a:custGeom>
          <a:solidFill>
            <a:schemeClr val="bg2"/>
          </a:solidFill>
          <a:ln w="12700">
            <a:solidFill>
              <a:srgbClr val="FFFFFF"/>
            </a:solidFill>
            <a:prstDash val="solid"/>
            <a:round/>
            <a:headEnd/>
            <a:tailEnd/>
          </a:ln>
        </p:spPr>
        <p:txBody>
          <a:bodyPr/>
          <a:lstStyle/>
          <a:p>
            <a:endParaRPr lang="en-GB"/>
          </a:p>
        </p:txBody>
      </p:sp>
      <p:sp>
        <p:nvSpPr>
          <p:cNvPr id="1955" name="Freeform 619"/>
          <p:cNvSpPr>
            <a:spLocks/>
          </p:cNvSpPr>
          <p:nvPr/>
        </p:nvSpPr>
        <p:spPr bwMode="auto">
          <a:xfrm>
            <a:off x="7366038" y="4450140"/>
            <a:ext cx="20262" cy="26752"/>
          </a:xfrm>
          <a:custGeom>
            <a:avLst/>
            <a:gdLst/>
            <a:ahLst/>
            <a:cxnLst>
              <a:cxn ang="0">
                <a:pos x="0" y="2"/>
              </a:cxn>
              <a:cxn ang="0">
                <a:pos x="4" y="15"/>
              </a:cxn>
              <a:cxn ang="0">
                <a:pos x="10" y="17"/>
              </a:cxn>
              <a:cxn ang="0">
                <a:pos x="12" y="6"/>
              </a:cxn>
              <a:cxn ang="0">
                <a:pos x="10" y="0"/>
              </a:cxn>
              <a:cxn ang="0">
                <a:pos x="0" y="2"/>
              </a:cxn>
            </a:cxnLst>
            <a:rect l="0" t="0" r="r" b="b"/>
            <a:pathLst>
              <a:path w="12" h="17">
                <a:moveTo>
                  <a:pt x="0" y="2"/>
                </a:moveTo>
                <a:lnTo>
                  <a:pt x="4" y="15"/>
                </a:lnTo>
                <a:lnTo>
                  <a:pt x="10" y="17"/>
                </a:lnTo>
                <a:lnTo>
                  <a:pt x="12" y="6"/>
                </a:lnTo>
                <a:lnTo>
                  <a:pt x="10" y="0"/>
                </a:lnTo>
                <a:lnTo>
                  <a:pt x="0" y="2"/>
                </a:lnTo>
                <a:close/>
              </a:path>
            </a:pathLst>
          </a:custGeom>
          <a:solidFill>
            <a:schemeClr val="bg2"/>
          </a:solidFill>
          <a:ln w="12700">
            <a:noFill/>
            <a:round/>
            <a:headEnd/>
            <a:tailEnd/>
          </a:ln>
        </p:spPr>
        <p:txBody>
          <a:bodyPr/>
          <a:lstStyle/>
          <a:p>
            <a:endParaRPr lang="en-GB"/>
          </a:p>
        </p:txBody>
      </p:sp>
      <p:sp>
        <p:nvSpPr>
          <p:cNvPr id="1956" name="Freeform 620"/>
          <p:cNvSpPr>
            <a:spLocks/>
          </p:cNvSpPr>
          <p:nvPr/>
        </p:nvSpPr>
        <p:spPr bwMode="auto">
          <a:xfrm>
            <a:off x="7366038" y="4450140"/>
            <a:ext cx="20262" cy="26752"/>
          </a:xfrm>
          <a:custGeom>
            <a:avLst/>
            <a:gdLst/>
            <a:ahLst/>
            <a:cxnLst>
              <a:cxn ang="0">
                <a:pos x="0" y="2"/>
              </a:cxn>
              <a:cxn ang="0">
                <a:pos x="4" y="15"/>
              </a:cxn>
              <a:cxn ang="0">
                <a:pos x="10" y="17"/>
              </a:cxn>
              <a:cxn ang="0">
                <a:pos x="12" y="6"/>
              </a:cxn>
              <a:cxn ang="0">
                <a:pos x="10" y="0"/>
              </a:cxn>
              <a:cxn ang="0">
                <a:pos x="0" y="2"/>
              </a:cxn>
            </a:cxnLst>
            <a:rect l="0" t="0" r="r" b="b"/>
            <a:pathLst>
              <a:path w="12" h="17">
                <a:moveTo>
                  <a:pt x="0" y="2"/>
                </a:moveTo>
                <a:lnTo>
                  <a:pt x="4" y="15"/>
                </a:lnTo>
                <a:lnTo>
                  <a:pt x="10" y="17"/>
                </a:lnTo>
                <a:lnTo>
                  <a:pt x="12" y="6"/>
                </a:lnTo>
                <a:lnTo>
                  <a:pt x="10" y="0"/>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1957" name="Freeform 621"/>
          <p:cNvSpPr>
            <a:spLocks/>
          </p:cNvSpPr>
          <p:nvPr/>
        </p:nvSpPr>
        <p:spPr bwMode="auto">
          <a:xfrm>
            <a:off x="7609177" y="4821090"/>
            <a:ext cx="12894" cy="14267"/>
          </a:xfrm>
          <a:custGeom>
            <a:avLst/>
            <a:gdLst/>
            <a:ahLst/>
            <a:cxnLst>
              <a:cxn ang="0">
                <a:pos x="0" y="0"/>
              </a:cxn>
              <a:cxn ang="0">
                <a:pos x="6" y="6"/>
              </a:cxn>
              <a:cxn ang="0">
                <a:pos x="8" y="8"/>
              </a:cxn>
              <a:cxn ang="0">
                <a:pos x="2" y="9"/>
              </a:cxn>
              <a:cxn ang="0">
                <a:pos x="0" y="0"/>
              </a:cxn>
            </a:cxnLst>
            <a:rect l="0" t="0" r="r" b="b"/>
            <a:pathLst>
              <a:path w="8" h="9">
                <a:moveTo>
                  <a:pt x="0" y="0"/>
                </a:moveTo>
                <a:lnTo>
                  <a:pt x="6" y="6"/>
                </a:lnTo>
                <a:lnTo>
                  <a:pt x="8" y="8"/>
                </a:lnTo>
                <a:lnTo>
                  <a:pt x="2" y="9"/>
                </a:lnTo>
                <a:lnTo>
                  <a:pt x="0" y="0"/>
                </a:lnTo>
                <a:close/>
              </a:path>
            </a:pathLst>
          </a:custGeom>
          <a:solidFill>
            <a:srgbClr val="D2D2D2"/>
          </a:solidFill>
          <a:ln w="12700">
            <a:noFill/>
            <a:round/>
            <a:headEnd/>
            <a:tailEnd/>
          </a:ln>
        </p:spPr>
        <p:txBody>
          <a:bodyPr/>
          <a:lstStyle/>
          <a:p>
            <a:endParaRPr lang="en-GB"/>
          </a:p>
        </p:txBody>
      </p:sp>
      <p:sp>
        <p:nvSpPr>
          <p:cNvPr id="1958" name="Freeform 622"/>
          <p:cNvSpPr>
            <a:spLocks/>
          </p:cNvSpPr>
          <p:nvPr/>
        </p:nvSpPr>
        <p:spPr bwMode="auto">
          <a:xfrm>
            <a:off x="7609177" y="4821090"/>
            <a:ext cx="12894" cy="14267"/>
          </a:xfrm>
          <a:custGeom>
            <a:avLst/>
            <a:gdLst/>
            <a:ahLst/>
            <a:cxnLst>
              <a:cxn ang="0">
                <a:pos x="0" y="0"/>
              </a:cxn>
              <a:cxn ang="0">
                <a:pos x="6" y="6"/>
              </a:cxn>
              <a:cxn ang="0">
                <a:pos x="8" y="8"/>
              </a:cxn>
              <a:cxn ang="0">
                <a:pos x="2" y="9"/>
              </a:cxn>
              <a:cxn ang="0">
                <a:pos x="0" y="0"/>
              </a:cxn>
            </a:cxnLst>
            <a:rect l="0" t="0" r="r" b="b"/>
            <a:pathLst>
              <a:path w="8" h="9">
                <a:moveTo>
                  <a:pt x="0" y="0"/>
                </a:moveTo>
                <a:lnTo>
                  <a:pt x="6" y="6"/>
                </a:lnTo>
                <a:lnTo>
                  <a:pt x="8" y="8"/>
                </a:lnTo>
                <a:lnTo>
                  <a:pt x="2" y="9"/>
                </a:lnTo>
                <a:lnTo>
                  <a:pt x="0" y="0"/>
                </a:lnTo>
              </a:path>
            </a:pathLst>
          </a:custGeom>
          <a:solidFill>
            <a:srgbClr val="D2D2D2"/>
          </a:solidFill>
          <a:ln w="12700">
            <a:solidFill>
              <a:srgbClr val="FFFFFF"/>
            </a:solidFill>
            <a:prstDash val="solid"/>
            <a:round/>
            <a:headEnd/>
            <a:tailEnd/>
          </a:ln>
        </p:spPr>
        <p:txBody>
          <a:bodyPr/>
          <a:lstStyle/>
          <a:p>
            <a:endParaRPr lang="en-GB"/>
          </a:p>
        </p:txBody>
      </p:sp>
      <p:sp>
        <p:nvSpPr>
          <p:cNvPr id="1959" name="Freeform 623"/>
          <p:cNvSpPr>
            <a:spLocks/>
          </p:cNvSpPr>
          <p:nvPr/>
        </p:nvSpPr>
        <p:spPr bwMode="auto">
          <a:xfrm>
            <a:off x="7679171" y="4844275"/>
            <a:ext cx="60785" cy="23184"/>
          </a:xfrm>
          <a:custGeom>
            <a:avLst/>
            <a:gdLst/>
            <a:ahLst/>
            <a:cxnLst>
              <a:cxn ang="0">
                <a:pos x="0" y="0"/>
              </a:cxn>
              <a:cxn ang="0">
                <a:pos x="37" y="8"/>
              </a:cxn>
              <a:cxn ang="0">
                <a:pos x="33" y="14"/>
              </a:cxn>
              <a:cxn ang="0">
                <a:pos x="4" y="6"/>
              </a:cxn>
              <a:cxn ang="0">
                <a:pos x="0" y="0"/>
              </a:cxn>
            </a:cxnLst>
            <a:rect l="0" t="0" r="r" b="b"/>
            <a:pathLst>
              <a:path w="37" h="14">
                <a:moveTo>
                  <a:pt x="0" y="0"/>
                </a:moveTo>
                <a:lnTo>
                  <a:pt x="37" y="8"/>
                </a:lnTo>
                <a:lnTo>
                  <a:pt x="33" y="14"/>
                </a:lnTo>
                <a:lnTo>
                  <a:pt x="4" y="6"/>
                </a:lnTo>
                <a:lnTo>
                  <a:pt x="0" y="0"/>
                </a:lnTo>
                <a:close/>
              </a:path>
            </a:pathLst>
          </a:custGeom>
          <a:solidFill>
            <a:srgbClr val="D2D2D2"/>
          </a:solidFill>
          <a:ln w="12700">
            <a:noFill/>
            <a:round/>
            <a:headEnd/>
            <a:tailEnd/>
          </a:ln>
        </p:spPr>
        <p:txBody>
          <a:bodyPr/>
          <a:lstStyle/>
          <a:p>
            <a:endParaRPr lang="en-GB"/>
          </a:p>
        </p:txBody>
      </p:sp>
      <p:sp>
        <p:nvSpPr>
          <p:cNvPr id="1960" name="Freeform 624"/>
          <p:cNvSpPr>
            <a:spLocks/>
          </p:cNvSpPr>
          <p:nvPr/>
        </p:nvSpPr>
        <p:spPr bwMode="auto">
          <a:xfrm>
            <a:off x="7679171" y="4844275"/>
            <a:ext cx="60785" cy="23184"/>
          </a:xfrm>
          <a:custGeom>
            <a:avLst/>
            <a:gdLst/>
            <a:ahLst/>
            <a:cxnLst>
              <a:cxn ang="0">
                <a:pos x="0" y="0"/>
              </a:cxn>
              <a:cxn ang="0">
                <a:pos x="37" y="8"/>
              </a:cxn>
              <a:cxn ang="0">
                <a:pos x="33" y="14"/>
              </a:cxn>
              <a:cxn ang="0">
                <a:pos x="4" y="6"/>
              </a:cxn>
              <a:cxn ang="0">
                <a:pos x="0" y="0"/>
              </a:cxn>
            </a:cxnLst>
            <a:rect l="0" t="0" r="r" b="b"/>
            <a:pathLst>
              <a:path w="37" h="14">
                <a:moveTo>
                  <a:pt x="0" y="0"/>
                </a:moveTo>
                <a:lnTo>
                  <a:pt x="37" y="8"/>
                </a:lnTo>
                <a:lnTo>
                  <a:pt x="33" y="14"/>
                </a:lnTo>
                <a:lnTo>
                  <a:pt x="4" y="6"/>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961" name="Freeform 625"/>
          <p:cNvSpPr>
            <a:spLocks/>
          </p:cNvSpPr>
          <p:nvPr/>
        </p:nvSpPr>
        <p:spPr bwMode="auto">
          <a:xfrm>
            <a:off x="7658910" y="4803256"/>
            <a:ext cx="86572" cy="17834"/>
          </a:xfrm>
          <a:custGeom>
            <a:avLst/>
            <a:gdLst/>
            <a:ahLst/>
            <a:cxnLst>
              <a:cxn ang="0">
                <a:pos x="0" y="0"/>
              </a:cxn>
              <a:cxn ang="0">
                <a:pos x="25" y="6"/>
              </a:cxn>
              <a:cxn ang="0">
                <a:pos x="54" y="8"/>
              </a:cxn>
              <a:cxn ang="0">
                <a:pos x="29" y="12"/>
              </a:cxn>
              <a:cxn ang="0">
                <a:pos x="6" y="8"/>
              </a:cxn>
              <a:cxn ang="0">
                <a:pos x="0" y="0"/>
              </a:cxn>
            </a:cxnLst>
            <a:rect l="0" t="0" r="r" b="b"/>
            <a:pathLst>
              <a:path w="54" h="12">
                <a:moveTo>
                  <a:pt x="0" y="0"/>
                </a:moveTo>
                <a:lnTo>
                  <a:pt x="25" y="6"/>
                </a:lnTo>
                <a:lnTo>
                  <a:pt x="54" y="8"/>
                </a:lnTo>
                <a:lnTo>
                  <a:pt x="29" y="12"/>
                </a:lnTo>
                <a:lnTo>
                  <a:pt x="6" y="8"/>
                </a:lnTo>
                <a:lnTo>
                  <a:pt x="0" y="0"/>
                </a:lnTo>
                <a:close/>
              </a:path>
            </a:pathLst>
          </a:custGeom>
          <a:solidFill>
            <a:srgbClr val="D2D2D2"/>
          </a:solidFill>
          <a:ln w="12700">
            <a:noFill/>
            <a:round/>
            <a:headEnd/>
            <a:tailEnd/>
          </a:ln>
        </p:spPr>
        <p:txBody>
          <a:bodyPr/>
          <a:lstStyle/>
          <a:p>
            <a:endParaRPr lang="en-GB"/>
          </a:p>
        </p:txBody>
      </p:sp>
      <p:sp>
        <p:nvSpPr>
          <p:cNvPr id="1962" name="Freeform 626"/>
          <p:cNvSpPr>
            <a:spLocks/>
          </p:cNvSpPr>
          <p:nvPr/>
        </p:nvSpPr>
        <p:spPr bwMode="auto">
          <a:xfrm>
            <a:off x="7658910" y="4803256"/>
            <a:ext cx="86572" cy="17834"/>
          </a:xfrm>
          <a:custGeom>
            <a:avLst/>
            <a:gdLst/>
            <a:ahLst/>
            <a:cxnLst>
              <a:cxn ang="0">
                <a:pos x="0" y="0"/>
              </a:cxn>
              <a:cxn ang="0">
                <a:pos x="25" y="6"/>
              </a:cxn>
              <a:cxn ang="0">
                <a:pos x="54" y="8"/>
              </a:cxn>
              <a:cxn ang="0">
                <a:pos x="29" y="12"/>
              </a:cxn>
              <a:cxn ang="0">
                <a:pos x="6" y="8"/>
              </a:cxn>
              <a:cxn ang="0">
                <a:pos x="0" y="0"/>
              </a:cxn>
            </a:cxnLst>
            <a:rect l="0" t="0" r="r" b="b"/>
            <a:pathLst>
              <a:path w="54" h="12">
                <a:moveTo>
                  <a:pt x="0" y="0"/>
                </a:moveTo>
                <a:lnTo>
                  <a:pt x="25" y="6"/>
                </a:lnTo>
                <a:lnTo>
                  <a:pt x="54" y="8"/>
                </a:lnTo>
                <a:lnTo>
                  <a:pt x="29" y="12"/>
                </a:lnTo>
                <a:lnTo>
                  <a:pt x="6" y="8"/>
                </a:lnTo>
                <a:lnTo>
                  <a:pt x="0" y="0"/>
                </a:lnTo>
                <a:close/>
              </a:path>
            </a:pathLst>
          </a:custGeom>
          <a:solidFill>
            <a:srgbClr val="D2D2D2"/>
          </a:solidFill>
          <a:ln w="12700">
            <a:solidFill>
              <a:srgbClr val="FFFFFF"/>
            </a:solidFill>
            <a:prstDash val="solid"/>
            <a:round/>
            <a:headEnd/>
            <a:tailEnd/>
          </a:ln>
        </p:spPr>
        <p:txBody>
          <a:bodyPr/>
          <a:lstStyle/>
          <a:p>
            <a:endParaRPr lang="en-GB"/>
          </a:p>
        </p:txBody>
      </p:sp>
      <p:sp>
        <p:nvSpPr>
          <p:cNvPr id="1963" name="Freeform 627"/>
          <p:cNvSpPr>
            <a:spLocks/>
          </p:cNvSpPr>
          <p:nvPr/>
        </p:nvSpPr>
        <p:spPr bwMode="auto">
          <a:xfrm>
            <a:off x="7655227" y="4765805"/>
            <a:ext cx="57100" cy="28535"/>
          </a:xfrm>
          <a:custGeom>
            <a:avLst/>
            <a:gdLst/>
            <a:ahLst/>
            <a:cxnLst>
              <a:cxn ang="0">
                <a:pos x="0" y="6"/>
              </a:cxn>
              <a:cxn ang="0">
                <a:pos x="2" y="0"/>
              </a:cxn>
              <a:cxn ang="0">
                <a:pos x="15" y="4"/>
              </a:cxn>
              <a:cxn ang="0">
                <a:pos x="33" y="10"/>
              </a:cxn>
              <a:cxn ang="0">
                <a:pos x="35" y="16"/>
              </a:cxn>
              <a:cxn ang="0">
                <a:pos x="17" y="18"/>
              </a:cxn>
              <a:cxn ang="0">
                <a:pos x="0" y="6"/>
              </a:cxn>
            </a:cxnLst>
            <a:rect l="0" t="0" r="r" b="b"/>
            <a:pathLst>
              <a:path w="35" h="18">
                <a:moveTo>
                  <a:pt x="0" y="6"/>
                </a:moveTo>
                <a:lnTo>
                  <a:pt x="2" y="0"/>
                </a:lnTo>
                <a:lnTo>
                  <a:pt x="15" y="4"/>
                </a:lnTo>
                <a:lnTo>
                  <a:pt x="33" y="10"/>
                </a:lnTo>
                <a:lnTo>
                  <a:pt x="35" y="16"/>
                </a:lnTo>
                <a:lnTo>
                  <a:pt x="17" y="18"/>
                </a:lnTo>
                <a:lnTo>
                  <a:pt x="0" y="6"/>
                </a:lnTo>
                <a:close/>
              </a:path>
            </a:pathLst>
          </a:custGeom>
          <a:solidFill>
            <a:srgbClr val="D2D2D2"/>
          </a:solidFill>
          <a:ln w="12700">
            <a:noFill/>
            <a:round/>
            <a:headEnd/>
            <a:tailEnd/>
          </a:ln>
        </p:spPr>
        <p:txBody>
          <a:bodyPr/>
          <a:lstStyle/>
          <a:p>
            <a:endParaRPr lang="en-GB"/>
          </a:p>
        </p:txBody>
      </p:sp>
      <p:sp>
        <p:nvSpPr>
          <p:cNvPr id="1964" name="Freeform 628"/>
          <p:cNvSpPr>
            <a:spLocks/>
          </p:cNvSpPr>
          <p:nvPr/>
        </p:nvSpPr>
        <p:spPr bwMode="auto">
          <a:xfrm>
            <a:off x="7655227" y="4765805"/>
            <a:ext cx="57100" cy="28535"/>
          </a:xfrm>
          <a:custGeom>
            <a:avLst/>
            <a:gdLst/>
            <a:ahLst/>
            <a:cxnLst>
              <a:cxn ang="0">
                <a:pos x="0" y="6"/>
              </a:cxn>
              <a:cxn ang="0">
                <a:pos x="2" y="0"/>
              </a:cxn>
              <a:cxn ang="0">
                <a:pos x="15" y="4"/>
              </a:cxn>
              <a:cxn ang="0">
                <a:pos x="33" y="10"/>
              </a:cxn>
              <a:cxn ang="0">
                <a:pos x="35" y="16"/>
              </a:cxn>
              <a:cxn ang="0">
                <a:pos x="17" y="18"/>
              </a:cxn>
              <a:cxn ang="0">
                <a:pos x="0" y="6"/>
              </a:cxn>
            </a:cxnLst>
            <a:rect l="0" t="0" r="r" b="b"/>
            <a:pathLst>
              <a:path w="35" h="18">
                <a:moveTo>
                  <a:pt x="0" y="6"/>
                </a:moveTo>
                <a:lnTo>
                  <a:pt x="2" y="0"/>
                </a:lnTo>
                <a:lnTo>
                  <a:pt x="15" y="4"/>
                </a:lnTo>
                <a:lnTo>
                  <a:pt x="33" y="10"/>
                </a:lnTo>
                <a:lnTo>
                  <a:pt x="35" y="16"/>
                </a:lnTo>
                <a:lnTo>
                  <a:pt x="17" y="18"/>
                </a:lnTo>
                <a:lnTo>
                  <a:pt x="0" y="6"/>
                </a:lnTo>
                <a:close/>
              </a:path>
            </a:pathLst>
          </a:custGeom>
          <a:solidFill>
            <a:srgbClr val="D2D2D2"/>
          </a:solidFill>
          <a:ln w="12700">
            <a:solidFill>
              <a:srgbClr val="FFFFFF"/>
            </a:solidFill>
            <a:prstDash val="solid"/>
            <a:round/>
            <a:headEnd/>
            <a:tailEnd/>
          </a:ln>
        </p:spPr>
        <p:txBody>
          <a:bodyPr/>
          <a:lstStyle/>
          <a:p>
            <a:endParaRPr lang="en-GB"/>
          </a:p>
        </p:txBody>
      </p:sp>
      <p:sp>
        <p:nvSpPr>
          <p:cNvPr id="1965" name="Freeform 629"/>
          <p:cNvSpPr>
            <a:spLocks/>
          </p:cNvSpPr>
          <p:nvPr/>
        </p:nvSpPr>
        <p:spPr bwMode="auto">
          <a:xfrm>
            <a:off x="7436033" y="4615998"/>
            <a:ext cx="14736" cy="12483"/>
          </a:xfrm>
          <a:custGeom>
            <a:avLst/>
            <a:gdLst/>
            <a:ahLst/>
            <a:cxnLst>
              <a:cxn ang="0">
                <a:pos x="0" y="0"/>
              </a:cxn>
              <a:cxn ang="0">
                <a:pos x="9" y="2"/>
              </a:cxn>
              <a:cxn ang="0">
                <a:pos x="7" y="8"/>
              </a:cxn>
              <a:cxn ang="0">
                <a:pos x="0" y="0"/>
              </a:cxn>
            </a:cxnLst>
            <a:rect l="0" t="0" r="r" b="b"/>
            <a:pathLst>
              <a:path w="9" h="8">
                <a:moveTo>
                  <a:pt x="0" y="0"/>
                </a:moveTo>
                <a:lnTo>
                  <a:pt x="9" y="2"/>
                </a:lnTo>
                <a:lnTo>
                  <a:pt x="7" y="8"/>
                </a:lnTo>
                <a:lnTo>
                  <a:pt x="0" y="0"/>
                </a:lnTo>
                <a:close/>
              </a:path>
            </a:pathLst>
          </a:custGeom>
          <a:solidFill>
            <a:schemeClr val="bg2"/>
          </a:solidFill>
          <a:ln w="12700">
            <a:noFill/>
            <a:round/>
            <a:headEnd/>
            <a:tailEnd/>
          </a:ln>
        </p:spPr>
        <p:txBody>
          <a:bodyPr/>
          <a:lstStyle/>
          <a:p>
            <a:endParaRPr lang="en-GB"/>
          </a:p>
        </p:txBody>
      </p:sp>
      <p:sp>
        <p:nvSpPr>
          <p:cNvPr id="1966" name="Freeform 630"/>
          <p:cNvSpPr>
            <a:spLocks/>
          </p:cNvSpPr>
          <p:nvPr/>
        </p:nvSpPr>
        <p:spPr bwMode="auto">
          <a:xfrm>
            <a:off x="7436033" y="4615998"/>
            <a:ext cx="14736" cy="12483"/>
          </a:xfrm>
          <a:custGeom>
            <a:avLst/>
            <a:gdLst/>
            <a:ahLst/>
            <a:cxnLst>
              <a:cxn ang="0">
                <a:pos x="0" y="0"/>
              </a:cxn>
              <a:cxn ang="0">
                <a:pos x="9" y="2"/>
              </a:cxn>
              <a:cxn ang="0">
                <a:pos x="7" y="8"/>
              </a:cxn>
              <a:cxn ang="0">
                <a:pos x="0" y="0"/>
              </a:cxn>
            </a:cxnLst>
            <a:rect l="0" t="0" r="r" b="b"/>
            <a:pathLst>
              <a:path w="9" h="8">
                <a:moveTo>
                  <a:pt x="0" y="0"/>
                </a:moveTo>
                <a:lnTo>
                  <a:pt x="9" y="2"/>
                </a:lnTo>
                <a:lnTo>
                  <a:pt x="7" y="8"/>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1967" name="Freeform 631"/>
          <p:cNvSpPr>
            <a:spLocks/>
          </p:cNvSpPr>
          <p:nvPr/>
        </p:nvSpPr>
        <p:spPr bwMode="auto">
          <a:xfrm>
            <a:off x="7395509" y="4418038"/>
            <a:ext cx="47891" cy="49936"/>
          </a:xfrm>
          <a:custGeom>
            <a:avLst/>
            <a:gdLst/>
            <a:ahLst/>
            <a:cxnLst>
              <a:cxn ang="0">
                <a:pos x="9" y="0"/>
              </a:cxn>
              <a:cxn ang="0">
                <a:pos x="0" y="3"/>
              </a:cxn>
              <a:cxn ang="0">
                <a:pos x="11" y="15"/>
              </a:cxn>
              <a:cxn ang="0">
                <a:pos x="21" y="30"/>
              </a:cxn>
              <a:cxn ang="0">
                <a:pos x="30" y="32"/>
              </a:cxn>
              <a:cxn ang="0">
                <a:pos x="29" y="19"/>
              </a:cxn>
              <a:cxn ang="0">
                <a:pos x="15" y="9"/>
              </a:cxn>
              <a:cxn ang="0">
                <a:pos x="13" y="5"/>
              </a:cxn>
              <a:cxn ang="0">
                <a:pos x="9" y="0"/>
              </a:cxn>
            </a:cxnLst>
            <a:rect l="0" t="0" r="r" b="b"/>
            <a:pathLst>
              <a:path w="30" h="32">
                <a:moveTo>
                  <a:pt x="9" y="0"/>
                </a:moveTo>
                <a:lnTo>
                  <a:pt x="0" y="3"/>
                </a:lnTo>
                <a:lnTo>
                  <a:pt x="11" y="15"/>
                </a:lnTo>
                <a:lnTo>
                  <a:pt x="21" y="30"/>
                </a:lnTo>
                <a:lnTo>
                  <a:pt x="30" y="32"/>
                </a:lnTo>
                <a:lnTo>
                  <a:pt x="29" y="19"/>
                </a:lnTo>
                <a:lnTo>
                  <a:pt x="15" y="9"/>
                </a:lnTo>
                <a:lnTo>
                  <a:pt x="13" y="5"/>
                </a:lnTo>
                <a:lnTo>
                  <a:pt x="9" y="0"/>
                </a:lnTo>
                <a:close/>
              </a:path>
            </a:pathLst>
          </a:custGeom>
          <a:solidFill>
            <a:schemeClr val="bg2"/>
          </a:solidFill>
          <a:ln w="12700">
            <a:noFill/>
            <a:round/>
            <a:headEnd/>
            <a:tailEnd/>
          </a:ln>
        </p:spPr>
        <p:txBody>
          <a:bodyPr/>
          <a:lstStyle/>
          <a:p>
            <a:endParaRPr lang="en-GB"/>
          </a:p>
        </p:txBody>
      </p:sp>
      <p:sp>
        <p:nvSpPr>
          <p:cNvPr id="1968" name="Freeform 632"/>
          <p:cNvSpPr>
            <a:spLocks/>
          </p:cNvSpPr>
          <p:nvPr/>
        </p:nvSpPr>
        <p:spPr bwMode="auto">
          <a:xfrm>
            <a:off x="7395509" y="4418038"/>
            <a:ext cx="47891" cy="49936"/>
          </a:xfrm>
          <a:custGeom>
            <a:avLst/>
            <a:gdLst/>
            <a:ahLst/>
            <a:cxnLst>
              <a:cxn ang="0">
                <a:pos x="9" y="0"/>
              </a:cxn>
              <a:cxn ang="0">
                <a:pos x="0" y="3"/>
              </a:cxn>
              <a:cxn ang="0">
                <a:pos x="11" y="15"/>
              </a:cxn>
              <a:cxn ang="0">
                <a:pos x="21" y="30"/>
              </a:cxn>
              <a:cxn ang="0">
                <a:pos x="30" y="32"/>
              </a:cxn>
              <a:cxn ang="0">
                <a:pos x="29" y="19"/>
              </a:cxn>
              <a:cxn ang="0">
                <a:pos x="15" y="9"/>
              </a:cxn>
              <a:cxn ang="0">
                <a:pos x="13" y="5"/>
              </a:cxn>
              <a:cxn ang="0">
                <a:pos x="9" y="0"/>
              </a:cxn>
            </a:cxnLst>
            <a:rect l="0" t="0" r="r" b="b"/>
            <a:pathLst>
              <a:path w="30" h="32">
                <a:moveTo>
                  <a:pt x="9" y="0"/>
                </a:moveTo>
                <a:lnTo>
                  <a:pt x="0" y="3"/>
                </a:lnTo>
                <a:lnTo>
                  <a:pt x="11" y="15"/>
                </a:lnTo>
                <a:lnTo>
                  <a:pt x="21" y="30"/>
                </a:lnTo>
                <a:lnTo>
                  <a:pt x="30" y="32"/>
                </a:lnTo>
                <a:lnTo>
                  <a:pt x="29" y="19"/>
                </a:lnTo>
                <a:lnTo>
                  <a:pt x="15" y="9"/>
                </a:lnTo>
                <a:lnTo>
                  <a:pt x="13" y="5"/>
                </a:lnTo>
                <a:lnTo>
                  <a:pt x="9" y="0"/>
                </a:lnTo>
                <a:close/>
              </a:path>
            </a:pathLst>
          </a:custGeom>
          <a:solidFill>
            <a:schemeClr val="bg2"/>
          </a:solidFill>
          <a:ln w="12700">
            <a:solidFill>
              <a:srgbClr val="FFFFFF"/>
            </a:solidFill>
            <a:prstDash val="solid"/>
            <a:round/>
            <a:headEnd/>
            <a:tailEnd/>
          </a:ln>
        </p:spPr>
        <p:txBody>
          <a:bodyPr/>
          <a:lstStyle/>
          <a:p>
            <a:endParaRPr lang="en-GB"/>
          </a:p>
        </p:txBody>
      </p:sp>
      <p:sp>
        <p:nvSpPr>
          <p:cNvPr id="1969" name="Freeform 633"/>
          <p:cNvSpPr>
            <a:spLocks/>
          </p:cNvSpPr>
          <p:nvPr/>
        </p:nvSpPr>
        <p:spPr bwMode="auto">
          <a:xfrm>
            <a:off x="7441559" y="4528610"/>
            <a:ext cx="49732" cy="48153"/>
          </a:xfrm>
          <a:custGeom>
            <a:avLst/>
            <a:gdLst/>
            <a:ahLst/>
            <a:cxnLst>
              <a:cxn ang="0">
                <a:pos x="3" y="0"/>
              </a:cxn>
              <a:cxn ang="0">
                <a:pos x="30" y="28"/>
              </a:cxn>
              <a:cxn ang="0">
                <a:pos x="21" y="30"/>
              </a:cxn>
              <a:cxn ang="0">
                <a:pos x="0" y="9"/>
              </a:cxn>
              <a:cxn ang="0">
                <a:pos x="3" y="0"/>
              </a:cxn>
            </a:cxnLst>
            <a:rect l="0" t="0" r="r" b="b"/>
            <a:pathLst>
              <a:path w="30" h="30">
                <a:moveTo>
                  <a:pt x="3" y="0"/>
                </a:moveTo>
                <a:lnTo>
                  <a:pt x="30" y="28"/>
                </a:lnTo>
                <a:lnTo>
                  <a:pt x="21" y="30"/>
                </a:lnTo>
                <a:lnTo>
                  <a:pt x="0" y="9"/>
                </a:lnTo>
                <a:lnTo>
                  <a:pt x="3" y="0"/>
                </a:lnTo>
                <a:close/>
              </a:path>
            </a:pathLst>
          </a:custGeom>
          <a:solidFill>
            <a:schemeClr val="bg2"/>
          </a:solidFill>
          <a:ln w="12700">
            <a:noFill/>
            <a:round/>
            <a:headEnd/>
            <a:tailEnd/>
          </a:ln>
        </p:spPr>
        <p:txBody>
          <a:bodyPr/>
          <a:lstStyle/>
          <a:p>
            <a:endParaRPr lang="en-GB"/>
          </a:p>
        </p:txBody>
      </p:sp>
      <p:sp>
        <p:nvSpPr>
          <p:cNvPr id="1970" name="Freeform 634"/>
          <p:cNvSpPr>
            <a:spLocks/>
          </p:cNvSpPr>
          <p:nvPr/>
        </p:nvSpPr>
        <p:spPr bwMode="auto">
          <a:xfrm>
            <a:off x="7441559" y="4528610"/>
            <a:ext cx="49732" cy="48153"/>
          </a:xfrm>
          <a:custGeom>
            <a:avLst/>
            <a:gdLst/>
            <a:ahLst/>
            <a:cxnLst>
              <a:cxn ang="0">
                <a:pos x="3" y="0"/>
              </a:cxn>
              <a:cxn ang="0">
                <a:pos x="30" y="28"/>
              </a:cxn>
              <a:cxn ang="0">
                <a:pos x="21" y="30"/>
              </a:cxn>
              <a:cxn ang="0">
                <a:pos x="0" y="9"/>
              </a:cxn>
              <a:cxn ang="0">
                <a:pos x="3" y="0"/>
              </a:cxn>
            </a:cxnLst>
            <a:rect l="0" t="0" r="r" b="b"/>
            <a:pathLst>
              <a:path w="30" h="30">
                <a:moveTo>
                  <a:pt x="3" y="0"/>
                </a:moveTo>
                <a:lnTo>
                  <a:pt x="30" y="28"/>
                </a:lnTo>
                <a:lnTo>
                  <a:pt x="21" y="30"/>
                </a:lnTo>
                <a:lnTo>
                  <a:pt x="0" y="9"/>
                </a:lnTo>
                <a:lnTo>
                  <a:pt x="3" y="0"/>
                </a:lnTo>
                <a:close/>
              </a:path>
            </a:pathLst>
          </a:custGeom>
          <a:solidFill>
            <a:schemeClr val="bg2"/>
          </a:solidFill>
          <a:ln w="12700">
            <a:solidFill>
              <a:srgbClr val="FFFFFF"/>
            </a:solidFill>
            <a:prstDash val="solid"/>
            <a:round/>
            <a:headEnd/>
            <a:tailEnd/>
          </a:ln>
        </p:spPr>
        <p:txBody>
          <a:bodyPr/>
          <a:lstStyle/>
          <a:p>
            <a:endParaRPr lang="en-GB"/>
          </a:p>
        </p:txBody>
      </p:sp>
      <p:sp>
        <p:nvSpPr>
          <p:cNvPr id="1971" name="Freeform 635"/>
          <p:cNvSpPr>
            <a:spLocks/>
          </p:cNvSpPr>
          <p:nvPr/>
        </p:nvSpPr>
        <p:spPr bwMode="auto">
          <a:xfrm>
            <a:off x="8095455" y="5470253"/>
            <a:ext cx="51575" cy="80254"/>
          </a:xfrm>
          <a:custGeom>
            <a:avLst/>
            <a:gdLst/>
            <a:ahLst/>
            <a:cxnLst>
              <a:cxn ang="0">
                <a:pos x="0" y="17"/>
              </a:cxn>
              <a:cxn ang="0">
                <a:pos x="3" y="1"/>
              </a:cxn>
              <a:cxn ang="0">
                <a:pos x="21" y="0"/>
              </a:cxn>
              <a:cxn ang="0">
                <a:pos x="17" y="17"/>
              </a:cxn>
              <a:cxn ang="0">
                <a:pos x="32" y="32"/>
              </a:cxn>
              <a:cxn ang="0">
                <a:pos x="32" y="51"/>
              </a:cxn>
              <a:cxn ang="0">
                <a:pos x="21" y="47"/>
              </a:cxn>
              <a:cxn ang="0">
                <a:pos x="21" y="36"/>
              </a:cxn>
              <a:cxn ang="0">
                <a:pos x="0" y="17"/>
              </a:cxn>
            </a:cxnLst>
            <a:rect l="0" t="0" r="r" b="b"/>
            <a:pathLst>
              <a:path w="32" h="51">
                <a:moveTo>
                  <a:pt x="0" y="17"/>
                </a:moveTo>
                <a:lnTo>
                  <a:pt x="3" y="1"/>
                </a:lnTo>
                <a:lnTo>
                  <a:pt x="21" y="0"/>
                </a:lnTo>
                <a:lnTo>
                  <a:pt x="17" y="17"/>
                </a:lnTo>
                <a:lnTo>
                  <a:pt x="32" y="32"/>
                </a:lnTo>
                <a:lnTo>
                  <a:pt x="32" y="51"/>
                </a:lnTo>
                <a:lnTo>
                  <a:pt x="21" y="47"/>
                </a:lnTo>
                <a:lnTo>
                  <a:pt x="21" y="36"/>
                </a:lnTo>
                <a:lnTo>
                  <a:pt x="0" y="17"/>
                </a:lnTo>
                <a:close/>
              </a:path>
            </a:pathLst>
          </a:custGeom>
          <a:solidFill>
            <a:srgbClr val="D2D2D2"/>
          </a:solidFill>
          <a:ln w="12700">
            <a:noFill/>
            <a:round/>
            <a:headEnd/>
            <a:tailEnd/>
          </a:ln>
        </p:spPr>
        <p:txBody>
          <a:bodyPr/>
          <a:lstStyle/>
          <a:p>
            <a:endParaRPr lang="en-GB"/>
          </a:p>
        </p:txBody>
      </p:sp>
      <p:sp>
        <p:nvSpPr>
          <p:cNvPr id="1972" name="Freeform 636"/>
          <p:cNvSpPr>
            <a:spLocks/>
          </p:cNvSpPr>
          <p:nvPr/>
        </p:nvSpPr>
        <p:spPr bwMode="auto">
          <a:xfrm>
            <a:off x="8095455" y="5470253"/>
            <a:ext cx="51575" cy="80254"/>
          </a:xfrm>
          <a:custGeom>
            <a:avLst/>
            <a:gdLst/>
            <a:ahLst/>
            <a:cxnLst>
              <a:cxn ang="0">
                <a:pos x="0" y="17"/>
              </a:cxn>
              <a:cxn ang="0">
                <a:pos x="3" y="1"/>
              </a:cxn>
              <a:cxn ang="0">
                <a:pos x="21" y="0"/>
              </a:cxn>
              <a:cxn ang="0">
                <a:pos x="17" y="17"/>
              </a:cxn>
              <a:cxn ang="0">
                <a:pos x="32" y="32"/>
              </a:cxn>
              <a:cxn ang="0">
                <a:pos x="32" y="51"/>
              </a:cxn>
              <a:cxn ang="0">
                <a:pos x="21" y="47"/>
              </a:cxn>
              <a:cxn ang="0">
                <a:pos x="21" y="36"/>
              </a:cxn>
              <a:cxn ang="0">
                <a:pos x="0" y="17"/>
              </a:cxn>
            </a:cxnLst>
            <a:rect l="0" t="0" r="r" b="b"/>
            <a:pathLst>
              <a:path w="32" h="51">
                <a:moveTo>
                  <a:pt x="0" y="17"/>
                </a:moveTo>
                <a:lnTo>
                  <a:pt x="3" y="1"/>
                </a:lnTo>
                <a:lnTo>
                  <a:pt x="21" y="0"/>
                </a:lnTo>
                <a:lnTo>
                  <a:pt x="17" y="17"/>
                </a:lnTo>
                <a:lnTo>
                  <a:pt x="32" y="32"/>
                </a:lnTo>
                <a:lnTo>
                  <a:pt x="32" y="51"/>
                </a:lnTo>
                <a:lnTo>
                  <a:pt x="21" y="47"/>
                </a:lnTo>
                <a:lnTo>
                  <a:pt x="21" y="36"/>
                </a:lnTo>
                <a:lnTo>
                  <a:pt x="0" y="17"/>
                </a:lnTo>
                <a:close/>
              </a:path>
            </a:pathLst>
          </a:custGeom>
          <a:solidFill>
            <a:srgbClr val="D2D2D2"/>
          </a:solidFill>
          <a:ln w="12700">
            <a:solidFill>
              <a:srgbClr val="FFFFFF"/>
            </a:solidFill>
            <a:prstDash val="solid"/>
            <a:round/>
            <a:headEnd/>
            <a:tailEnd/>
          </a:ln>
        </p:spPr>
        <p:txBody>
          <a:bodyPr/>
          <a:lstStyle/>
          <a:p>
            <a:endParaRPr lang="en-GB"/>
          </a:p>
        </p:txBody>
      </p:sp>
      <p:sp>
        <p:nvSpPr>
          <p:cNvPr id="1973" name="Freeform 637"/>
          <p:cNvSpPr>
            <a:spLocks/>
          </p:cNvSpPr>
          <p:nvPr/>
        </p:nvSpPr>
        <p:spPr bwMode="auto">
          <a:xfrm>
            <a:off x="4999119" y="1468272"/>
            <a:ext cx="1009395" cy="1601506"/>
          </a:xfrm>
          <a:custGeom>
            <a:avLst/>
            <a:gdLst/>
            <a:ahLst/>
            <a:cxnLst>
              <a:cxn ang="0">
                <a:pos x="532" y="1003"/>
              </a:cxn>
              <a:cxn ang="0">
                <a:pos x="536" y="971"/>
              </a:cxn>
              <a:cxn ang="0">
                <a:pos x="534" y="919"/>
              </a:cxn>
              <a:cxn ang="0">
                <a:pos x="610" y="869"/>
              </a:cxn>
              <a:cxn ang="0">
                <a:pos x="551" y="771"/>
              </a:cxn>
              <a:cxn ang="0">
                <a:pos x="537" y="725"/>
              </a:cxn>
              <a:cxn ang="0">
                <a:pos x="547" y="683"/>
              </a:cxn>
              <a:cxn ang="0">
                <a:pos x="530" y="581"/>
              </a:cxn>
              <a:cxn ang="0">
                <a:pos x="484" y="466"/>
              </a:cxn>
              <a:cxn ang="0">
                <a:pos x="451" y="355"/>
              </a:cxn>
              <a:cxn ang="0">
                <a:pos x="409" y="333"/>
              </a:cxn>
              <a:cxn ang="0">
                <a:pos x="426" y="291"/>
              </a:cxn>
              <a:cxn ang="0">
                <a:pos x="524" y="226"/>
              </a:cxn>
              <a:cxn ang="0">
                <a:pos x="488" y="153"/>
              </a:cxn>
              <a:cxn ang="0">
                <a:pos x="413" y="132"/>
              </a:cxn>
              <a:cxn ang="0">
                <a:pos x="497" y="80"/>
              </a:cxn>
              <a:cxn ang="0">
                <a:pos x="457" y="26"/>
              </a:cxn>
              <a:cxn ang="0">
                <a:pos x="411" y="0"/>
              </a:cxn>
              <a:cxn ang="0">
                <a:pos x="365" y="42"/>
              </a:cxn>
              <a:cxn ang="0">
                <a:pos x="326" y="71"/>
              </a:cxn>
              <a:cxn ang="0">
                <a:pos x="307" y="122"/>
              </a:cxn>
              <a:cxn ang="0">
                <a:pos x="294" y="163"/>
              </a:cxn>
              <a:cxn ang="0">
                <a:pos x="263" y="211"/>
              </a:cxn>
              <a:cxn ang="0">
                <a:pos x="303" y="230"/>
              </a:cxn>
              <a:cxn ang="0">
                <a:pos x="244" y="289"/>
              </a:cxn>
              <a:cxn ang="0">
                <a:pos x="274" y="310"/>
              </a:cxn>
              <a:cxn ang="0">
                <a:pos x="305" y="310"/>
              </a:cxn>
              <a:cxn ang="0">
                <a:pos x="273" y="381"/>
              </a:cxn>
              <a:cxn ang="0">
                <a:pos x="240" y="451"/>
              </a:cxn>
              <a:cxn ang="0">
                <a:pos x="278" y="462"/>
              </a:cxn>
              <a:cxn ang="0">
                <a:pos x="301" y="456"/>
              </a:cxn>
              <a:cxn ang="0">
                <a:pos x="369" y="468"/>
              </a:cxn>
              <a:cxn ang="0">
                <a:pos x="326" y="520"/>
              </a:cxn>
              <a:cxn ang="0">
                <a:pos x="359" y="562"/>
              </a:cxn>
              <a:cxn ang="0">
                <a:pos x="346" y="660"/>
              </a:cxn>
              <a:cxn ang="0">
                <a:pos x="301" y="643"/>
              </a:cxn>
              <a:cxn ang="0">
                <a:pos x="184" y="669"/>
              </a:cxn>
              <a:cxn ang="0">
                <a:pos x="223" y="694"/>
              </a:cxn>
              <a:cxn ang="0">
                <a:pos x="123" y="760"/>
              </a:cxn>
              <a:cxn ang="0">
                <a:pos x="115" y="808"/>
              </a:cxn>
              <a:cxn ang="0">
                <a:pos x="165" y="829"/>
              </a:cxn>
              <a:cxn ang="0">
                <a:pos x="240" y="861"/>
              </a:cxn>
              <a:cxn ang="0">
                <a:pos x="209" y="894"/>
              </a:cxn>
              <a:cxn ang="0">
                <a:pos x="121" y="894"/>
              </a:cxn>
              <a:cxn ang="0">
                <a:pos x="61" y="942"/>
              </a:cxn>
              <a:cxn ang="0">
                <a:pos x="0" y="965"/>
              </a:cxn>
              <a:cxn ang="0">
                <a:pos x="54" y="975"/>
              </a:cxn>
              <a:cxn ang="0">
                <a:pos x="163" y="988"/>
              </a:cxn>
              <a:cxn ang="0">
                <a:pos x="238" y="967"/>
              </a:cxn>
              <a:cxn ang="0">
                <a:pos x="296" y="996"/>
              </a:cxn>
              <a:cxn ang="0">
                <a:pos x="426" y="1003"/>
              </a:cxn>
            </a:cxnLst>
            <a:rect l="0" t="0" r="r" b="b"/>
            <a:pathLst>
              <a:path w="626" h="1019">
                <a:moveTo>
                  <a:pt x="455" y="1019"/>
                </a:moveTo>
                <a:lnTo>
                  <a:pt x="482" y="1015"/>
                </a:lnTo>
                <a:lnTo>
                  <a:pt x="518" y="1015"/>
                </a:lnTo>
                <a:lnTo>
                  <a:pt x="532" y="1003"/>
                </a:lnTo>
                <a:lnTo>
                  <a:pt x="557" y="1003"/>
                </a:lnTo>
                <a:lnTo>
                  <a:pt x="561" y="986"/>
                </a:lnTo>
                <a:lnTo>
                  <a:pt x="561" y="971"/>
                </a:lnTo>
                <a:lnTo>
                  <a:pt x="536" y="971"/>
                </a:lnTo>
                <a:lnTo>
                  <a:pt x="509" y="948"/>
                </a:lnTo>
                <a:lnTo>
                  <a:pt x="489" y="942"/>
                </a:lnTo>
                <a:lnTo>
                  <a:pt x="537" y="936"/>
                </a:lnTo>
                <a:lnTo>
                  <a:pt x="534" y="919"/>
                </a:lnTo>
                <a:lnTo>
                  <a:pt x="547" y="911"/>
                </a:lnTo>
                <a:lnTo>
                  <a:pt x="557" y="911"/>
                </a:lnTo>
                <a:lnTo>
                  <a:pt x="576" y="904"/>
                </a:lnTo>
                <a:lnTo>
                  <a:pt x="610" y="869"/>
                </a:lnTo>
                <a:lnTo>
                  <a:pt x="624" y="844"/>
                </a:lnTo>
                <a:lnTo>
                  <a:pt x="626" y="800"/>
                </a:lnTo>
                <a:lnTo>
                  <a:pt x="595" y="773"/>
                </a:lnTo>
                <a:lnTo>
                  <a:pt x="551" y="771"/>
                </a:lnTo>
                <a:lnTo>
                  <a:pt x="537" y="785"/>
                </a:lnTo>
                <a:lnTo>
                  <a:pt x="518" y="760"/>
                </a:lnTo>
                <a:lnTo>
                  <a:pt x="549" y="744"/>
                </a:lnTo>
                <a:lnTo>
                  <a:pt x="537" y="725"/>
                </a:lnTo>
                <a:lnTo>
                  <a:pt x="543" y="712"/>
                </a:lnTo>
                <a:lnTo>
                  <a:pt x="526" y="677"/>
                </a:lnTo>
                <a:lnTo>
                  <a:pt x="522" y="666"/>
                </a:lnTo>
                <a:lnTo>
                  <a:pt x="547" y="683"/>
                </a:lnTo>
                <a:lnTo>
                  <a:pt x="537" y="658"/>
                </a:lnTo>
                <a:lnTo>
                  <a:pt x="536" y="643"/>
                </a:lnTo>
                <a:lnTo>
                  <a:pt x="539" y="621"/>
                </a:lnTo>
                <a:lnTo>
                  <a:pt x="530" y="581"/>
                </a:lnTo>
                <a:lnTo>
                  <a:pt x="513" y="558"/>
                </a:lnTo>
                <a:lnTo>
                  <a:pt x="491" y="535"/>
                </a:lnTo>
                <a:lnTo>
                  <a:pt x="488" y="499"/>
                </a:lnTo>
                <a:lnTo>
                  <a:pt x="484" y="466"/>
                </a:lnTo>
                <a:lnTo>
                  <a:pt x="493" y="431"/>
                </a:lnTo>
                <a:lnTo>
                  <a:pt x="470" y="399"/>
                </a:lnTo>
                <a:lnTo>
                  <a:pt x="468" y="368"/>
                </a:lnTo>
                <a:lnTo>
                  <a:pt x="451" y="355"/>
                </a:lnTo>
                <a:lnTo>
                  <a:pt x="413" y="351"/>
                </a:lnTo>
                <a:lnTo>
                  <a:pt x="403" y="343"/>
                </a:lnTo>
                <a:lnTo>
                  <a:pt x="382" y="333"/>
                </a:lnTo>
                <a:lnTo>
                  <a:pt x="409" y="333"/>
                </a:lnTo>
                <a:lnTo>
                  <a:pt x="418" y="332"/>
                </a:lnTo>
                <a:lnTo>
                  <a:pt x="451" y="330"/>
                </a:lnTo>
                <a:lnTo>
                  <a:pt x="453" y="299"/>
                </a:lnTo>
                <a:lnTo>
                  <a:pt x="426" y="291"/>
                </a:lnTo>
                <a:lnTo>
                  <a:pt x="466" y="291"/>
                </a:lnTo>
                <a:lnTo>
                  <a:pt x="493" y="276"/>
                </a:lnTo>
                <a:lnTo>
                  <a:pt x="526" y="249"/>
                </a:lnTo>
                <a:lnTo>
                  <a:pt x="524" y="226"/>
                </a:lnTo>
                <a:lnTo>
                  <a:pt x="557" y="201"/>
                </a:lnTo>
                <a:lnTo>
                  <a:pt x="555" y="172"/>
                </a:lnTo>
                <a:lnTo>
                  <a:pt x="528" y="165"/>
                </a:lnTo>
                <a:lnTo>
                  <a:pt x="488" y="153"/>
                </a:lnTo>
                <a:lnTo>
                  <a:pt x="466" y="140"/>
                </a:lnTo>
                <a:lnTo>
                  <a:pt x="432" y="140"/>
                </a:lnTo>
                <a:lnTo>
                  <a:pt x="403" y="143"/>
                </a:lnTo>
                <a:lnTo>
                  <a:pt x="413" y="132"/>
                </a:lnTo>
                <a:lnTo>
                  <a:pt x="445" y="113"/>
                </a:lnTo>
                <a:lnTo>
                  <a:pt x="424" y="109"/>
                </a:lnTo>
                <a:lnTo>
                  <a:pt x="438" y="99"/>
                </a:lnTo>
                <a:lnTo>
                  <a:pt x="497" y="80"/>
                </a:lnTo>
                <a:lnTo>
                  <a:pt x="514" y="51"/>
                </a:lnTo>
                <a:lnTo>
                  <a:pt x="516" y="36"/>
                </a:lnTo>
                <a:lnTo>
                  <a:pt x="482" y="28"/>
                </a:lnTo>
                <a:lnTo>
                  <a:pt x="457" y="26"/>
                </a:lnTo>
                <a:lnTo>
                  <a:pt x="428" y="28"/>
                </a:lnTo>
                <a:lnTo>
                  <a:pt x="438" y="19"/>
                </a:lnTo>
                <a:lnTo>
                  <a:pt x="422" y="19"/>
                </a:lnTo>
                <a:lnTo>
                  <a:pt x="411" y="0"/>
                </a:lnTo>
                <a:lnTo>
                  <a:pt x="392" y="19"/>
                </a:lnTo>
                <a:lnTo>
                  <a:pt x="386" y="44"/>
                </a:lnTo>
                <a:lnTo>
                  <a:pt x="369" y="32"/>
                </a:lnTo>
                <a:lnTo>
                  <a:pt x="365" y="42"/>
                </a:lnTo>
                <a:lnTo>
                  <a:pt x="357" y="57"/>
                </a:lnTo>
                <a:lnTo>
                  <a:pt x="361" y="72"/>
                </a:lnTo>
                <a:lnTo>
                  <a:pt x="346" y="76"/>
                </a:lnTo>
                <a:lnTo>
                  <a:pt x="326" y="71"/>
                </a:lnTo>
                <a:lnTo>
                  <a:pt x="321" y="92"/>
                </a:lnTo>
                <a:lnTo>
                  <a:pt x="328" y="109"/>
                </a:lnTo>
                <a:lnTo>
                  <a:pt x="305" y="105"/>
                </a:lnTo>
                <a:lnTo>
                  <a:pt x="307" y="122"/>
                </a:lnTo>
                <a:lnTo>
                  <a:pt x="321" y="140"/>
                </a:lnTo>
                <a:lnTo>
                  <a:pt x="311" y="151"/>
                </a:lnTo>
                <a:lnTo>
                  <a:pt x="307" y="161"/>
                </a:lnTo>
                <a:lnTo>
                  <a:pt x="294" y="163"/>
                </a:lnTo>
                <a:lnTo>
                  <a:pt x="286" y="182"/>
                </a:lnTo>
                <a:lnTo>
                  <a:pt x="265" y="186"/>
                </a:lnTo>
                <a:lnTo>
                  <a:pt x="251" y="190"/>
                </a:lnTo>
                <a:lnTo>
                  <a:pt x="263" y="211"/>
                </a:lnTo>
                <a:lnTo>
                  <a:pt x="273" y="228"/>
                </a:lnTo>
                <a:lnTo>
                  <a:pt x="290" y="226"/>
                </a:lnTo>
                <a:lnTo>
                  <a:pt x="315" y="207"/>
                </a:lnTo>
                <a:lnTo>
                  <a:pt x="303" y="230"/>
                </a:lnTo>
                <a:lnTo>
                  <a:pt x="280" y="241"/>
                </a:lnTo>
                <a:lnTo>
                  <a:pt x="273" y="257"/>
                </a:lnTo>
                <a:lnTo>
                  <a:pt x="267" y="270"/>
                </a:lnTo>
                <a:lnTo>
                  <a:pt x="244" y="289"/>
                </a:lnTo>
                <a:lnTo>
                  <a:pt x="246" y="310"/>
                </a:lnTo>
                <a:lnTo>
                  <a:pt x="261" y="310"/>
                </a:lnTo>
                <a:lnTo>
                  <a:pt x="274" y="289"/>
                </a:lnTo>
                <a:lnTo>
                  <a:pt x="274" y="310"/>
                </a:lnTo>
                <a:lnTo>
                  <a:pt x="284" y="314"/>
                </a:lnTo>
                <a:lnTo>
                  <a:pt x="303" y="299"/>
                </a:lnTo>
                <a:lnTo>
                  <a:pt x="322" y="314"/>
                </a:lnTo>
                <a:lnTo>
                  <a:pt x="305" y="310"/>
                </a:lnTo>
                <a:lnTo>
                  <a:pt x="298" y="324"/>
                </a:lnTo>
                <a:lnTo>
                  <a:pt x="294" y="347"/>
                </a:lnTo>
                <a:lnTo>
                  <a:pt x="296" y="362"/>
                </a:lnTo>
                <a:lnTo>
                  <a:pt x="273" y="381"/>
                </a:lnTo>
                <a:lnTo>
                  <a:pt x="261" y="393"/>
                </a:lnTo>
                <a:lnTo>
                  <a:pt x="255" y="406"/>
                </a:lnTo>
                <a:lnTo>
                  <a:pt x="238" y="414"/>
                </a:lnTo>
                <a:lnTo>
                  <a:pt x="240" y="451"/>
                </a:lnTo>
                <a:lnTo>
                  <a:pt x="246" y="435"/>
                </a:lnTo>
                <a:lnTo>
                  <a:pt x="263" y="433"/>
                </a:lnTo>
                <a:lnTo>
                  <a:pt x="269" y="456"/>
                </a:lnTo>
                <a:lnTo>
                  <a:pt x="278" y="462"/>
                </a:lnTo>
                <a:lnTo>
                  <a:pt x="284" y="454"/>
                </a:lnTo>
                <a:lnTo>
                  <a:pt x="282" y="443"/>
                </a:lnTo>
                <a:lnTo>
                  <a:pt x="292" y="441"/>
                </a:lnTo>
                <a:lnTo>
                  <a:pt x="301" y="456"/>
                </a:lnTo>
                <a:lnTo>
                  <a:pt x="319" y="464"/>
                </a:lnTo>
                <a:lnTo>
                  <a:pt x="349" y="452"/>
                </a:lnTo>
                <a:lnTo>
                  <a:pt x="376" y="462"/>
                </a:lnTo>
                <a:lnTo>
                  <a:pt x="369" y="468"/>
                </a:lnTo>
                <a:lnTo>
                  <a:pt x="349" y="466"/>
                </a:lnTo>
                <a:lnTo>
                  <a:pt x="328" y="483"/>
                </a:lnTo>
                <a:lnTo>
                  <a:pt x="326" y="497"/>
                </a:lnTo>
                <a:lnTo>
                  <a:pt x="326" y="520"/>
                </a:lnTo>
                <a:lnTo>
                  <a:pt x="336" y="545"/>
                </a:lnTo>
                <a:lnTo>
                  <a:pt x="334" y="560"/>
                </a:lnTo>
                <a:lnTo>
                  <a:pt x="349" y="550"/>
                </a:lnTo>
                <a:lnTo>
                  <a:pt x="359" y="562"/>
                </a:lnTo>
                <a:lnTo>
                  <a:pt x="346" y="581"/>
                </a:lnTo>
                <a:lnTo>
                  <a:pt x="330" y="596"/>
                </a:lnTo>
                <a:lnTo>
                  <a:pt x="324" y="627"/>
                </a:lnTo>
                <a:lnTo>
                  <a:pt x="346" y="660"/>
                </a:lnTo>
                <a:lnTo>
                  <a:pt x="332" y="654"/>
                </a:lnTo>
                <a:lnTo>
                  <a:pt x="313" y="641"/>
                </a:lnTo>
                <a:lnTo>
                  <a:pt x="319" y="669"/>
                </a:lnTo>
                <a:lnTo>
                  <a:pt x="301" y="643"/>
                </a:lnTo>
                <a:lnTo>
                  <a:pt x="259" y="637"/>
                </a:lnTo>
                <a:lnTo>
                  <a:pt x="232" y="637"/>
                </a:lnTo>
                <a:lnTo>
                  <a:pt x="209" y="658"/>
                </a:lnTo>
                <a:lnTo>
                  <a:pt x="184" y="669"/>
                </a:lnTo>
                <a:lnTo>
                  <a:pt x="202" y="681"/>
                </a:lnTo>
                <a:lnTo>
                  <a:pt x="211" y="677"/>
                </a:lnTo>
                <a:lnTo>
                  <a:pt x="228" y="679"/>
                </a:lnTo>
                <a:lnTo>
                  <a:pt x="223" y="694"/>
                </a:lnTo>
                <a:lnTo>
                  <a:pt x="213" y="714"/>
                </a:lnTo>
                <a:lnTo>
                  <a:pt x="209" y="735"/>
                </a:lnTo>
                <a:lnTo>
                  <a:pt x="179" y="754"/>
                </a:lnTo>
                <a:lnTo>
                  <a:pt x="123" y="760"/>
                </a:lnTo>
                <a:lnTo>
                  <a:pt x="113" y="767"/>
                </a:lnTo>
                <a:lnTo>
                  <a:pt x="115" y="783"/>
                </a:lnTo>
                <a:lnTo>
                  <a:pt x="107" y="794"/>
                </a:lnTo>
                <a:lnTo>
                  <a:pt x="115" y="808"/>
                </a:lnTo>
                <a:lnTo>
                  <a:pt x="142" y="802"/>
                </a:lnTo>
                <a:lnTo>
                  <a:pt x="159" y="802"/>
                </a:lnTo>
                <a:lnTo>
                  <a:pt x="163" y="813"/>
                </a:lnTo>
                <a:lnTo>
                  <a:pt x="165" y="829"/>
                </a:lnTo>
                <a:lnTo>
                  <a:pt x="188" y="833"/>
                </a:lnTo>
                <a:lnTo>
                  <a:pt x="198" y="859"/>
                </a:lnTo>
                <a:lnTo>
                  <a:pt x="219" y="867"/>
                </a:lnTo>
                <a:lnTo>
                  <a:pt x="240" y="861"/>
                </a:lnTo>
                <a:lnTo>
                  <a:pt x="273" y="865"/>
                </a:lnTo>
                <a:lnTo>
                  <a:pt x="246" y="877"/>
                </a:lnTo>
                <a:lnTo>
                  <a:pt x="238" y="900"/>
                </a:lnTo>
                <a:lnTo>
                  <a:pt x="209" y="894"/>
                </a:lnTo>
                <a:lnTo>
                  <a:pt x="186" y="875"/>
                </a:lnTo>
                <a:lnTo>
                  <a:pt x="152" y="879"/>
                </a:lnTo>
                <a:lnTo>
                  <a:pt x="144" y="894"/>
                </a:lnTo>
                <a:lnTo>
                  <a:pt x="121" y="894"/>
                </a:lnTo>
                <a:lnTo>
                  <a:pt x="117" y="911"/>
                </a:lnTo>
                <a:lnTo>
                  <a:pt x="102" y="919"/>
                </a:lnTo>
                <a:lnTo>
                  <a:pt x="75" y="928"/>
                </a:lnTo>
                <a:lnTo>
                  <a:pt x="61" y="942"/>
                </a:lnTo>
                <a:lnTo>
                  <a:pt x="48" y="942"/>
                </a:lnTo>
                <a:lnTo>
                  <a:pt x="31" y="955"/>
                </a:lnTo>
                <a:lnTo>
                  <a:pt x="10" y="953"/>
                </a:lnTo>
                <a:lnTo>
                  <a:pt x="0" y="965"/>
                </a:lnTo>
                <a:lnTo>
                  <a:pt x="23" y="967"/>
                </a:lnTo>
                <a:lnTo>
                  <a:pt x="25" y="980"/>
                </a:lnTo>
                <a:lnTo>
                  <a:pt x="42" y="988"/>
                </a:lnTo>
                <a:lnTo>
                  <a:pt x="54" y="975"/>
                </a:lnTo>
                <a:lnTo>
                  <a:pt x="86" y="963"/>
                </a:lnTo>
                <a:lnTo>
                  <a:pt x="125" y="973"/>
                </a:lnTo>
                <a:lnTo>
                  <a:pt x="142" y="994"/>
                </a:lnTo>
                <a:lnTo>
                  <a:pt x="163" y="988"/>
                </a:lnTo>
                <a:lnTo>
                  <a:pt x="173" y="978"/>
                </a:lnTo>
                <a:lnTo>
                  <a:pt x="175" y="967"/>
                </a:lnTo>
                <a:lnTo>
                  <a:pt x="209" y="961"/>
                </a:lnTo>
                <a:lnTo>
                  <a:pt x="238" y="967"/>
                </a:lnTo>
                <a:lnTo>
                  <a:pt x="255" y="986"/>
                </a:lnTo>
                <a:lnTo>
                  <a:pt x="267" y="978"/>
                </a:lnTo>
                <a:lnTo>
                  <a:pt x="282" y="984"/>
                </a:lnTo>
                <a:lnTo>
                  <a:pt x="296" y="996"/>
                </a:lnTo>
                <a:lnTo>
                  <a:pt x="296" y="984"/>
                </a:lnTo>
                <a:lnTo>
                  <a:pt x="357" y="984"/>
                </a:lnTo>
                <a:lnTo>
                  <a:pt x="384" y="1001"/>
                </a:lnTo>
                <a:lnTo>
                  <a:pt x="426" y="1003"/>
                </a:lnTo>
                <a:lnTo>
                  <a:pt x="455" y="1019"/>
                </a:lnTo>
                <a:close/>
              </a:path>
            </a:pathLst>
          </a:custGeom>
          <a:solidFill>
            <a:schemeClr val="bg2"/>
          </a:solidFill>
          <a:ln w="12700">
            <a:noFill/>
            <a:round/>
            <a:headEnd/>
            <a:tailEnd/>
          </a:ln>
        </p:spPr>
        <p:txBody>
          <a:bodyPr/>
          <a:lstStyle/>
          <a:p>
            <a:endParaRPr lang="en-GB"/>
          </a:p>
        </p:txBody>
      </p:sp>
      <p:sp>
        <p:nvSpPr>
          <p:cNvPr id="1974" name="Freeform 638"/>
          <p:cNvSpPr>
            <a:spLocks/>
          </p:cNvSpPr>
          <p:nvPr/>
        </p:nvSpPr>
        <p:spPr bwMode="auto">
          <a:xfrm>
            <a:off x="4999119" y="1468272"/>
            <a:ext cx="1009395" cy="1601506"/>
          </a:xfrm>
          <a:custGeom>
            <a:avLst/>
            <a:gdLst/>
            <a:ahLst/>
            <a:cxnLst>
              <a:cxn ang="0">
                <a:pos x="532" y="1003"/>
              </a:cxn>
              <a:cxn ang="0">
                <a:pos x="536" y="971"/>
              </a:cxn>
              <a:cxn ang="0">
                <a:pos x="534" y="919"/>
              </a:cxn>
              <a:cxn ang="0">
                <a:pos x="610" y="869"/>
              </a:cxn>
              <a:cxn ang="0">
                <a:pos x="551" y="771"/>
              </a:cxn>
              <a:cxn ang="0">
                <a:pos x="537" y="725"/>
              </a:cxn>
              <a:cxn ang="0">
                <a:pos x="547" y="683"/>
              </a:cxn>
              <a:cxn ang="0">
                <a:pos x="530" y="581"/>
              </a:cxn>
              <a:cxn ang="0">
                <a:pos x="484" y="466"/>
              </a:cxn>
              <a:cxn ang="0">
                <a:pos x="451" y="355"/>
              </a:cxn>
              <a:cxn ang="0">
                <a:pos x="409" y="333"/>
              </a:cxn>
              <a:cxn ang="0">
                <a:pos x="426" y="291"/>
              </a:cxn>
              <a:cxn ang="0">
                <a:pos x="524" y="226"/>
              </a:cxn>
              <a:cxn ang="0">
                <a:pos x="488" y="153"/>
              </a:cxn>
              <a:cxn ang="0">
                <a:pos x="413" y="132"/>
              </a:cxn>
              <a:cxn ang="0">
                <a:pos x="497" y="80"/>
              </a:cxn>
              <a:cxn ang="0">
                <a:pos x="457" y="26"/>
              </a:cxn>
              <a:cxn ang="0">
                <a:pos x="411" y="0"/>
              </a:cxn>
              <a:cxn ang="0">
                <a:pos x="365" y="42"/>
              </a:cxn>
              <a:cxn ang="0">
                <a:pos x="326" y="71"/>
              </a:cxn>
              <a:cxn ang="0">
                <a:pos x="307" y="122"/>
              </a:cxn>
              <a:cxn ang="0">
                <a:pos x="294" y="163"/>
              </a:cxn>
              <a:cxn ang="0">
                <a:pos x="263" y="211"/>
              </a:cxn>
              <a:cxn ang="0">
                <a:pos x="303" y="230"/>
              </a:cxn>
              <a:cxn ang="0">
                <a:pos x="244" y="289"/>
              </a:cxn>
              <a:cxn ang="0">
                <a:pos x="274" y="310"/>
              </a:cxn>
              <a:cxn ang="0">
                <a:pos x="305" y="310"/>
              </a:cxn>
              <a:cxn ang="0">
                <a:pos x="273" y="381"/>
              </a:cxn>
              <a:cxn ang="0">
                <a:pos x="240" y="451"/>
              </a:cxn>
              <a:cxn ang="0">
                <a:pos x="278" y="462"/>
              </a:cxn>
              <a:cxn ang="0">
                <a:pos x="301" y="456"/>
              </a:cxn>
              <a:cxn ang="0">
                <a:pos x="369" y="468"/>
              </a:cxn>
              <a:cxn ang="0">
                <a:pos x="326" y="520"/>
              </a:cxn>
              <a:cxn ang="0">
                <a:pos x="359" y="562"/>
              </a:cxn>
              <a:cxn ang="0">
                <a:pos x="346" y="660"/>
              </a:cxn>
              <a:cxn ang="0">
                <a:pos x="301" y="643"/>
              </a:cxn>
              <a:cxn ang="0">
                <a:pos x="184" y="669"/>
              </a:cxn>
              <a:cxn ang="0">
                <a:pos x="223" y="694"/>
              </a:cxn>
              <a:cxn ang="0">
                <a:pos x="123" y="760"/>
              </a:cxn>
              <a:cxn ang="0">
                <a:pos x="115" y="808"/>
              </a:cxn>
              <a:cxn ang="0">
                <a:pos x="165" y="829"/>
              </a:cxn>
              <a:cxn ang="0">
                <a:pos x="240" y="861"/>
              </a:cxn>
              <a:cxn ang="0">
                <a:pos x="209" y="894"/>
              </a:cxn>
              <a:cxn ang="0">
                <a:pos x="121" y="894"/>
              </a:cxn>
              <a:cxn ang="0">
                <a:pos x="61" y="942"/>
              </a:cxn>
              <a:cxn ang="0">
                <a:pos x="0" y="965"/>
              </a:cxn>
              <a:cxn ang="0">
                <a:pos x="54" y="975"/>
              </a:cxn>
              <a:cxn ang="0">
                <a:pos x="163" y="988"/>
              </a:cxn>
              <a:cxn ang="0">
                <a:pos x="238" y="967"/>
              </a:cxn>
              <a:cxn ang="0">
                <a:pos x="296" y="996"/>
              </a:cxn>
              <a:cxn ang="0">
                <a:pos x="426" y="1003"/>
              </a:cxn>
            </a:cxnLst>
            <a:rect l="0" t="0" r="r" b="b"/>
            <a:pathLst>
              <a:path w="626" h="1019">
                <a:moveTo>
                  <a:pt x="455" y="1019"/>
                </a:moveTo>
                <a:lnTo>
                  <a:pt x="482" y="1015"/>
                </a:lnTo>
                <a:lnTo>
                  <a:pt x="518" y="1015"/>
                </a:lnTo>
                <a:lnTo>
                  <a:pt x="532" y="1003"/>
                </a:lnTo>
                <a:lnTo>
                  <a:pt x="557" y="1003"/>
                </a:lnTo>
                <a:lnTo>
                  <a:pt x="561" y="986"/>
                </a:lnTo>
                <a:lnTo>
                  <a:pt x="561" y="971"/>
                </a:lnTo>
                <a:lnTo>
                  <a:pt x="536" y="971"/>
                </a:lnTo>
                <a:lnTo>
                  <a:pt x="509" y="948"/>
                </a:lnTo>
                <a:lnTo>
                  <a:pt x="489" y="942"/>
                </a:lnTo>
                <a:lnTo>
                  <a:pt x="537" y="936"/>
                </a:lnTo>
                <a:lnTo>
                  <a:pt x="534" y="919"/>
                </a:lnTo>
                <a:lnTo>
                  <a:pt x="547" y="911"/>
                </a:lnTo>
                <a:lnTo>
                  <a:pt x="557" y="911"/>
                </a:lnTo>
                <a:lnTo>
                  <a:pt x="576" y="904"/>
                </a:lnTo>
                <a:lnTo>
                  <a:pt x="610" y="869"/>
                </a:lnTo>
                <a:lnTo>
                  <a:pt x="624" y="844"/>
                </a:lnTo>
                <a:lnTo>
                  <a:pt x="626" y="800"/>
                </a:lnTo>
                <a:lnTo>
                  <a:pt x="595" y="773"/>
                </a:lnTo>
                <a:lnTo>
                  <a:pt x="551" y="771"/>
                </a:lnTo>
                <a:lnTo>
                  <a:pt x="537" y="785"/>
                </a:lnTo>
                <a:lnTo>
                  <a:pt x="518" y="760"/>
                </a:lnTo>
                <a:lnTo>
                  <a:pt x="549" y="744"/>
                </a:lnTo>
                <a:lnTo>
                  <a:pt x="537" y="725"/>
                </a:lnTo>
                <a:lnTo>
                  <a:pt x="543" y="712"/>
                </a:lnTo>
                <a:lnTo>
                  <a:pt x="526" y="677"/>
                </a:lnTo>
                <a:lnTo>
                  <a:pt x="522" y="666"/>
                </a:lnTo>
                <a:lnTo>
                  <a:pt x="547" y="683"/>
                </a:lnTo>
                <a:lnTo>
                  <a:pt x="537" y="658"/>
                </a:lnTo>
                <a:lnTo>
                  <a:pt x="536" y="643"/>
                </a:lnTo>
                <a:lnTo>
                  <a:pt x="539" y="621"/>
                </a:lnTo>
                <a:lnTo>
                  <a:pt x="530" y="581"/>
                </a:lnTo>
                <a:lnTo>
                  <a:pt x="513" y="558"/>
                </a:lnTo>
                <a:lnTo>
                  <a:pt x="491" y="535"/>
                </a:lnTo>
                <a:lnTo>
                  <a:pt x="488" y="499"/>
                </a:lnTo>
                <a:lnTo>
                  <a:pt x="484" y="466"/>
                </a:lnTo>
                <a:lnTo>
                  <a:pt x="493" y="431"/>
                </a:lnTo>
                <a:lnTo>
                  <a:pt x="470" y="399"/>
                </a:lnTo>
                <a:lnTo>
                  <a:pt x="468" y="368"/>
                </a:lnTo>
                <a:lnTo>
                  <a:pt x="451" y="355"/>
                </a:lnTo>
                <a:lnTo>
                  <a:pt x="413" y="351"/>
                </a:lnTo>
                <a:lnTo>
                  <a:pt x="403" y="343"/>
                </a:lnTo>
                <a:lnTo>
                  <a:pt x="382" y="333"/>
                </a:lnTo>
                <a:lnTo>
                  <a:pt x="409" y="333"/>
                </a:lnTo>
                <a:lnTo>
                  <a:pt x="418" y="332"/>
                </a:lnTo>
                <a:lnTo>
                  <a:pt x="451" y="330"/>
                </a:lnTo>
                <a:lnTo>
                  <a:pt x="453" y="299"/>
                </a:lnTo>
                <a:lnTo>
                  <a:pt x="426" y="291"/>
                </a:lnTo>
                <a:lnTo>
                  <a:pt x="466" y="291"/>
                </a:lnTo>
                <a:lnTo>
                  <a:pt x="493" y="276"/>
                </a:lnTo>
                <a:lnTo>
                  <a:pt x="526" y="249"/>
                </a:lnTo>
                <a:lnTo>
                  <a:pt x="524" y="226"/>
                </a:lnTo>
                <a:lnTo>
                  <a:pt x="557" y="201"/>
                </a:lnTo>
                <a:lnTo>
                  <a:pt x="555" y="172"/>
                </a:lnTo>
                <a:lnTo>
                  <a:pt x="528" y="165"/>
                </a:lnTo>
                <a:lnTo>
                  <a:pt x="488" y="153"/>
                </a:lnTo>
                <a:lnTo>
                  <a:pt x="466" y="140"/>
                </a:lnTo>
                <a:lnTo>
                  <a:pt x="432" y="140"/>
                </a:lnTo>
                <a:lnTo>
                  <a:pt x="403" y="143"/>
                </a:lnTo>
                <a:lnTo>
                  <a:pt x="413" y="132"/>
                </a:lnTo>
                <a:lnTo>
                  <a:pt x="445" y="113"/>
                </a:lnTo>
                <a:lnTo>
                  <a:pt x="424" y="109"/>
                </a:lnTo>
                <a:lnTo>
                  <a:pt x="438" y="99"/>
                </a:lnTo>
                <a:lnTo>
                  <a:pt x="497" y="80"/>
                </a:lnTo>
                <a:lnTo>
                  <a:pt x="514" y="51"/>
                </a:lnTo>
                <a:lnTo>
                  <a:pt x="516" y="36"/>
                </a:lnTo>
                <a:lnTo>
                  <a:pt x="482" y="28"/>
                </a:lnTo>
                <a:lnTo>
                  <a:pt x="457" y="26"/>
                </a:lnTo>
                <a:lnTo>
                  <a:pt x="428" y="28"/>
                </a:lnTo>
                <a:lnTo>
                  <a:pt x="438" y="19"/>
                </a:lnTo>
                <a:lnTo>
                  <a:pt x="422" y="19"/>
                </a:lnTo>
                <a:lnTo>
                  <a:pt x="411" y="0"/>
                </a:lnTo>
                <a:lnTo>
                  <a:pt x="392" y="19"/>
                </a:lnTo>
                <a:lnTo>
                  <a:pt x="386" y="44"/>
                </a:lnTo>
                <a:lnTo>
                  <a:pt x="369" y="32"/>
                </a:lnTo>
                <a:lnTo>
                  <a:pt x="365" y="42"/>
                </a:lnTo>
                <a:lnTo>
                  <a:pt x="357" y="57"/>
                </a:lnTo>
                <a:lnTo>
                  <a:pt x="361" y="72"/>
                </a:lnTo>
                <a:lnTo>
                  <a:pt x="346" y="76"/>
                </a:lnTo>
                <a:lnTo>
                  <a:pt x="326" y="71"/>
                </a:lnTo>
                <a:lnTo>
                  <a:pt x="321" y="92"/>
                </a:lnTo>
                <a:lnTo>
                  <a:pt x="328" y="109"/>
                </a:lnTo>
                <a:lnTo>
                  <a:pt x="305" y="105"/>
                </a:lnTo>
                <a:lnTo>
                  <a:pt x="307" y="122"/>
                </a:lnTo>
                <a:lnTo>
                  <a:pt x="321" y="140"/>
                </a:lnTo>
                <a:lnTo>
                  <a:pt x="311" y="151"/>
                </a:lnTo>
                <a:lnTo>
                  <a:pt x="307" y="161"/>
                </a:lnTo>
                <a:lnTo>
                  <a:pt x="294" y="163"/>
                </a:lnTo>
                <a:lnTo>
                  <a:pt x="286" y="182"/>
                </a:lnTo>
                <a:lnTo>
                  <a:pt x="265" y="186"/>
                </a:lnTo>
                <a:lnTo>
                  <a:pt x="251" y="190"/>
                </a:lnTo>
                <a:lnTo>
                  <a:pt x="263" y="211"/>
                </a:lnTo>
                <a:lnTo>
                  <a:pt x="273" y="228"/>
                </a:lnTo>
                <a:lnTo>
                  <a:pt x="290" y="226"/>
                </a:lnTo>
                <a:lnTo>
                  <a:pt x="315" y="207"/>
                </a:lnTo>
                <a:lnTo>
                  <a:pt x="303" y="230"/>
                </a:lnTo>
                <a:lnTo>
                  <a:pt x="280" y="241"/>
                </a:lnTo>
                <a:lnTo>
                  <a:pt x="273" y="257"/>
                </a:lnTo>
                <a:lnTo>
                  <a:pt x="267" y="270"/>
                </a:lnTo>
                <a:lnTo>
                  <a:pt x="244" y="289"/>
                </a:lnTo>
                <a:lnTo>
                  <a:pt x="246" y="310"/>
                </a:lnTo>
                <a:lnTo>
                  <a:pt x="261" y="310"/>
                </a:lnTo>
                <a:lnTo>
                  <a:pt x="274" y="289"/>
                </a:lnTo>
                <a:lnTo>
                  <a:pt x="274" y="310"/>
                </a:lnTo>
                <a:lnTo>
                  <a:pt x="284" y="314"/>
                </a:lnTo>
                <a:lnTo>
                  <a:pt x="303" y="299"/>
                </a:lnTo>
                <a:lnTo>
                  <a:pt x="322" y="314"/>
                </a:lnTo>
                <a:lnTo>
                  <a:pt x="305" y="310"/>
                </a:lnTo>
                <a:lnTo>
                  <a:pt x="298" y="324"/>
                </a:lnTo>
                <a:lnTo>
                  <a:pt x="294" y="347"/>
                </a:lnTo>
                <a:lnTo>
                  <a:pt x="296" y="362"/>
                </a:lnTo>
                <a:lnTo>
                  <a:pt x="273" y="381"/>
                </a:lnTo>
                <a:lnTo>
                  <a:pt x="261" y="393"/>
                </a:lnTo>
                <a:lnTo>
                  <a:pt x="255" y="406"/>
                </a:lnTo>
                <a:lnTo>
                  <a:pt x="238" y="414"/>
                </a:lnTo>
                <a:lnTo>
                  <a:pt x="240" y="451"/>
                </a:lnTo>
                <a:lnTo>
                  <a:pt x="246" y="435"/>
                </a:lnTo>
                <a:lnTo>
                  <a:pt x="263" y="433"/>
                </a:lnTo>
                <a:lnTo>
                  <a:pt x="269" y="456"/>
                </a:lnTo>
                <a:lnTo>
                  <a:pt x="278" y="462"/>
                </a:lnTo>
                <a:lnTo>
                  <a:pt x="284" y="454"/>
                </a:lnTo>
                <a:lnTo>
                  <a:pt x="282" y="443"/>
                </a:lnTo>
                <a:lnTo>
                  <a:pt x="292" y="441"/>
                </a:lnTo>
                <a:lnTo>
                  <a:pt x="301" y="456"/>
                </a:lnTo>
                <a:lnTo>
                  <a:pt x="319" y="464"/>
                </a:lnTo>
                <a:lnTo>
                  <a:pt x="349" y="452"/>
                </a:lnTo>
                <a:lnTo>
                  <a:pt x="376" y="462"/>
                </a:lnTo>
                <a:lnTo>
                  <a:pt x="369" y="468"/>
                </a:lnTo>
                <a:lnTo>
                  <a:pt x="349" y="466"/>
                </a:lnTo>
                <a:lnTo>
                  <a:pt x="328" y="483"/>
                </a:lnTo>
                <a:lnTo>
                  <a:pt x="326" y="497"/>
                </a:lnTo>
                <a:lnTo>
                  <a:pt x="326" y="520"/>
                </a:lnTo>
                <a:lnTo>
                  <a:pt x="336" y="545"/>
                </a:lnTo>
                <a:lnTo>
                  <a:pt x="334" y="560"/>
                </a:lnTo>
                <a:lnTo>
                  <a:pt x="349" y="550"/>
                </a:lnTo>
                <a:lnTo>
                  <a:pt x="359" y="562"/>
                </a:lnTo>
                <a:lnTo>
                  <a:pt x="346" y="581"/>
                </a:lnTo>
                <a:lnTo>
                  <a:pt x="330" y="596"/>
                </a:lnTo>
                <a:lnTo>
                  <a:pt x="324" y="627"/>
                </a:lnTo>
                <a:lnTo>
                  <a:pt x="346" y="660"/>
                </a:lnTo>
                <a:lnTo>
                  <a:pt x="332" y="654"/>
                </a:lnTo>
                <a:lnTo>
                  <a:pt x="313" y="641"/>
                </a:lnTo>
                <a:lnTo>
                  <a:pt x="319" y="669"/>
                </a:lnTo>
                <a:lnTo>
                  <a:pt x="301" y="643"/>
                </a:lnTo>
                <a:lnTo>
                  <a:pt x="259" y="637"/>
                </a:lnTo>
                <a:lnTo>
                  <a:pt x="232" y="637"/>
                </a:lnTo>
                <a:lnTo>
                  <a:pt x="209" y="658"/>
                </a:lnTo>
                <a:lnTo>
                  <a:pt x="184" y="669"/>
                </a:lnTo>
                <a:lnTo>
                  <a:pt x="202" y="681"/>
                </a:lnTo>
                <a:lnTo>
                  <a:pt x="211" y="677"/>
                </a:lnTo>
                <a:lnTo>
                  <a:pt x="228" y="679"/>
                </a:lnTo>
                <a:lnTo>
                  <a:pt x="223" y="694"/>
                </a:lnTo>
                <a:lnTo>
                  <a:pt x="213" y="714"/>
                </a:lnTo>
                <a:lnTo>
                  <a:pt x="209" y="735"/>
                </a:lnTo>
                <a:lnTo>
                  <a:pt x="179" y="754"/>
                </a:lnTo>
                <a:lnTo>
                  <a:pt x="123" y="760"/>
                </a:lnTo>
                <a:lnTo>
                  <a:pt x="113" y="767"/>
                </a:lnTo>
                <a:lnTo>
                  <a:pt x="115" y="783"/>
                </a:lnTo>
                <a:lnTo>
                  <a:pt x="107" y="794"/>
                </a:lnTo>
                <a:lnTo>
                  <a:pt x="115" y="808"/>
                </a:lnTo>
                <a:lnTo>
                  <a:pt x="142" y="802"/>
                </a:lnTo>
                <a:lnTo>
                  <a:pt x="159" y="802"/>
                </a:lnTo>
                <a:lnTo>
                  <a:pt x="163" y="813"/>
                </a:lnTo>
                <a:lnTo>
                  <a:pt x="165" y="829"/>
                </a:lnTo>
                <a:lnTo>
                  <a:pt x="188" y="833"/>
                </a:lnTo>
                <a:lnTo>
                  <a:pt x="198" y="859"/>
                </a:lnTo>
                <a:lnTo>
                  <a:pt x="219" y="867"/>
                </a:lnTo>
                <a:lnTo>
                  <a:pt x="240" y="861"/>
                </a:lnTo>
                <a:lnTo>
                  <a:pt x="273" y="865"/>
                </a:lnTo>
                <a:lnTo>
                  <a:pt x="246" y="877"/>
                </a:lnTo>
                <a:lnTo>
                  <a:pt x="238" y="900"/>
                </a:lnTo>
                <a:lnTo>
                  <a:pt x="209" y="894"/>
                </a:lnTo>
                <a:lnTo>
                  <a:pt x="186" y="875"/>
                </a:lnTo>
                <a:lnTo>
                  <a:pt x="152" y="879"/>
                </a:lnTo>
                <a:lnTo>
                  <a:pt x="144" y="894"/>
                </a:lnTo>
                <a:lnTo>
                  <a:pt x="121" y="894"/>
                </a:lnTo>
                <a:lnTo>
                  <a:pt x="117" y="911"/>
                </a:lnTo>
                <a:lnTo>
                  <a:pt x="102" y="919"/>
                </a:lnTo>
                <a:lnTo>
                  <a:pt x="75" y="928"/>
                </a:lnTo>
                <a:lnTo>
                  <a:pt x="61" y="942"/>
                </a:lnTo>
                <a:lnTo>
                  <a:pt x="48" y="942"/>
                </a:lnTo>
                <a:lnTo>
                  <a:pt x="31" y="955"/>
                </a:lnTo>
                <a:lnTo>
                  <a:pt x="10" y="953"/>
                </a:lnTo>
                <a:lnTo>
                  <a:pt x="0" y="965"/>
                </a:lnTo>
                <a:lnTo>
                  <a:pt x="23" y="967"/>
                </a:lnTo>
                <a:lnTo>
                  <a:pt x="25" y="980"/>
                </a:lnTo>
                <a:lnTo>
                  <a:pt x="42" y="988"/>
                </a:lnTo>
                <a:lnTo>
                  <a:pt x="54" y="975"/>
                </a:lnTo>
                <a:lnTo>
                  <a:pt x="86" y="963"/>
                </a:lnTo>
                <a:lnTo>
                  <a:pt x="125" y="973"/>
                </a:lnTo>
                <a:lnTo>
                  <a:pt x="142" y="994"/>
                </a:lnTo>
                <a:lnTo>
                  <a:pt x="163" y="988"/>
                </a:lnTo>
                <a:lnTo>
                  <a:pt x="173" y="978"/>
                </a:lnTo>
                <a:lnTo>
                  <a:pt x="175" y="967"/>
                </a:lnTo>
                <a:lnTo>
                  <a:pt x="209" y="961"/>
                </a:lnTo>
                <a:lnTo>
                  <a:pt x="238" y="967"/>
                </a:lnTo>
                <a:lnTo>
                  <a:pt x="255" y="986"/>
                </a:lnTo>
                <a:lnTo>
                  <a:pt x="267" y="978"/>
                </a:lnTo>
                <a:lnTo>
                  <a:pt x="282" y="984"/>
                </a:lnTo>
                <a:lnTo>
                  <a:pt x="296" y="996"/>
                </a:lnTo>
                <a:lnTo>
                  <a:pt x="296" y="984"/>
                </a:lnTo>
                <a:lnTo>
                  <a:pt x="357" y="984"/>
                </a:lnTo>
                <a:lnTo>
                  <a:pt x="384" y="1001"/>
                </a:lnTo>
                <a:lnTo>
                  <a:pt x="426" y="1003"/>
                </a:lnTo>
                <a:lnTo>
                  <a:pt x="455" y="1019"/>
                </a:lnTo>
                <a:close/>
              </a:path>
            </a:pathLst>
          </a:custGeom>
          <a:solidFill>
            <a:srgbClr val="D2D2D2"/>
          </a:solidFill>
          <a:ln w="12700">
            <a:noFill/>
            <a:round/>
            <a:headEnd/>
            <a:tailEnd/>
          </a:ln>
        </p:spPr>
        <p:txBody>
          <a:bodyPr/>
          <a:lstStyle/>
          <a:p>
            <a:endParaRPr lang="en-GB"/>
          </a:p>
        </p:txBody>
      </p:sp>
      <p:sp>
        <p:nvSpPr>
          <p:cNvPr id="1975" name="Freeform 639"/>
          <p:cNvSpPr>
            <a:spLocks/>
          </p:cNvSpPr>
          <p:nvPr/>
        </p:nvSpPr>
        <p:spPr bwMode="auto">
          <a:xfrm>
            <a:off x="4593888" y="1967628"/>
            <a:ext cx="731258" cy="609928"/>
          </a:xfrm>
          <a:custGeom>
            <a:avLst/>
            <a:gdLst/>
            <a:ahLst/>
            <a:cxnLst>
              <a:cxn ang="0">
                <a:pos x="297" y="363"/>
              </a:cxn>
              <a:cxn ang="0">
                <a:pos x="328" y="334"/>
              </a:cxn>
              <a:cxn ang="0">
                <a:pos x="366" y="248"/>
              </a:cxn>
              <a:cxn ang="0">
                <a:pos x="374" y="194"/>
              </a:cxn>
              <a:cxn ang="0">
                <a:pos x="414" y="169"/>
              </a:cxn>
              <a:cxn ang="0">
                <a:pos x="439" y="140"/>
              </a:cxn>
              <a:cxn ang="0">
                <a:pos x="453" y="134"/>
              </a:cxn>
              <a:cxn ang="0">
                <a:pos x="433" y="111"/>
              </a:cxn>
              <a:cxn ang="0">
                <a:pos x="441" y="85"/>
              </a:cxn>
              <a:cxn ang="0">
                <a:pos x="439" y="58"/>
              </a:cxn>
              <a:cxn ang="0">
                <a:pos x="393" y="33"/>
              </a:cxn>
              <a:cxn ang="0">
                <a:pos x="383" y="23"/>
              </a:cxn>
              <a:cxn ang="0">
                <a:pos x="360" y="0"/>
              </a:cxn>
              <a:cxn ang="0">
                <a:pos x="332" y="0"/>
              </a:cxn>
              <a:cxn ang="0">
                <a:pos x="284" y="6"/>
              </a:cxn>
              <a:cxn ang="0">
                <a:pos x="284" y="33"/>
              </a:cxn>
              <a:cxn ang="0">
                <a:pos x="243" y="40"/>
              </a:cxn>
              <a:cxn ang="0">
                <a:pos x="284" y="58"/>
              </a:cxn>
              <a:cxn ang="0">
                <a:pos x="241" y="73"/>
              </a:cxn>
              <a:cxn ang="0">
                <a:pos x="228" y="90"/>
              </a:cxn>
              <a:cxn ang="0">
                <a:pos x="199" y="87"/>
              </a:cxn>
              <a:cxn ang="0">
                <a:pos x="168" y="52"/>
              </a:cxn>
              <a:cxn ang="0">
                <a:pos x="140" y="87"/>
              </a:cxn>
              <a:cxn ang="0">
                <a:pos x="142" y="102"/>
              </a:cxn>
              <a:cxn ang="0">
                <a:pos x="153" y="115"/>
              </a:cxn>
              <a:cxn ang="0">
                <a:pos x="120" y="133"/>
              </a:cxn>
              <a:cxn ang="0">
                <a:pos x="92" y="140"/>
              </a:cxn>
              <a:cxn ang="0">
                <a:pos x="105" y="165"/>
              </a:cxn>
              <a:cxn ang="0">
                <a:pos x="124" y="182"/>
              </a:cxn>
              <a:cxn ang="0">
                <a:pos x="159" y="206"/>
              </a:cxn>
              <a:cxn ang="0">
                <a:pos x="115" y="225"/>
              </a:cxn>
              <a:cxn ang="0">
                <a:pos x="97" y="259"/>
              </a:cxn>
              <a:cxn ang="0">
                <a:pos x="67" y="265"/>
              </a:cxn>
              <a:cxn ang="0">
                <a:pos x="34" y="273"/>
              </a:cxn>
              <a:cxn ang="0">
                <a:pos x="13" y="284"/>
              </a:cxn>
              <a:cxn ang="0">
                <a:pos x="38" y="305"/>
              </a:cxn>
              <a:cxn ang="0">
                <a:pos x="0" y="313"/>
              </a:cxn>
              <a:cxn ang="0">
                <a:pos x="51" y="332"/>
              </a:cxn>
              <a:cxn ang="0">
                <a:pos x="3" y="340"/>
              </a:cxn>
              <a:cxn ang="0">
                <a:pos x="55" y="355"/>
              </a:cxn>
              <a:cxn ang="0">
                <a:pos x="24" y="380"/>
              </a:cxn>
              <a:cxn ang="0">
                <a:pos x="76" y="388"/>
              </a:cxn>
              <a:cxn ang="0">
                <a:pos x="147" y="369"/>
              </a:cxn>
              <a:cxn ang="0">
                <a:pos x="201" y="372"/>
              </a:cxn>
              <a:cxn ang="0">
                <a:pos x="234" y="367"/>
              </a:cxn>
              <a:cxn ang="0">
                <a:pos x="263" y="374"/>
              </a:cxn>
              <a:cxn ang="0">
                <a:pos x="284" y="386"/>
              </a:cxn>
            </a:cxnLst>
            <a:rect l="0" t="0" r="r" b="b"/>
            <a:pathLst>
              <a:path w="453" h="388">
                <a:moveTo>
                  <a:pt x="289" y="386"/>
                </a:moveTo>
                <a:lnTo>
                  <a:pt x="297" y="363"/>
                </a:lnTo>
                <a:lnTo>
                  <a:pt x="312" y="355"/>
                </a:lnTo>
                <a:lnTo>
                  <a:pt x="328" y="334"/>
                </a:lnTo>
                <a:lnTo>
                  <a:pt x="351" y="298"/>
                </a:lnTo>
                <a:lnTo>
                  <a:pt x="366" y="248"/>
                </a:lnTo>
                <a:lnTo>
                  <a:pt x="366" y="217"/>
                </a:lnTo>
                <a:lnTo>
                  <a:pt x="374" y="194"/>
                </a:lnTo>
                <a:lnTo>
                  <a:pt x="393" y="182"/>
                </a:lnTo>
                <a:lnTo>
                  <a:pt x="414" y="169"/>
                </a:lnTo>
                <a:lnTo>
                  <a:pt x="431" y="165"/>
                </a:lnTo>
                <a:lnTo>
                  <a:pt x="439" y="140"/>
                </a:lnTo>
                <a:lnTo>
                  <a:pt x="453" y="161"/>
                </a:lnTo>
                <a:lnTo>
                  <a:pt x="453" y="134"/>
                </a:lnTo>
                <a:lnTo>
                  <a:pt x="445" y="113"/>
                </a:lnTo>
                <a:lnTo>
                  <a:pt x="433" y="111"/>
                </a:lnTo>
                <a:lnTo>
                  <a:pt x="445" y="104"/>
                </a:lnTo>
                <a:lnTo>
                  <a:pt x="441" y="85"/>
                </a:lnTo>
                <a:lnTo>
                  <a:pt x="433" y="73"/>
                </a:lnTo>
                <a:lnTo>
                  <a:pt x="439" y="58"/>
                </a:lnTo>
                <a:lnTo>
                  <a:pt x="431" y="39"/>
                </a:lnTo>
                <a:lnTo>
                  <a:pt x="393" y="33"/>
                </a:lnTo>
                <a:lnTo>
                  <a:pt x="366" y="39"/>
                </a:lnTo>
                <a:lnTo>
                  <a:pt x="383" y="23"/>
                </a:lnTo>
                <a:lnTo>
                  <a:pt x="382" y="10"/>
                </a:lnTo>
                <a:lnTo>
                  <a:pt x="360" y="0"/>
                </a:lnTo>
                <a:lnTo>
                  <a:pt x="349" y="25"/>
                </a:lnTo>
                <a:lnTo>
                  <a:pt x="332" y="0"/>
                </a:lnTo>
                <a:lnTo>
                  <a:pt x="311" y="2"/>
                </a:lnTo>
                <a:lnTo>
                  <a:pt x="284" y="6"/>
                </a:lnTo>
                <a:lnTo>
                  <a:pt x="280" y="17"/>
                </a:lnTo>
                <a:lnTo>
                  <a:pt x="284" y="33"/>
                </a:lnTo>
                <a:lnTo>
                  <a:pt x="264" y="37"/>
                </a:lnTo>
                <a:lnTo>
                  <a:pt x="243" y="40"/>
                </a:lnTo>
                <a:lnTo>
                  <a:pt x="253" y="58"/>
                </a:lnTo>
                <a:lnTo>
                  <a:pt x="284" y="58"/>
                </a:lnTo>
                <a:lnTo>
                  <a:pt x="276" y="73"/>
                </a:lnTo>
                <a:lnTo>
                  <a:pt x="241" y="73"/>
                </a:lnTo>
                <a:lnTo>
                  <a:pt x="245" y="90"/>
                </a:lnTo>
                <a:lnTo>
                  <a:pt x="228" y="90"/>
                </a:lnTo>
                <a:lnTo>
                  <a:pt x="213" y="77"/>
                </a:lnTo>
                <a:lnTo>
                  <a:pt x="199" y="87"/>
                </a:lnTo>
                <a:lnTo>
                  <a:pt x="190" y="69"/>
                </a:lnTo>
                <a:lnTo>
                  <a:pt x="168" y="52"/>
                </a:lnTo>
                <a:lnTo>
                  <a:pt x="140" y="71"/>
                </a:lnTo>
                <a:lnTo>
                  <a:pt x="140" y="87"/>
                </a:lnTo>
                <a:lnTo>
                  <a:pt x="132" y="96"/>
                </a:lnTo>
                <a:lnTo>
                  <a:pt x="142" y="102"/>
                </a:lnTo>
                <a:lnTo>
                  <a:pt x="157" y="104"/>
                </a:lnTo>
                <a:lnTo>
                  <a:pt x="153" y="115"/>
                </a:lnTo>
                <a:lnTo>
                  <a:pt x="130" y="117"/>
                </a:lnTo>
                <a:lnTo>
                  <a:pt x="120" y="133"/>
                </a:lnTo>
                <a:lnTo>
                  <a:pt x="105" y="129"/>
                </a:lnTo>
                <a:lnTo>
                  <a:pt x="92" y="140"/>
                </a:lnTo>
                <a:lnTo>
                  <a:pt x="105" y="154"/>
                </a:lnTo>
                <a:lnTo>
                  <a:pt x="105" y="165"/>
                </a:lnTo>
                <a:lnTo>
                  <a:pt x="126" y="165"/>
                </a:lnTo>
                <a:lnTo>
                  <a:pt x="124" y="182"/>
                </a:lnTo>
                <a:lnTo>
                  <a:pt x="168" y="200"/>
                </a:lnTo>
                <a:lnTo>
                  <a:pt x="159" y="206"/>
                </a:lnTo>
                <a:lnTo>
                  <a:pt x="132" y="202"/>
                </a:lnTo>
                <a:lnTo>
                  <a:pt x="115" y="225"/>
                </a:lnTo>
                <a:lnTo>
                  <a:pt x="71" y="246"/>
                </a:lnTo>
                <a:lnTo>
                  <a:pt x="97" y="259"/>
                </a:lnTo>
                <a:lnTo>
                  <a:pt x="136" y="255"/>
                </a:lnTo>
                <a:lnTo>
                  <a:pt x="67" y="265"/>
                </a:lnTo>
                <a:lnTo>
                  <a:pt x="57" y="280"/>
                </a:lnTo>
                <a:lnTo>
                  <a:pt x="34" y="273"/>
                </a:lnTo>
                <a:lnTo>
                  <a:pt x="15" y="273"/>
                </a:lnTo>
                <a:lnTo>
                  <a:pt x="13" y="284"/>
                </a:lnTo>
                <a:lnTo>
                  <a:pt x="48" y="298"/>
                </a:lnTo>
                <a:lnTo>
                  <a:pt x="38" y="305"/>
                </a:lnTo>
                <a:lnTo>
                  <a:pt x="7" y="303"/>
                </a:lnTo>
                <a:lnTo>
                  <a:pt x="0" y="313"/>
                </a:lnTo>
                <a:lnTo>
                  <a:pt x="15" y="326"/>
                </a:lnTo>
                <a:lnTo>
                  <a:pt x="51" y="332"/>
                </a:lnTo>
                <a:lnTo>
                  <a:pt x="17" y="340"/>
                </a:lnTo>
                <a:lnTo>
                  <a:pt x="3" y="340"/>
                </a:lnTo>
                <a:lnTo>
                  <a:pt x="13" y="355"/>
                </a:lnTo>
                <a:lnTo>
                  <a:pt x="55" y="355"/>
                </a:lnTo>
                <a:lnTo>
                  <a:pt x="23" y="365"/>
                </a:lnTo>
                <a:lnTo>
                  <a:pt x="24" y="380"/>
                </a:lnTo>
                <a:lnTo>
                  <a:pt x="53" y="376"/>
                </a:lnTo>
                <a:lnTo>
                  <a:pt x="76" y="388"/>
                </a:lnTo>
                <a:lnTo>
                  <a:pt x="138" y="386"/>
                </a:lnTo>
                <a:lnTo>
                  <a:pt x="147" y="369"/>
                </a:lnTo>
                <a:lnTo>
                  <a:pt x="180" y="374"/>
                </a:lnTo>
                <a:lnTo>
                  <a:pt x="201" y="372"/>
                </a:lnTo>
                <a:lnTo>
                  <a:pt x="211" y="365"/>
                </a:lnTo>
                <a:lnTo>
                  <a:pt x="234" y="367"/>
                </a:lnTo>
                <a:lnTo>
                  <a:pt x="259" y="371"/>
                </a:lnTo>
                <a:lnTo>
                  <a:pt x="263" y="374"/>
                </a:lnTo>
                <a:lnTo>
                  <a:pt x="272" y="380"/>
                </a:lnTo>
                <a:lnTo>
                  <a:pt x="284" y="386"/>
                </a:lnTo>
                <a:lnTo>
                  <a:pt x="289" y="386"/>
                </a:lnTo>
                <a:close/>
              </a:path>
            </a:pathLst>
          </a:custGeom>
          <a:solidFill>
            <a:srgbClr val="A1BCD7"/>
          </a:solidFill>
          <a:ln w="12700">
            <a:noFill/>
            <a:round/>
            <a:headEnd/>
            <a:tailEnd/>
          </a:ln>
        </p:spPr>
        <p:txBody>
          <a:bodyPr/>
          <a:lstStyle/>
          <a:p>
            <a:endParaRPr lang="en-GB"/>
          </a:p>
        </p:txBody>
      </p:sp>
      <p:sp>
        <p:nvSpPr>
          <p:cNvPr id="1976" name="Freeform 640"/>
          <p:cNvSpPr>
            <a:spLocks/>
          </p:cNvSpPr>
          <p:nvPr/>
        </p:nvSpPr>
        <p:spPr bwMode="auto">
          <a:xfrm>
            <a:off x="4593888" y="1967628"/>
            <a:ext cx="731258" cy="609928"/>
          </a:xfrm>
          <a:custGeom>
            <a:avLst/>
            <a:gdLst/>
            <a:ahLst/>
            <a:cxnLst>
              <a:cxn ang="0">
                <a:pos x="297" y="363"/>
              </a:cxn>
              <a:cxn ang="0">
                <a:pos x="328" y="334"/>
              </a:cxn>
              <a:cxn ang="0">
                <a:pos x="366" y="248"/>
              </a:cxn>
              <a:cxn ang="0">
                <a:pos x="374" y="194"/>
              </a:cxn>
              <a:cxn ang="0">
                <a:pos x="414" y="169"/>
              </a:cxn>
              <a:cxn ang="0">
                <a:pos x="439" y="140"/>
              </a:cxn>
              <a:cxn ang="0">
                <a:pos x="453" y="134"/>
              </a:cxn>
              <a:cxn ang="0">
                <a:pos x="433" y="111"/>
              </a:cxn>
              <a:cxn ang="0">
                <a:pos x="441" y="85"/>
              </a:cxn>
              <a:cxn ang="0">
                <a:pos x="439" y="58"/>
              </a:cxn>
              <a:cxn ang="0">
                <a:pos x="393" y="33"/>
              </a:cxn>
              <a:cxn ang="0">
                <a:pos x="383" y="23"/>
              </a:cxn>
              <a:cxn ang="0">
                <a:pos x="360" y="0"/>
              </a:cxn>
              <a:cxn ang="0">
                <a:pos x="332" y="0"/>
              </a:cxn>
              <a:cxn ang="0">
                <a:pos x="284" y="6"/>
              </a:cxn>
              <a:cxn ang="0">
                <a:pos x="284" y="33"/>
              </a:cxn>
              <a:cxn ang="0">
                <a:pos x="243" y="40"/>
              </a:cxn>
              <a:cxn ang="0">
                <a:pos x="284" y="58"/>
              </a:cxn>
              <a:cxn ang="0">
                <a:pos x="241" y="73"/>
              </a:cxn>
              <a:cxn ang="0">
                <a:pos x="228" y="90"/>
              </a:cxn>
              <a:cxn ang="0">
                <a:pos x="199" y="87"/>
              </a:cxn>
              <a:cxn ang="0">
                <a:pos x="168" y="52"/>
              </a:cxn>
              <a:cxn ang="0">
                <a:pos x="140" y="87"/>
              </a:cxn>
              <a:cxn ang="0">
                <a:pos x="142" y="102"/>
              </a:cxn>
              <a:cxn ang="0">
                <a:pos x="153" y="115"/>
              </a:cxn>
              <a:cxn ang="0">
                <a:pos x="120" y="133"/>
              </a:cxn>
              <a:cxn ang="0">
                <a:pos x="92" y="140"/>
              </a:cxn>
              <a:cxn ang="0">
                <a:pos x="105" y="165"/>
              </a:cxn>
              <a:cxn ang="0">
                <a:pos x="124" y="182"/>
              </a:cxn>
              <a:cxn ang="0">
                <a:pos x="159" y="206"/>
              </a:cxn>
              <a:cxn ang="0">
                <a:pos x="115" y="225"/>
              </a:cxn>
              <a:cxn ang="0">
                <a:pos x="97" y="259"/>
              </a:cxn>
              <a:cxn ang="0">
                <a:pos x="67" y="265"/>
              </a:cxn>
              <a:cxn ang="0">
                <a:pos x="34" y="273"/>
              </a:cxn>
              <a:cxn ang="0">
                <a:pos x="13" y="284"/>
              </a:cxn>
              <a:cxn ang="0">
                <a:pos x="38" y="305"/>
              </a:cxn>
              <a:cxn ang="0">
                <a:pos x="0" y="313"/>
              </a:cxn>
              <a:cxn ang="0">
                <a:pos x="51" y="332"/>
              </a:cxn>
              <a:cxn ang="0">
                <a:pos x="3" y="340"/>
              </a:cxn>
              <a:cxn ang="0">
                <a:pos x="55" y="355"/>
              </a:cxn>
              <a:cxn ang="0">
                <a:pos x="24" y="380"/>
              </a:cxn>
              <a:cxn ang="0">
                <a:pos x="76" y="388"/>
              </a:cxn>
              <a:cxn ang="0">
                <a:pos x="147" y="369"/>
              </a:cxn>
              <a:cxn ang="0">
                <a:pos x="201" y="372"/>
              </a:cxn>
              <a:cxn ang="0">
                <a:pos x="234" y="367"/>
              </a:cxn>
              <a:cxn ang="0">
                <a:pos x="263" y="374"/>
              </a:cxn>
              <a:cxn ang="0">
                <a:pos x="284" y="386"/>
              </a:cxn>
            </a:cxnLst>
            <a:rect l="0" t="0" r="r" b="b"/>
            <a:pathLst>
              <a:path w="453" h="388">
                <a:moveTo>
                  <a:pt x="289" y="386"/>
                </a:moveTo>
                <a:lnTo>
                  <a:pt x="297" y="363"/>
                </a:lnTo>
                <a:lnTo>
                  <a:pt x="312" y="355"/>
                </a:lnTo>
                <a:lnTo>
                  <a:pt x="328" y="334"/>
                </a:lnTo>
                <a:lnTo>
                  <a:pt x="351" y="298"/>
                </a:lnTo>
                <a:lnTo>
                  <a:pt x="366" y="248"/>
                </a:lnTo>
                <a:lnTo>
                  <a:pt x="366" y="217"/>
                </a:lnTo>
                <a:lnTo>
                  <a:pt x="374" y="194"/>
                </a:lnTo>
                <a:lnTo>
                  <a:pt x="393" y="182"/>
                </a:lnTo>
                <a:lnTo>
                  <a:pt x="414" y="169"/>
                </a:lnTo>
                <a:lnTo>
                  <a:pt x="431" y="165"/>
                </a:lnTo>
                <a:lnTo>
                  <a:pt x="439" y="140"/>
                </a:lnTo>
                <a:lnTo>
                  <a:pt x="453" y="161"/>
                </a:lnTo>
                <a:lnTo>
                  <a:pt x="453" y="134"/>
                </a:lnTo>
                <a:lnTo>
                  <a:pt x="445" y="113"/>
                </a:lnTo>
                <a:lnTo>
                  <a:pt x="433" y="111"/>
                </a:lnTo>
                <a:lnTo>
                  <a:pt x="445" y="104"/>
                </a:lnTo>
                <a:lnTo>
                  <a:pt x="441" y="85"/>
                </a:lnTo>
                <a:lnTo>
                  <a:pt x="433" y="73"/>
                </a:lnTo>
                <a:lnTo>
                  <a:pt x="439" y="58"/>
                </a:lnTo>
                <a:lnTo>
                  <a:pt x="431" y="39"/>
                </a:lnTo>
                <a:lnTo>
                  <a:pt x="393" y="33"/>
                </a:lnTo>
                <a:lnTo>
                  <a:pt x="366" y="39"/>
                </a:lnTo>
                <a:lnTo>
                  <a:pt x="383" y="23"/>
                </a:lnTo>
                <a:lnTo>
                  <a:pt x="382" y="10"/>
                </a:lnTo>
                <a:lnTo>
                  <a:pt x="360" y="0"/>
                </a:lnTo>
                <a:lnTo>
                  <a:pt x="349" y="25"/>
                </a:lnTo>
                <a:lnTo>
                  <a:pt x="332" y="0"/>
                </a:lnTo>
                <a:lnTo>
                  <a:pt x="311" y="2"/>
                </a:lnTo>
                <a:lnTo>
                  <a:pt x="284" y="6"/>
                </a:lnTo>
                <a:lnTo>
                  <a:pt x="280" y="17"/>
                </a:lnTo>
                <a:lnTo>
                  <a:pt x="284" y="33"/>
                </a:lnTo>
                <a:lnTo>
                  <a:pt x="264" y="37"/>
                </a:lnTo>
                <a:lnTo>
                  <a:pt x="243" y="40"/>
                </a:lnTo>
                <a:lnTo>
                  <a:pt x="253" y="58"/>
                </a:lnTo>
                <a:lnTo>
                  <a:pt x="284" y="58"/>
                </a:lnTo>
                <a:lnTo>
                  <a:pt x="276" y="73"/>
                </a:lnTo>
                <a:lnTo>
                  <a:pt x="241" y="73"/>
                </a:lnTo>
                <a:lnTo>
                  <a:pt x="245" y="90"/>
                </a:lnTo>
                <a:lnTo>
                  <a:pt x="228" y="90"/>
                </a:lnTo>
                <a:lnTo>
                  <a:pt x="213" y="77"/>
                </a:lnTo>
                <a:lnTo>
                  <a:pt x="199" y="87"/>
                </a:lnTo>
                <a:lnTo>
                  <a:pt x="190" y="69"/>
                </a:lnTo>
                <a:lnTo>
                  <a:pt x="168" y="52"/>
                </a:lnTo>
                <a:lnTo>
                  <a:pt x="140" y="71"/>
                </a:lnTo>
                <a:lnTo>
                  <a:pt x="140" y="87"/>
                </a:lnTo>
                <a:lnTo>
                  <a:pt x="132" y="96"/>
                </a:lnTo>
                <a:lnTo>
                  <a:pt x="142" y="102"/>
                </a:lnTo>
                <a:lnTo>
                  <a:pt x="157" y="104"/>
                </a:lnTo>
                <a:lnTo>
                  <a:pt x="153" y="115"/>
                </a:lnTo>
                <a:lnTo>
                  <a:pt x="130" y="117"/>
                </a:lnTo>
                <a:lnTo>
                  <a:pt x="120" y="133"/>
                </a:lnTo>
                <a:lnTo>
                  <a:pt x="105" y="129"/>
                </a:lnTo>
                <a:lnTo>
                  <a:pt x="92" y="140"/>
                </a:lnTo>
                <a:lnTo>
                  <a:pt x="105" y="154"/>
                </a:lnTo>
                <a:lnTo>
                  <a:pt x="105" y="165"/>
                </a:lnTo>
                <a:lnTo>
                  <a:pt x="126" y="165"/>
                </a:lnTo>
                <a:lnTo>
                  <a:pt x="124" y="182"/>
                </a:lnTo>
                <a:lnTo>
                  <a:pt x="168" y="200"/>
                </a:lnTo>
                <a:lnTo>
                  <a:pt x="159" y="206"/>
                </a:lnTo>
                <a:lnTo>
                  <a:pt x="132" y="202"/>
                </a:lnTo>
                <a:lnTo>
                  <a:pt x="115" y="225"/>
                </a:lnTo>
                <a:lnTo>
                  <a:pt x="71" y="246"/>
                </a:lnTo>
                <a:lnTo>
                  <a:pt x="97" y="259"/>
                </a:lnTo>
                <a:lnTo>
                  <a:pt x="136" y="255"/>
                </a:lnTo>
                <a:lnTo>
                  <a:pt x="67" y="265"/>
                </a:lnTo>
                <a:lnTo>
                  <a:pt x="57" y="280"/>
                </a:lnTo>
                <a:lnTo>
                  <a:pt x="34" y="273"/>
                </a:lnTo>
                <a:lnTo>
                  <a:pt x="15" y="273"/>
                </a:lnTo>
                <a:lnTo>
                  <a:pt x="13" y="284"/>
                </a:lnTo>
                <a:lnTo>
                  <a:pt x="48" y="298"/>
                </a:lnTo>
                <a:lnTo>
                  <a:pt x="38" y="305"/>
                </a:lnTo>
                <a:lnTo>
                  <a:pt x="7" y="303"/>
                </a:lnTo>
                <a:lnTo>
                  <a:pt x="0" y="313"/>
                </a:lnTo>
                <a:lnTo>
                  <a:pt x="15" y="326"/>
                </a:lnTo>
                <a:lnTo>
                  <a:pt x="51" y="332"/>
                </a:lnTo>
                <a:lnTo>
                  <a:pt x="17" y="340"/>
                </a:lnTo>
                <a:lnTo>
                  <a:pt x="3" y="340"/>
                </a:lnTo>
                <a:lnTo>
                  <a:pt x="13" y="355"/>
                </a:lnTo>
                <a:lnTo>
                  <a:pt x="55" y="355"/>
                </a:lnTo>
                <a:lnTo>
                  <a:pt x="23" y="365"/>
                </a:lnTo>
                <a:lnTo>
                  <a:pt x="24" y="380"/>
                </a:lnTo>
                <a:lnTo>
                  <a:pt x="53" y="376"/>
                </a:lnTo>
                <a:lnTo>
                  <a:pt x="76" y="388"/>
                </a:lnTo>
                <a:lnTo>
                  <a:pt x="138" y="386"/>
                </a:lnTo>
                <a:lnTo>
                  <a:pt x="147" y="369"/>
                </a:lnTo>
                <a:lnTo>
                  <a:pt x="180" y="374"/>
                </a:lnTo>
                <a:lnTo>
                  <a:pt x="201" y="372"/>
                </a:lnTo>
                <a:lnTo>
                  <a:pt x="211" y="365"/>
                </a:lnTo>
                <a:lnTo>
                  <a:pt x="234" y="367"/>
                </a:lnTo>
                <a:lnTo>
                  <a:pt x="259" y="371"/>
                </a:lnTo>
                <a:lnTo>
                  <a:pt x="263" y="374"/>
                </a:lnTo>
                <a:lnTo>
                  <a:pt x="272" y="380"/>
                </a:lnTo>
                <a:lnTo>
                  <a:pt x="284" y="386"/>
                </a:lnTo>
                <a:lnTo>
                  <a:pt x="289" y="386"/>
                </a:lnTo>
              </a:path>
            </a:pathLst>
          </a:custGeom>
          <a:solidFill>
            <a:srgbClr val="D2D2D2"/>
          </a:solidFill>
          <a:ln w="12700">
            <a:solidFill>
              <a:srgbClr val="FFFFFF"/>
            </a:solidFill>
            <a:prstDash val="solid"/>
            <a:round/>
            <a:headEnd/>
            <a:tailEnd/>
          </a:ln>
        </p:spPr>
        <p:txBody>
          <a:bodyPr/>
          <a:lstStyle/>
          <a:p>
            <a:endParaRPr lang="en-GB"/>
          </a:p>
        </p:txBody>
      </p:sp>
      <p:sp>
        <p:nvSpPr>
          <p:cNvPr id="1977" name="Freeform 641"/>
          <p:cNvSpPr>
            <a:spLocks/>
          </p:cNvSpPr>
          <p:nvPr/>
        </p:nvSpPr>
        <p:spPr bwMode="auto">
          <a:xfrm>
            <a:off x="4991751" y="3075128"/>
            <a:ext cx="1639345" cy="1622907"/>
          </a:xfrm>
          <a:custGeom>
            <a:avLst/>
            <a:gdLst/>
            <a:ahLst/>
            <a:cxnLst>
              <a:cxn ang="0">
                <a:pos x="891" y="499"/>
              </a:cxn>
              <a:cxn ang="0">
                <a:pos x="843" y="554"/>
              </a:cxn>
              <a:cxn ang="0">
                <a:pos x="789" y="627"/>
              </a:cxn>
              <a:cxn ang="0">
                <a:pos x="829" y="614"/>
              </a:cxn>
              <a:cxn ang="0">
                <a:pos x="862" y="641"/>
              </a:cxn>
              <a:cxn ang="0">
                <a:pos x="860" y="681"/>
              </a:cxn>
              <a:cxn ang="0">
                <a:pos x="864" y="756"/>
              </a:cxn>
              <a:cxn ang="0">
                <a:pos x="828" y="790"/>
              </a:cxn>
              <a:cxn ang="0">
                <a:pos x="826" y="869"/>
              </a:cxn>
              <a:cxn ang="0">
                <a:pos x="872" y="932"/>
              </a:cxn>
              <a:cxn ang="0">
                <a:pos x="808" y="986"/>
              </a:cxn>
              <a:cxn ang="0">
                <a:pos x="737" y="1013"/>
              </a:cxn>
              <a:cxn ang="0">
                <a:pos x="651" y="961"/>
              </a:cxn>
              <a:cxn ang="0">
                <a:pos x="630" y="963"/>
              </a:cxn>
              <a:cxn ang="0">
                <a:pos x="576" y="938"/>
              </a:cxn>
              <a:cxn ang="0">
                <a:pos x="497" y="940"/>
              </a:cxn>
              <a:cxn ang="0">
                <a:pos x="459" y="1003"/>
              </a:cxn>
              <a:cxn ang="0">
                <a:pos x="417" y="1032"/>
              </a:cxn>
              <a:cxn ang="0">
                <a:pos x="346" y="1005"/>
              </a:cxn>
              <a:cxn ang="0">
                <a:pos x="323" y="969"/>
              </a:cxn>
              <a:cxn ang="0">
                <a:pos x="271" y="934"/>
              </a:cxn>
              <a:cxn ang="0">
                <a:pos x="198" y="932"/>
              </a:cxn>
              <a:cxn ang="0">
                <a:pos x="140" y="905"/>
              </a:cxn>
              <a:cxn ang="0">
                <a:pos x="79" y="854"/>
              </a:cxn>
              <a:cxn ang="0">
                <a:pos x="65" y="815"/>
              </a:cxn>
              <a:cxn ang="0">
                <a:pos x="158" y="673"/>
              </a:cxn>
              <a:cxn ang="0">
                <a:pos x="204" y="631"/>
              </a:cxn>
              <a:cxn ang="0">
                <a:pos x="209" y="593"/>
              </a:cxn>
              <a:cxn ang="0">
                <a:pos x="207" y="520"/>
              </a:cxn>
              <a:cxn ang="0">
                <a:pos x="171" y="458"/>
              </a:cxn>
              <a:cxn ang="0">
                <a:pos x="167" y="383"/>
              </a:cxn>
              <a:cxn ang="0">
                <a:pos x="154" y="353"/>
              </a:cxn>
              <a:cxn ang="0">
                <a:pos x="144" y="305"/>
              </a:cxn>
              <a:cxn ang="0">
                <a:pos x="21" y="239"/>
              </a:cxn>
              <a:cxn ang="0">
                <a:pos x="37" y="197"/>
              </a:cxn>
              <a:cxn ang="0">
                <a:pos x="4" y="161"/>
              </a:cxn>
              <a:cxn ang="0">
                <a:pos x="75" y="140"/>
              </a:cxn>
              <a:cxn ang="0">
                <a:pos x="154" y="163"/>
              </a:cxn>
              <a:cxn ang="0">
                <a:pos x="225" y="193"/>
              </a:cxn>
              <a:cxn ang="0">
                <a:pos x="269" y="209"/>
              </a:cxn>
              <a:cxn ang="0">
                <a:pos x="263" y="107"/>
              </a:cxn>
              <a:cxn ang="0">
                <a:pos x="307" y="86"/>
              </a:cxn>
              <a:cxn ang="0">
                <a:pos x="346" y="132"/>
              </a:cxn>
              <a:cxn ang="0">
                <a:pos x="413" y="134"/>
              </a:cxn>
              <a:cxn ang="0">
                <a:pos x="528" y="96"/>
              </a:cxn>
              <a:cxn ang="0">
                <a:pos x="589" y="3"/>
              </a:cxn>
              <a:cxn ang="0">
                <a:pos x="641" y="34"/>
              </a:cxn>
              <a:cxn ang="0">
                <a:pos x="701" y="84"/>
              </a:cxn>
              <a:cxn ang="0">
                <a:pos x="735" y="117"/>
              </a:cxn>
              <a:cxn ang="0">
                <a:pos x="764" y="157"/>
              </a:cxn>
              <a:cxn ang="0">
                <a:pos x="781" y="180"/>
              </a:cxn>
              <a:cxn ang="0">
                <a:pos x="864" y="245"/>
              </a:cxn>
              <a:cxn ang="0">
                <a:pos x="937" y="295"/>
              </a:cxn>
              <a:cxn ang="0">
                <a:pos x="991" y="316"/>
              </a:cxn>
              <a:cxn ang="0">
                <a:pos x="979" y="368"/>
              </a:cxn>
              <a:cxn ang="0">
                <a:pos x="971" y="447"/>
              </a:cxn>
              <a:cxn ang="0">
                <a:pos x="937" y="497"/>
              </a:cxn>
            </a:cxnLst>
            <a:rect l="0" t="0" r="r" b="b"/>
            <a:pathLst>
              <a:path w="1016" h="1032">
                <a:moveTo>
                  <a:pt x="937" y="497"/>
                </a:moveTo>
                <a:lnTo>
                  <a:pt x="899" y="491"/>
                </a:lnTo>
                <a:lnTo>
                  <a:pt x="891" y="499"/>
                </a:lnTo>
                <a:lnTo>
                  <a:pt x="891" y="510"/>
                </a:lnTo>
                <a:lnTo>
                  <a:pt x="874" y="533"/>
                </a:lnTo>
                <a:lnTo>
                  <a:pt x="843" y="554"/>
                </a:lnTo>
                <a:lnTo>
                  <a:pt x="833" y="573"/>
                </a:lnTo>
                <a:lnTo>
                  <a:pt x="816" y="585"/>
                </a:lnTo>
                <a:lnTo>
                  <a:pt x="789" y="627"/>
                </a:lnTo>
                <a:lnTo>
                  <a:pt x="791" y="641"/>
                </a:lnTo>
                <a:lnTo>
                  <a:pt x="808" y="643"/>
                </a:lnTo>
                <a:lnTo>
                  <a:pt x="829" y="614"/>
                </a:lnTo>
                <a:lnTo>
                  <a:pt x="856" y="614"/>
                </a:lnTo>
                <a:lnTo>
                  <a:pt x="868" y="627"/>
                </a:lnTo>
                <a:lnTo>
                  <a:pt x="862" y="641"/>
                </a:lnTo>
                <a:lnTo>
                  <a:pt x="864" y="679"/>
                </a:lnTo>
                <a:lnTo>
                  <a:pt x="862" y="681"/>
                </a:lnTo>
                <a:lnTo>
                  <a:pt x="860" y="681"/>
                </a:lnTo>
                <a:lnTo>
                  <a:pt x="849" y="694"/>
                </a:lnTo>
                <a:lnTo>
                  <a:pt x="870" y="740"/>
                </a:lnTo>
                <a:lnTo>
                  <a:pt x="864" y="756"/>
                </a:lnTo>
                <a:lnTo>
                  <a:pt x="847" y="769"/>
                </a:lnTo>
                <a:lnTo>
                  <a:pt x="826" y="767"/>
                </a:lnTo>
                <a:lnTo>
                  <a:pt x="828" y="790"/>
                </a:lnTo>
                <a:lnTo>
                  <a:pt x="839" y="819"/>
                </a:lnTo>
                <a:lnTo>
                  <a:pt x="829" y="840"/>
                </a:lnTo>
                <a:lnTo>
                  <a:pt x="826" y="869"/>
                </a:lnTo>
                <a:lnTo>
                  <a:pt x="856" y="898"/>
                </a:lnTo>
                <a:lnTo>
                  <a:pt x="889" y="904"/>
                </a:lnTo>
                <a:lnTo>
                  <a:pt x="872" y="932"/>
                </a:lnTo>
                <a:lnTo>
                  <a:pt x="854" y="953"/>
                </a:lnTo>
                <a:lnTo>
                  <a:pt x="828" y="971"/>
                </a:lnTo>
                <a:lnTo>
                  <a:pt x="808" y="986"/>
                </a:lnTo>
                <a:lnTo>
                  <a:pt x="789" y="988"/>
                </a:lnTo>
                <a:lnTo>
                  <a:pt x="776" y="1007"/>
                </a:lnTo>
                <a:lnTo>
                  <a:pt x="737" y="1013"/>
                </a:lnTo>
                <a:lnTo>
                  <a:pt x="682" y="988"/>
                </a:lnTo>
                <a:lnTo>
                  <a:pt x="662" y="955"/>
                </a:lnTo>
                <a:lnTo>
                  <a:pt x="651" y="961"/>
                </a:lnTo>
                <a:lnTo>
                  <a:pt x="641" y="950"/>
                </a:lnTo>
                <a:lnTo>
                  <a:pt x="632" y="953"/>
                </a:lnTo>
                <a:lnTo>
                  <a:pt x="630" y="963"/>
                </a:lnTo>
                <a:lnTo>
                  <a:pt x="613" y="957"/>
                </a:lnTo>
                <a:lnTo>
                  <a:pt x="597" y="940"/>
                </a:lnTo>
                <a:lnTo>
                  <a:pt x="576" y="938"/>
                </a:lnTo>
                <a:lnTo>
                  <a:pt x="561" y="921"/>
                </a:lnTo>
                <a:lnTo>
                  <a:pt x="518" y="940"/>
                </a:lnTo>
                <a:lnTo>
                  <a:pt x="497" y="940"/>
                </a:lnTo>
                <a:lnTo>
                  <a:pt x="478" y="952"/>
                </a:lnTo>
                <a:lnTo>
                  <a:pt x="453" y="984"/>
                </a:lnTo>
                <a:lnTo>
                  <a:pt x="459" y="1003"/>
                </a:lnTo>
                <a:lnTo>
                  <a:pt x="451" y="1032"/>
                </a:lnTo>
                <a:lnTo>
                  <a:pt x="440" y="1026"/>
                </a:lnTo>
                <a:lnTo>
                  <a:pt x="417" y="1032"/>
                </a:lnTo>
                <a:lnTo>
                  <a:pt x="380" y="1019"/>
                </a:lnTo>
                <a:lnTo>
                  <a:pt x="353" y="1017"/>
                </a:lnTo>
                <a:lnTo>
                  <a:pt x="346" y="1005"/>
                </a:lnTo>
                <a:lnTo>
                  <a:pt x="336" y="996"/>
                </a:lnTo>
                <a:lnTo>
                  <a:pt x="340" y="980"/>
                </a:lnTo>
                <a:lnTo>
                  <a:pt x="323" y="969"/>
                </a:lnTo>
                <a:lnTo>
                  <a:pt x="311" y="957"/>
                </a:lnTo>
                <a:lnTo>
                  <a:pt x="292" y="955"/>
                </a:lnTo>
                <a:lnTo>
                  <a:pt x="271" y="934"/>
                </a:lnTo>
                <a:lnTo>
                  <a:pt x="254" y="930"/>
                </a:lnTo>
                <a:lnTo>
                  <a:pt x="242" y="944"/>
                </a:lnTo>
                <a:lnTo>
                  <a:pt x="198" y="932"/>
                </a:lnTo>
                <a:lnTo>
                  <a:pt x="183" y="925"/>
                </a:lnTo>
                <a:lnTo>
                  <a:pt x="167" y="905"/>
                </a:lnTo>
                <a:lnTo>
                  <a:pt x="140" y="905"/>
                </a:lnTo>
                <a:lnTo>
                  <a:pt x="138" y="888"/>
                </a:lnTo>
                <a:lnTo>
                  <a:pt x="100" y="859"/>
                </a:lnTo>
                <a:lnTo>
                  <a:pt x="79" y="854"/>
                </a:lnTo>
                <a:lnTo>
                  <a:pt x="85" y="834"/>
                </a:lnTo>
                <a:lnTo>
                  <a:pt x="67" y="823"/>
                </a:lnTo>
                <a:lnTo>
                  <a:pt x="65" y="815"/>
                </a:lnTo>
                <a:lnTo>
                  <a:pt x="98" y="798"/>
                </a:lnTo>
                <a:lnTo>
                  <a:pt x="119" y="763"/>
                </a:lnTo>
                <a:lnTo>
                  <a:pt x="158" y="673"/>
                </a:lnTo>
                <a:lnTo>
                  <a:pt x="190" y="585"/>
                </a:lnTo>
                <a:lnTo>
                  <a:pt x="204" y="604"/>
                </a:lnTo>
                <a:lnTo>
                  <a:pt x="204" y="631"/>
                </a:lnTo>
                <a:lnTo>
                  <a:pt x="223" y="664"/>
                </a:lnTo>
                <a:lnTo>
                  <a:pt x="213" y="621"/>
                </a:lnTo>
                <a:lnTo>
                  <a:pt x="209" y="593"/>
                </a:lnTo>
                <a:lnTo>
                  <a:pt x="190" y="560"/>
                </a:lnTo>
                <a:lnTo>
                  <a:pt x="200" y="548"/>
                </a:lnTo>
                <a:lnTo>
                  <a:pt x="207" y="520"/>
                </a:lnTo>
                <a:lnTo>
                  <a:pt x="209" y="502"/>
                </a:lnTo>
                <a:lnTo>
                  <a:pt x="211" y="491"/>
                </a:lnTo>
                <a:lnTo>
                  <a:pt x="171" y="458"/>
                </a:lnTo>
                <a:lnTo>
                  <a:pt x="159" y="418"/>
                </a:lnTo>
                <a:lnTo>
                  <a:pt x="154" y="401"/>
                </a:lnTo>
                <a:lnTo>
                  <a:pt x="167" y="383"/>
                </a:lnTo>
                <a:lnTo>
                  <a:pt x="161" y="362"/>
                </a:lnTo>
                <a:lnTo>
                  <a:pt x="188" y="353"/>
                </a:lnTo>
                <a:lnTo>
                  <a:pt x="154" y="353"/>
                </a:lnTo>
                <a:lnTo>
                  <a:pt x="140" y="334"/>
                </a:lnTo>
                <a:lnTo>
                  <a:pt x="142" y="324"/>
                </a:lnTo>
                <a:lnTo>
                  <a:pt x="144" y="305"/>
                </a:lnTo>
                <a:lnTo>
                  <a:pt x="123" y="310"/>
                </a:lnTo>
                <a:lnTo>
                  <a:pt x="46" y="239"/>
                </a:lnTo>
                <a:lnTo>
                  <a:pt x="21" y="239"/>
                </a:lnTo>
                <a:lnTo>
                  <a:pt x="17" y="215"/>
                </a:lnTo>
                <a:lnTo>
                  <a:pt x="0" y="199"/>
                </a:lnTo>
                <a:lnTo>
                  <a:pt x="37" y="197"/>
                </a:lnTo>
                <a:lnTo>
                  <a:pt x="17" y="182"/>
                </a:lnTo>
                <a:lnTo>
                  <a:pt x="37" y="180"/>
                </a:lnTo>
                <a:lnTo>
                  <a:pt x="4" y="161"/>
                </a:lnTo>
                <a:lnTo>
                  <a:pt x="12" y="142"/>
                </a:lnTo>
                <a:lnTo>
                  <a:pt x="31" y="138"/>
                </a:lnTo>
                <a:lnTo>
                  <a:pt x="75" y="140"/>
                </a:lnTo>
                <a:lnTo>
                  <a:pt x="102" y="147"/>
                </a:lnTo>
                <a:lnTo>
                  <a:pt x="129" y="140"/>
                </a:lnTo>
                <a:lnTo>
                  <a:pt x="154" y="163"/>
                </a:lnTo>
                <a:lnTo>
                  <a:pt x="167" y="188"/>
                </a:lnTo>
                <a:lnTo>
                  <a:pt x="200" y="188"/>
                </a:lnTo>
                <a:lnTo>
                  <a:pt x="225" y="193"/>
                </a:lnTo>
                <a:lnTo>
                  <a:pt x="231" y="205"/>
                </a:lnTo>
                <a:lnTo>
                  <a:pt x="255" y="211"/>
                </a:lnTo>
                <a:lnTo>
                  <a:pt x="269" y="209"/>
                </a:lnTo>
                <a:lnTo>
                  <a:pt x="263" y="184"/>
                </a:lnTo>
                <a:lnTo>
                  <a:pt x="273" y="140"/>
                </a:lnTo>
                <a:lnTo>
                  <a:pt x="263" y="107"/>
                </a:lnTo>
                <a:lnTo>
                  <a:pt x="267" y="76"/>
                </a:lnTo>
                <a:lnTo>
                  <a:pt x="282" y="86"/>
                </a:lnTo>
                <a:lnTo>
                  <a:pt x="307" y="86"/>
                </a:lnTo>
                <a:lnTo>
                  <a:pt x="305" y="107"/>
                </a:lnTo>
                <a:lnTo>
                  <a:pt x="309" y="126"/>
                </a:lnTo>
                <a:lnTo>
                  <a:pt x="346" y="132"/>
                </a:lnTo>
                <a:lnTo>
                  <a:pt x="380" y="159"/>
                </a:lnTo>
                <a:lnTo>
                  <a:pt x="415" y="149"/>
                </a:lnTo>
                <a:lnTo>
                  <a:pt x="413" y="134"/>
                </a:lnTo>
                <a:lnTo>
                  <a:pt x="424" y="115"/>
                </a:lnTo>
                <a:lnTo>
                  <a:pt x="484" y="113"/>
                </a:lnTo>
                <a:lnTo>
                  <a:pt x="528" y="96"/>
                </a:lnTo>
                <a:lnTo>
                  <a:pt x="557" y="76"/>
                </a:lnTo>
                <a:lnTo>
                  <a:pt x="565" y="28"/>
                </a:lnTo>
                <a:lnTo>
                  <a:pt x="589" y="3"/>
                </a:lnTo>
                <a:lnTo>
                  <a:pt x="616" y="1"/>
                </a:lnTo>
                <a:lnTo>
                  <a:pt x="639" y="0"/>
                </a:lnTo>
                <a:lnTo>
                  <a:pt x="641" y="34"/>
                </a:lnTo>
                <a:lnTo>
                  <a:pt x="653" y="55"/>
                </a:lnTo>
                <a:lnTo>
                  <a:pt x="682" y="82"/>
                </a:lnTo>
                <a:lnTo>
                  <a:pt x="701" y="84"/>
                </a:lnTo>
                <a:lnTo>
                  <a:pt x="705" y="103"/>
                </a:lnTo>
                <a:lnTo>
                  <a:pt x="726" y="107"/>
                </a:lnTo>
                <a:lnTo>
                  <a:pt x="735" y="117"/>
                </a:lnTo>
                <a:lnTo>
                  <a:pt x="730" y="149"/>
                </a:lnTo>
                <a:lnTo>
                  <a:pt x="749" y="161"/>
                </a:lnTo>
                <a:lnTo>
                  <a:pt x="764" y="157"/>
                </a:lnTo>
                <a:lnTo>
                  <a:pt x="776" y="147"/>
                </a:lnTo>
                <a:lnTo>
                  <a:pt x="783" y="151"/>
                </a:lnTo>
                <a:lnTo>
                  <a:pt x="781" y="180"/>
                </a:lnTo>
                <a:lnTo>
                  <a:pt x="826" y="224"/>
                </a:lnTo>
                <a:lnTo>
                  <a:pt x="856" y="228"/>
                </a:lnTo>
                <a:lnTo>
                  <a:pt x="864" y="245"/>
                </a:lnTo>
                <a:lnTo>
                  <a:pt x="885" y="247"/>
                </a:lnTo>
                <a:lnTo>
                  <a:pt x="918" y="293"/>
                </a:lnTo>
                <a:lnTo>
                  <a:pt x="937" y="295"/>
                </a:lnTo>
                <a:lnTo>
                  <a:pt x="947" y="303"/>
                </a:lnTo>
                <a:lnTo>
                  <a:pt x="966" y="303"/>
                </a:lnTo>
                <a:lnTo>
                  <a:pt x="991" y="316"/>
                </a:lnTo>
                <a:lnTo>
                  <a:pt x="1016" y="330"/>
                </a:lnTo>
                <a:lnTo>
                  <a:pt x="989" y="343"/>
                </a:lnTo>
                <a:lnTo>
                  <a:pt x="979" y="368"/>
                </a:lnTo>
                <a:lnTo>
                  <a:pt x="996" y="389"/>
                </a:lnTo>
                <a:lnTo>
                  <a:pt x="971" y="431"/>
                </a:lnTo>
                <a:lnTo>
                  <a:pt x="971" y="447"/>
                </a:lnTo>
                <a:lnTo>
                  <a:pt x="945" y="451"/>
                </a:lnTo>
                <a:lnTo>
                  <a:pt x="935" y="468"/>
                </a:lnTo>
                <a:lnTo>
                  <a:pt x="937" y="497"/>
                </a:lnTo>
                <a:close/>
              </a:path>
            </a:pathLst>
          </a:custGeom>
          <a:solidFill>
            <a:schemeClr val="tx2"/>
          </a:solidFill>
          <a:ln w="12700">
            <a:noFill/>
            <a:round/>
            <a:headEnd/>
            <a:tailEnd/>
          </a:ln>
        </p:spPr>
        <p:txBody>
          <a:bodyPr/>
          <a:lstStyle/>
          <a:p>
            <a:endParaRPr lang="en-GB"/>
          </a:p>
        </p:txBody>
      </p:sp>
      <p:sp>
        <p:nvSpPr>
          <p:cNvPr id="1978" name="Freeform 642"/>
          <p:cNvSpPr>
            <a:spLocks/>
          </p:cNvSpPr>
          <p:nvPr/>
        </p:nvSpPr>
        <p:spPr bwMode="auto">
          <a:xfrm>
            <a:off x="4991751" y="3075128"/>
            <a:ext cx="1639345" cy="1622907"/>
          </a:xfrm>
          <a:custGeom>
            <a:avLst/>
            <a:gdLst/>
            <a:ahLst/>
            <a:cxnLst>
              <a:cxn ang="0">
                <a:pos x="891" y="499"/>
              </a:cxn>
              <a:cxn ang="0">
                <a:pos x="843" y="554"/>
              </a:cxn>
              <a:cxn ang="0">
                <a:pos x="789" y="627"/>
              </a:cxn>
              <a:cxn ang="0">
                <a:pos x="829" y="614"/>
              </a:cxn>
              <a:cxn ang="0">
                <a:pos x="862" y="641"/>
              </a:cxn>
              <a:cxn ang="0">
                <a:pos x="860" y="681"/>
              </a:cxn>
              <a:cxn ang="0">
                <a:pos x="864" y="756"/>
              </a:cxn>
              <a:cxn ang="0">
                <a:pos x="828" y="790"/>
              </a:cxn>
              <a:cxn ang="0">
                <a:pos x="826" y="869"/>
              </a:cxn>
              <a:cxn ang="0">
                <a:pos x="872" y="932"/>
              </a:cxn>
              <a:cxn ang="0">
                <a:pos x="808" y="986"/>
              </a:cxn>
              <a:cxn ang="0">
                <a:pos x="737" y="1013"/>
              </a:cxn>
              <a:cxn ang="0">
                <a:pos x="651" y="961"/>
              </a:cxn>
              <a:cxn ang="0">
                <a:pos x="630" y="963"/>
              </a:cxn>
              <a:cxn ang="0">
                <a:pos x="576" y="938"/>
              </a:cxn>
              <a:cxn ang="0">
                <a:pos x="497" y="940"/>
              </a:cxn>
              <a:cxn ang="0">
                <a:pos x="459" y="1003"/>
              </a:cxn>
              <a:cxn ang="0">
                <a:pos x="417" y="1032"/>
              </a:cxn>
              <a:cxn ang="0">
                <a:pos x="346" y="1005"/>
              </a:cxn>
              <a:cxn ang="0">
                <a:pos x="323" y="969"/>
              </a:cxn>
              <a:cxn ang="0">
                <a:pos x="271" y="934"/>
              </a:cxn>
              <a:cxn ang="0">
                <a:pos x="198" y="932"/>
              </a:cxn>
              <a:cxn ang="0">
                <a:pos x="140" y="905"/>
              </a:cxn>
              <a:cxn ang="0">
                <a:pos x="79" y="854"/>
              </a:cxn>
              <a:cxn ang="0">
                <a:pos x="65" y="815"/>
              </a:cxn>
              <a:cxn ang="0">
                <a:pos x="158" y="673"/>
              </a:cxn>
              <a:cxn ang="0">
                <a:pos x="204" y="631"/>
              </a:cxn>
              <a:cxn ang="0">
                <a:pos x="209" y="593"/>
              </a:cxn>
              <a:cxn ang="0">
                <a:pos x="207" y="520"/>
              </a:cxn>
              <a:cxn ang="0">
                <a:pos x="171" y="458"/>
              </a:cxn>
              <a:cxn ang="0">
                <a:pos x="167" y="383"/>
              </a:cxn>
              <a:cxn ang="0">
                <a:pos x="154" y="353"/>
              </a:cxn>
              <a:cxn ang="0">
                <a:pos x="144" y="305"/>
              </a:cxn>
              <a:cxn ang="0">
                <a:pos x="21" y="239"/>
              </a:cxn>
              <a:cxn ang="0">
                <a:pos x="37" y="197"/>
              </a:cxn>
              <a:cxn ang="0">
                <a:pos x="4" y="161"/>
              </a:cxn>
              <a:cxn ang="0">
                <a:pos x="75" y="140"/>
              </a:cxn>
              <a:cxn ang="0">
                <a:pos x="154" y="163"/>
              </a:cxn>
              <a:cxn ang="0">
                <a:pos x="225" y="193"/>
              </a:cxn>
              <a:cxn ang="0">
                <a:pos x="269" y="209"/>
              </a:cxn>
              <a:cxn ang="0">
                <a:pos x="263" y="107"/>
              </a:cxn>
              <a:cxn ang="0">
                <a:pos x="307" y="86"/>
              </a:cxn>
              <a:cxn ang="0">
                <a:pos x="346" y="132"/>
              </a:cxn>
              <a:cxn ang="0">
                <a:pos x="413" y="134"/>
              </a:cxn>
              <a:cxn ang="0">
                <a:pos x="528" y="96"/>
              </a:cxn>
              <a:cxn ang="0">
                <a:pos x="589" y="3"/>
              </a:cxn>
              <a:cxn ang="0">
                <a:pos x="641" y="34"/>
              </a:cxn>
              <a:cxn ang="0">
                <a:pos x="701" y="84"/>
              </a:cxn>
              <a:cxn ang="0">
                <a:pos x="735" y="117"/>
              </a:cxn>
              <a:cxn ang="0">
                <a:pos x="764" y="157"/>
              </a:cxn>
              <a:cxn ang="0">
                <a:pos x="781" y="180"/>
              </a:cxn>
              <a:cxn ang="0">
                <a:pos x="864" y="245"/>
              </a:cxn>
              <a:cxn ang="0">
                <a:pos x="937" y="295"/>
              </a:cxn>
              <a:cxn ang="0">
                <a:pos x="991" y="316"/>
              </a:cxn>
              <a:cxn ang="0">
                <a:pos x="979" y="368"/>
              </a:cxn>
              <a:cxn ang="0">
                <a:pos x="971" y="447"/>
              </a:cxn>
              <a:cxn ang="0">
                <a:pos x="937" y="497"/>
              </a:cxn>
            </a:cxnLst>
            <a:rect l="0" t="0" r="r" b="b"/>
            <a:pathLst>
              <a:path w="1016" h="1032">
                <a:moveTo>
                  <a:pt x="937" y="497"/>
                </a:moveTo>
                <a:lnTo>
                  <a:pt x="899" y="491"/>
                </a:lnTo>
                <a:lnTo>
                  <a:pt x="891" y="499"/>
                </a:lnTo>
                <a:lnTo>
                  <a:pt x="891" y="510"/>
                </a:lnTo>
                <a:lnTo>
                  <a:pt x="874" y="533"/>
                </a:lnTo>
                <a:lnTo>
                  <a:pt x="843" y="554"/>
                </a:lnTo>
                <a:lnTo>
                  <a:pt x="833" y="573"/>
                </a:lnTo>
                <a:lnTo>
                  <a:pt x="816" y="585"/>
                </a:lnTo>
                <a:lnTo>
                  <a:pt x="789" y="627"/>
                </a:lnTo>
                <a:lnTo>
                  <a:pt x="791" y="641"/>
                </a:lnTo>
                <a:lnTo>
                  <a:pt x="808" y="643"/>
                </a:lnTo>
                <a:lnTo>
                  <a:pt x="829" y="614"/>
                </a:lnTo>
                <a:lnTo>
                  <a:pt x="856" y="614"/>
                </a:lnTo>
                <a:lnTo>
                  <a:pt x="868" y="627"/>
                </a:lnTo>
                <a:lnTo>
                  <a:pt x="862" y="641"/>
                </a:lnTo>
                <a:lnTo>
                  <a:pt x="864" y="679"/>
                </a:lnTo>
                <a:lnTo>
                  <a:pt x="862" y="681"/>
                </a:lnTo>
                <a:lnTo>
                  <a:pt x="860" y="681"/>
                </a:lnTo>
                <a:lnTo>
                  <a:pt x="849" y="694"/>
                </a:lnTo>
                <a:lnTo>
                  <a:pt x="870" y="740"/>
                </a:lnTo>
                <a:lnTo>
                  <a:pt x="864" y="756"/>
                </a:lnTo>
                <a:lnTo>
                  <a:pt x="847" y="769"/>
                </a:lnTo>
                <a:lnTo>
                  <a:pt x="826" y="767"/>
                </a:lnTo>
                <a:lnTo>
                  <a:pt x="828" y="790"/>
                </a:lnTo>
                <a:lnTo>
                  <a:pt x="839" y="819"/>
                </a:lnTo>
                <a:lnTo>
                  <a:pt x="829" y="840"/>
                </a:lnTo>
                <a:lnTo>
                  <a:pt x="826" y="869"/>
                </a:lnTo>
                <a:lnTo>
                  <a:pt x="856" y="898"/>
                </a:lnTo>
                <a:lnTo>
                  <a:pt x="889" y="904"/>
                </a:lnTo>
                <a:lnTo>
                  <a:pt x="872" y="932"/>
                </a:lnTo>
                <a:lnTo>
                  <a:pt x="854" y="953"/>
                </a:lnTo>
                <a:lnTo>
                  <a:pt x="828" y="971"/>
                </a:lnTo>
                <a:lnTo>
                  <a:pt x="808" y="986"/>
                </a:lnTo>
                <a:lnTo>
                  <a:pt x="789" y="988"/>
                </a:lnTo>
                <a:lnTo>
                  <a:pt x="776" y="1007"/>
                </a:lnTo>
                <a:lnTo>
                  <a:pt x="737" y="1013"/>
                </a:lnTo>
                <a:lnTo>
                  <a:pt x="682" y="988"/>
                </a:lnTo>
                <a:lnTo>
                  <a:pt x="662" y="955"/>
                </a:lnTo>
                <a:lnTo>
                  <a:pt x="651" y="961"/>
                </a:lnTo>
                <a:lnTo>
                  <a:pt x="641" y="950"/>
                </a:lnTo>
                <a:lnTo>
                  <a:pt x="632" y="953"/>
                </a:lnTo>
                <a:lnTo>
                  <a:pt x="630" y="963"/>
                </a:lnTo>
                <a:lnTo>
                  <a:pt x="613" y="957"/>
                </a:lnTo>
                <a:lnTo>
                  <a:pt x="597" y="940"/>
                </a:lnTo>
                <a:lnTo>
                  <a:pt x="576" y="938"/>
                </a:lnTo>
                <a:lnTo>
                  <a:pt x="561" y="921"/>
                </a:lnTo>
                <a:lnTo>
                  <a:pt x="518" y="940"/>
                </a:lnTo>
                <a:lnTo>
                  <a:pt x="497" y="940"/>
                </a:lnTo>
                <a:lnTo>
                  <a:pt x="478" y="952"/>
                </a:lnTo>
                <a:lnTo>
                  <a:pt x="453" y="984"/>
                </a:lnTo>
                <a:lnTo>
                  <a:pt x="459" y="1003"/>
                </a:lnTo>
                <a:lnTo>
                  <a:pt x="451" y="1032"/>
                </a:lnTo>
                <a:lnTo>
                  <a:pt x="440" y="1026"/>
                </a:lnTo>
                <a:lnTo>
                  <a:pt x="417" y="1032"/>
                </a:lnTo>
                <a:lnTo>
                  <a:pt x="380" y="1019"/>
                </a:lnTo>
                <a:lnTo>
                  <a:pt x="353" y="1017"/>
                </a:lnTo>
                <a:lnTo>
                  <a:pt x="346" y="1005"/>
                </a:lnTo>
                <a:lnTo>
                  <a:pt x="336" y="996"/>
                </a:lnTo>
                <a:lnTo>
                  <a:pt x="340" y="980"/>
                </a:lnTo>
                <a:lnTo>
                  <a:pt x="323" y="969"/>
                </a:lnTo>
                <a:lnTo>
                  <a:pt x="311" y="957"/>
                </a:lnTo>
                <a:lnTo>
                  <a:pt x="292" y="955"/>
                </a:lnTo>
                <a:lnTo>
                  <a:pt x="271" y="934"/>
                </a:lnTo>
                <a:lnTo>
                  <a:pt x="254" y="930"/>
                </a:lnTo>
                <a:lnTo>
                  <a:pt x="242" y="944"/>
                </a:lnTo>
                <a:lnTo>
                  <a:pt x="198" y="932"/>
                </a:lnTo>
                <a:lnTo>
                  <a:pt x="183" y="925"/>
                </a:lnTo>
                <a:lnTo>
                  <a:pt x="167" y="905"/>
                </a:lnTo>
                <a:lnTo>
                  <a:pt x="140" y="905"/>
                </a:lnTo>
                <a:lnTo>
                  <a:pt x="138" y="888"/>
                </a:lnTo>
                <a:lnTo>
                  <a:pt x="100" y="859"/>
                </a:lnTo>
                <a:lnTo>
                  <a:pt x="79" y="854"/>
                </a:lnTo>
                <a:lnTo>
                  <a:pt x="85" y="834"/>
                </a:lnTo>
                <a:lnTo>
                  <a:pt x="67" y="823"/>
                </a:lnTo>
                <a:lnTo>
                  <a:pt x="65" y="815"/>
                </a:lnTo>
                <a:lnTo>
                  <a:pt x="98" y="798"/>
                </a:lnTo>
                <a:lnTo>
                  <a:pt x="119" y="763"/>
                </a:lnTo>
                <a:lnTo>
                  <a:pt x="158" y="673"/>
                </a:lnTo>
                <a:lnTo>
                  <a:pt x="190" y="585"/>
                </a:lnTo>
                <a:lnTo>
                  <a:pt x="204" y="604"/>
                </a:lnTo>
                <a:lnTo>
                  <a:pt x="204" y="631"/>
                </a:lnTo>
                <a:lnTo>
                  <a:pt x="223" y="664"/>
                </a:lnTo>
                <a:lnTo>
                  <a:pt x="213" y="621"/>
                </a:lnTo>
                <a:lnTo>
                  <a:pt x="209" y="593"/>
                </a:lnTo>
                <a:lnTo>
                  <a:pt x="190" y="560"/>
                </a:lnTo>
                <a:lnTo>
                  <a:pt x="200" y="548"/>
                </a:lnTo>
                <a:lnTo>
                  <a:pt x="207" y="520"/>
                </a:lnTo>
                <a:lnTo>
                  <a:pt x="209" y="502"/>
                </a:lnTo>
                <a:lnTo>
                  <a:pt x="211" y="491"/>
                </a:lnTo>
                <a:lnTo>
                  <a:pt x="171" y="458"/>
                </a:lnTo>
                <a:lnTo>
                  <a:pt x="159" y="418"/>
                </a:lnTo>
                <a:lnTo>
                  <a:pt x="154" y="401"/>
                </a:lnTo>
                <a:lnTo>
                  <a:pt x="167" y="383"/>
                </a:lnTo>
                <a:lnTo>
                  <a:pt x="161" y="362"/>
                </a:lnTo>
                <a:lnTo>
                  <a:pt x="188" y="353"/>
                </a:lnTo>
                <a:lnTo>
                  <a:pt x="154" y="353"/>
                </a:lnTo>
                <a:lnTo>
                  <a:pt x="140" y="334"/>
                </a:lnTo>
                <a:lnTo>
                  <a:pt x="142" y="324"/>
                </a:lnTo>
                <a:lnTo>
                  <a:pt x="144" y="305"/>
                </a:lnTo>
                <a:lnTo>
                  <a:pt x="123" y="310"/>
                </a:lnTo>
                <a:lnTo>
                  <a:pt x="46" y="239"/>
                </a:lnTo>
                <a:lnTo>
                  <a:pt x="21" y="239"/>
                </a:lnTo>
                <a:lnTo>
                  <a:pt x="17" y="215"/>
                </a:lnTo>
                <a:lnTo>
                  <a:pt x="0" y="199"/>
                </a:lnTo>
                <a:lnTo>
                  <a:pt x="37" y="197"/>
                </a:lnTo>
                <a:lnTo>
                  <a:pt x="17" y="182"/>
                </a:lnTo>
                <a:lnTo>
                  <a:pt x="37" y="180"/>
                </a:lnTo>
                <a:lnTo>
                  <a:pt x="4" y="161"/>
                </a:lnTo>
                <a:lnTo>
                  <a:pt x="12" y="142"/>
                </a:lnTo>
                <a:lnTo>
                  <a:pt x="31" y="138"/>
                </a:lnTo>
                <a:lnTo>
                  <a:pt x="75" y="140"/>
                </a:lnTo>
                <a:lnTo>
                  <a:pt x="102" y="147"/>
                </a:lnTo>
                <a:lnTo>
                  <a:pt x="129" y="140"/>
                </a:lnTo>
                <a:lnTo>
                  <a:pt x="154" y="163"/>
                </a:lnTo>
                <a:lnTo>
                  <a:pt x="167" y="188"/>
                </a:lnTo>
                <a:lnTo>
                  <a:pt x="200" y="188"/>
                </a:lnTo>
                <a:lnTo>
                  <a:pt x="225" y="193"/>
                </a:lnTo>
                <a:lnTo>
                  <a:pt x="231" y="205"/>
                </a:lnTo>
                <a:lnTo>
                  <a:pt x="255" y="211"/>
                </a:lnTo>
                <a:lnTo>
                  <a:pt x="269" y="209"/>
                </a:lnTo>
                <a:lnTo>
                  <a:pt x="263" y="184"/>
                </a:lnTo>
                <a:lnTo>
                  <a:pt x="273" y="140"/>
                </a:lnTo>
                <a:lnTo>
                  <a:pt x="263" y="107"/>
                </a:lnTo>
                <a:lnTo>
                  <a:pt x="267" y="76"/>
                </a:lnTo>
                <a:lnTo>
                  <a:pt x="282" y="86"/>
                </a:lnTo>
                <a:lnTo>
                  <a:pt x="307" y="86"/>
                </a:lnTo>
                <a:lnTo>
                  <a:pt x="305" y="107"/>
                </a:lnTo>
                <a:lnTo>
                  <a:pt x="309" y="126"/>
                </a:lnTo>
                <a:lnTo>
                  <a:pt x="346" y="132"/>
                </a:lnTo>
                <a:lnTo>
                  <a:pt x="380" y="159"/>
                </a:lnTo>
                <a:lnTo>
                  <a:pt x="415" y="149"/>
                </a:lnTo>
                <a:lnTo>
                  <a:pt x="413" y="134"/>
                </a:lnTo>
                <a:lnTo>
                  <a:pt x="424" y="115"/>
                </a:lnTo>
                <a:lnTo>
                  <a:pt x="484" y="113"/>
                </a:lnTo>
                <a:lnTo>
                  <a:pt x="528" y="96"/>
                </a:lnTo>
                <a:lnTo>
                  <a:pt x="557" y="76"/>
                </a:lnTo>
                <a:lnTo>
                  <a:pt x="565" y="28"/>
                </a:lnTo>
                <a:lnTo>
                  <a:pt x="589" y="3"/>
                </a:lnTo>
                <a:lnTo>
                  <a:pt x="616" y="1"/>
                </a:lnTo>
                <a:lnTo>
                  <a:pt x="639" y="0"/>
                </a:lnTo>
                <a:lnTo>
                  <a:pt x="641" y="34"/>
                </a:lnTo>
                <a:lnTo>
                  <a:pt x="653" y="55"/>
                </a:lnTo>
                <a:lnTo>
                  <a:pt x="682" y="82"/>
                </a:lnTo>
                <a:lnTo>
                  <a:pt x="701" y="84"/>
                </a:lnTo>
                <a:lnTo>
                  <a:pt x="705" y="103"/>
                </a:lnTo>
                <a:lnTo>
                  <a:pt x="726" y="107"/>
                </a:lnTo>
                <a:lnTo>
                  <a:pt x="735" y="117"/>
                </a:lnTo>
                <a:lnTo>
                  <a:pt x="730" y="149"/>
                </a:lnTo>
                <a:lnTo>
                  <a:pt x="749" y="161"/>
                </a:lnTo>
                <a:lnTo>
                  <a:pt x="764" y="157"/>
                </a:lnTo>
                <a:lnTo>
                  <a:pt x="776" y="147"/>
                </a:lnTo>
                <a:lnTo>
                  <a:pt x="783" y="151"/>
                </a:lnTo>
                <a:lnTo>
                  <a:pt x="781" y="180"/>
                </a:lnTo>
                <a:lnTo>
                  <a:pt x="826" y="224"/>
                </a:lnTo>
                <a:lnTo>
                  <a:pt x="856" y="228"/>
                </a:lnTo>
                <a:lnTo>
                  <a:pt x="864" y="245"/>
                </a:lnTo>
                <a:lnTo>
                  <a:pt x="885" y="247"/>
                </a:lnTo>
                <a:lnTo>
                  <a:pt x="918" y="293"/>
                </a:lnTo>
                <a:lnTo>
                  <a:pt x="937" y="295"/>
                </a:lnTo>
                <a:lnTo>
                  <a:pt x="947" y="303"/>
                </a:lnTo>
                <a:lnTo>
                  <a:pt x="966" y="303"/>
                </a:lnTo>
                <a:lnTo>
                  <a:pt x="991" y="316"/>
                </a:lnTo>
                <a:lnTo>
                  <a:pt x="1016" y="330"/>
                </a:lnTo>
                <a:lnTo>
                  <a:pt x="989" y="343"/>
                </a:lnTo>
                <a:lnTo>
                  <a:pt x="979" y="368"/>
                </a:lnTo>
                <a:lnTo>
                  <a:pt x="996" y="389"/>
                </a:lnTo>
                <a:lnTo>
                  <a:pt x="971" y="431"/>
                </a:lnTo>
                <a:lnTo>
                  <a:pt x="971" y="447"/>
                </a:lnTo>
                <a:lnTo>
                  <a:pt x="945" y="451"/>
                </a:lnTo>
                <a:lnTo>
                  <a:pt x="935" y="468"/>
                </a:lnTo>
                <a:lnTo>
                  <a:pt x="937" y="497"/>
                </a:lnTo>
                <a:close/>
              </a:path>
            </a:pathLst>
          </a:custGeom>
          <a:noFill/>
          <a:ln w="12700">
            <a:solidFill>
              <a:srgbClr val="FFFFFF"/>
            </a:solidFill>
            <a:prstDash val="solid"/>
            <a:round/>
            <a:headEnd/>
            <a:tailEnd/>
          </a:ln>
        </p:spPr>
        <p:txBody>
          <a:bodyPr/>
          <a:lstStyle/>
          <a:p>
            <a:endParaRPr lang="en-GB"/>
          </a:p>
        </p:txBody>
      </p:sp>
      <p:sp>
        <p:nvSpPr>
          <p:cNvPr id="1979" name="Freeform 643"/>
          <p:cNvSpPr>
            <a:spLocks/>
          </p:cNvSpPr>
          <p:nvPr/>
        </p:nvSpPr>
        <p:spPr bwMode="auto">
          <a:xfrm>
            <a:off x="6419270" y="2504436"/>
            <a:ext cx="1134648" cy="1460615"/>
          </a:xfrm>
          <a:custGeom>
            <a:avLst/>
            <a:gdLst/>
            <a:ahLst/>
            <a:cxnLst>
              <a:cxn ang="0">
                <a:pos x="501" y="881"/>
              </a:cxn>
              <a:cxn ang="0">
                <a:pos x="526" y="825"/>
              </a:cxn>
              <a:cxn ang="0">
                <a:pos x="557" y="785"/>
              </a:cxn>
              <a:cxn ang="0">
                <a:pos x="566" y="754"/>
              </a:cxn>
              <a:cxn ang="0">
                <a:pos x="482" y="654"/>
              </a:cxn>
              <a:cxn ang="0">
                <a:pos x="461" y="572"/>
              </a:cxn>
              <a:cxn ang="0">
                <a:pos x="528" y="558"/>
              </a:cxn>
              <a:cxn ang="0">
                <a:pos x="634" y="528"/>
              </a:cxn>
              <a:cxn ang="0">
                <a:pos x="670" y="531"/>
              </a:cxn>
              <a:cxn ang="0">
                <a:pos x="703" y="464"/>
              </a:cxn>
              <a:cxn ang="0">
                <a:pos x="682" y="387"/>
              </a:cxn>
              <a:cxn ang="0">
                <a:pos x="653" y="278"/>
              </a:cxn>
              <a:cxn ang="0">
                <a:pos x="641" y="171"/>
              </a:cxn>
              <a:cxn ang="0">
                <a:pos x="637" y="128"/>
              </a:cxn>
              <a:cxn ang="0">
                <a:pos x="538" y="102"/>
              </a:cxn>
              <a:cxn ang="0">
                <a:pos x="468" y="140"/>
              </a:cxn>
              <a:cxn ang="0">
                <a:pos x="426" y="119"/>
              </a:cxn>
              <a:cxn ang="0">
                <a:pos x="415" y="86"/>
              </a:cxn>
              <a:cxn ang="0">
                <a:pos x="382" y="73"/>
              </a:cxn>
              <a:cxn ang="0">
                <a:pos x="374" y="44"/>
              </a:cxn>
              <a:cxn ang="0">
                <a:pos x="346" y="13"/>
              </a:cxn>
              <a:cxn ang="0">
                <a:pos x="284" y="61"/>
              </a:cxn>
              <a:cxn ang="0">
                <a:pos x="292" y="98"/>
              </a:cxn>
              <a:cxn ang="0">
                <a:pos x="323" y="149"/>
              </a:cxn>
              <a:cxn ang="0">
                <a:pos x="280" y="132"/>
              </a:cxn>
              <a:cxn ang="0">
                <a:pos x="252" y="163"/>
              </a:cxn>
              <a:cxn ang="0">
                <a:pos x="229" y="173"/>
              </a:cxn>
              <a:cxn ang="0">
                <a:pos x="209" y="132"/>
              </a:cxn>
              <a:cxn ang="0">
                <a:pos x="152" y="174"/>
              </a:cxn>
              <a:cxn ang="0">
                <a:pos x="119" y="244"/>
              </a:cxn>
              <a:cxn ang="0">
                <a:pos x="117" y="268"/>
              </a:cxn>
              <a:cxn ang="0">
                <a:pos x="90" y="322"/>
              </a:cxn>
              <a:cxn ang="0">
                <a:pos x="33" y="326"/>
              </a:cxn>
              <a:cxn ang="0">
                <a:pos x="12" y="420"/>
              </a:cxn>
              <a:cxn ang="0">
                <a:pos x="2" y="520"/>
              </a:cxn>
              <a:cxn ang="0">
                <a:pos x="0" y="610"/>
              </a:cxn>
              <a:cxn ang="0">
                <a:pos x="62" y="666"/>
              </a:cxn>
              <a:cxn ang="0">
                <a:pos x="131" y="693"/>
              </a:cxn>
              <a:cxn ang="0">
                <a:pos x="111" y="752"/>
              </a:cxn>
              <a:cxn ang="0">
                <a:pos x="60" y="814"/>
              </a:cxn>
              <a:cxn ang="0">
                <a:pos x="79" y="871"/>
              </a:cxn>
              <a:cxn ang="0">
                <a:pos x="165" y="846"/>
              </a:cxn>
              <a:cxn ang="0">
                <a:pos x="219" y="892"/>
              </a:cxn>
              <a:cxn ang="0">
                <a:pos x="250" y="896"/>
              </a:cxn>
              <a:cxn ang="0">
                <a:pos x="284" y="915"/>
              </a:cxn>
              <a:cxn ang="0">
                <a:pos x="338" y="917"/>
              </a:cxn>
              <a:cxn ang="0">
                <a:pos x="445" y="894"/>
              </a:cxn>
              <a:cxn ang="0">
                <a:pos x="495" y="929"/>
              </a:cxn>
            </a:cxnLst>
            <a:rect l="0" t="0" r="r" b="b"/>
            <a:pathLst>
              <a:path w="703" h="929">
                <a:moveTo>
                  <a:pt x="495" y="929"/>
                </a:moveTo>
                <a:lnTo>
                  <a:pt x="511" y="917"/>
                </a:lnTo>
                <a:lnTo>
                  <a:pt x="501" y="881"/>
                </a:lnTo>
                <a:lnTo>
                  <a:pt x="492" y="850"/>
                </a:lnTo>
                <a:lnTo>
                  <a:pt x="492" y="827"/>
                </a:lnTo>
                <a:lnTo>
                  <a:pt x="526" y="825"/>
                </a:lnTo>
                <a:lnTo>
                  <a:pt x="540" y="819"/>
                </a:lnTo>
                <a:lnTo>
                  <a:pt x="545" y="798"/>
                </a:lnTo>
                <a:lnTo>
                  <a:pt x="557" y="785"/>
                </a:lnTo>
                <a:lnTo>
                  <a:pt x="580" y="787"/>
                </a:lnTo>
                <a:lnTo>
                  <a:pt x="582" y="773"/>
                </a:lnTo>
                <a:lnTo>
                  <a:pt x="566" y="754"/>
                </a:lnTo>
                <a:lnTo>
                  <a:pt x="547" y="731"/>
                </a:lnTo>
                <a:lnTo>
                  <a:pt x="511" y="697"/>
                </a:lnTo>
                <a:lnTo>
                  <a:pt x="482" y="654"/>
                </a:lnTo>
                <a:lnTo>
                  <a:pt x="482" y="625"/>
                </a:lnTo>
                <a:lnTo>
                  <a:pt x="461" y="589"/>
                </a:lnTo>
                <a:lnTo>
                  <a:pt x="461" y="572"/>
                </a:lnTo>
                <a:lnTo>
                  <a:pt x="482" y="583"/>
                </a:lnTo>
                <a:lnTo>
                  <a:pt x="505" y="566"/>
                </a:lnTo>
                <a:lnTo>
                  <a:pt x="528" y="558"/>
                </a:lnTo>
                <a:lnTo>
                  <a:pt x="564" y="554"/>
                </a:lnTo>
                <a:lnTo>
                  <a:pt x="578" y="539"/>
                </a:lnTo>
                <a:lnTo>
                  <a:pt x="634" y="528"/>
                </a:lnTo>
                <a:lnTo>
                  <a:pt x="643" y="516"/>
                </a:lnTo>
                <a:lnTo>
                  <a:pt x="668" y="520"/>
                </a:lnTo>
                <a:lnTo>
                  <a:pt x="670" y="531"/>
                </a:lnTo>
                <a:lnTo>
                  <a:pt x="689" y="522"/>
                </a:lnTo>
                <a:lnTo>
                  <a:pt x="697" y="493"/>
                </a:lnTo>
                <a:lnTo>
                  <a:pt x="703" y="464"/>
                </a:lnTo>
                <a:lnTo>
                  <a:pt x="680" y="441"/>
                </a:lnTo>
                <a:lnTo>
                  <a:pt x="680" y="411"/>
                </a:lnTo>
                <a:lnTo>
                  <a:pt x="682" y="387"/>
                </a:lnTo>
                <a:lnTo>
                  <a:pt x="672" y="341"/>
                </a:lnTo>
                <a:lnTo>
                  <a:pt x="680" y="311"/>
                </a:lnTo>
                <a:lnTo>
                  <a:pt x="653" y="278"/>
                </a:lnTo>
                <a:lnTo>
                  <a:pt x="676" y="234"/>
                </a:lnTo>
                <a:lnTo>
                  <a:pt x="672" y="184"/>
                </a:lnTo>
                <a:lnTo>
                  <a:pt x="641" y="171"/>
                </a:lnTo>
                <a:lnTo>
                  <a:pt x="647" y="157"/>
                </a:lnTo>
                <a:lnTo>
                  <a:pt x="639" y="144"/>
                </a:lnTo>
                <a:lnTo>
                  <a:pt x="637" y="128"/>
                </a:lnTo>
                <a:lnTo>
                  <a:pt x="614" y="128"/>
                </a:lnTo>
                <a:lnTo>
                  <a:pt x="578" y="92"/>
                </a:lnTo>
                <a:lnTo>
                  <a:pt x="538" y="102"/>
                </a:lnTo>
                <a:lnTo>
                  <a:pt x="520" y="113"/>
                </a:lnTo>
                <a:lnTo>
                  <a:pt x="484" y="119"/>
                </a:lnTo>
                <a:lnTo>
                  <a:pt x="468" y="140"/>
                </a:lnTo>
                <a:lnTo>
                  <a:pt x="451" y="132"/>
                </a:lnTo>
                <a:lnTo>
                  <a:pt x="432" y="134"/>
                </a:lnTo>
                <a:lnTo>
                  <a:pt x="426" y="119"/>
                </a:lnTo>
                <a:lnTo>
                  <a:pt x="444" y="109"/>
                </a:lnTo>
                <a:lnTo>
                  <a:pt x="444" y="94"/>
                </a:lnTo>
                <a:lnTo>
                  <a:pt x="415" y="86"/>
                </a:lnTo>
                <a:lnTo>
                  <a:pt x="397" y="78"/>
                </a:lnTo>
                <a:lnTo>
                  <a:pt x="382" y="82"/>
                </a:lnTo>
                <a:lnTo>
                  <a:pt x="382" y="73"/>
                </a:lnTo>
                <a:lnTo>
                  <a:pt x="371" y="67"/>
                </a:lnTo>
                <a:lnTo>
                  <a:pt x="376" y="54"/>
                </a:lnTo>
                <a:lnTo>
                  <a:pt x="374" y="44"/>
                </a:lnTo>
                <a:lnTo>
                  <a:pt x="374" y="30"/>
                </a:lnTo>
                <a:lnTo>
                  <a:pt x="344" y="19"/>
                </a:lnTo>
                <a:lnTo>
                  <a:pt x="346" y="13"/>
                </a:lnTo>
                <a:lnTo>
                  <a:pt x="286" y="0"/>
                </a:lnTo>
                <a:lnTo>
                  <a:pt x="303" y="54"/>
                </a:lnTo>
                <a:lnTo>
                  <a:pt x="284" y="61"/>
                </a:lnTo>
                <a:lnTo>
                  <a:pt x="277" y="71"/>
                </a:lnTo>
                <a:lnTo>
                  <a:pt x="286" y="75"/>
                </a:lnTo>
                <a:lnTo>
                  <a:pt x="292" y="98"/>
                </a:lnTo>
                <a:lnTo>
                  <a:pt x="286" y="111"/>
                </a:lnTo>
                <a:lnTo>
                  <a:pt x="309" y="125"/>
                </a:lnTo>
                <a:lnTo>
                  <a:pt x="323" y="149"/>
                </a:lnTo>
                <a:lnTo>
                  <a:pt x="338" y="169"/>
                </a:lnTo>
                <a:lnTo>
                  <a:pt x="305" y="132"/>
                </a:lnTo>
                <a:lnTo>
                  <a:pt x="280" y="132"/>
                </a:lnTo>
                <a:lnTo>
                  <a:pt x="261" y="117"/>
                </a:lnTo>
                <a:lnTo>
                  <a:pt x="252" y="136"/>
                </a:lnTo>
                <a:lnTo>
                  <a:pt x="252" y="163"/>
                </a:lnTo>
                <a:lnTo>
                  <a:pt x="246" y="151"/>
                </a:lnTo>
                <a:lnTo>
                  <a:pt x="236" y="151"/>
                </a:lnTo>
                <a:lnTo>
                  <a:pt x="229" y="173"/>
                </a:lnTo>
                <a:lnTo>
                  <a:pt x="213" y="165"/>
                </a:lnTo>
                <a:lnTo>
                  <a:pt x="219" y="144"/>
                </a:lnTo>
                <a:lnTo>
                  <a:pt x="209" y="132"/>
                </a:lnTo>
                <a:lnTo>
                  <a:pt x="167" y="130"/>
                </a:lnTo>
                <a:lnTo>
                  <a:pt x="146" y="149"/>
                </a:lnTo>
                <a:lnTo>
                  <a:pt x="152" y="174"/>
                </a:lnTo>
                <a:lnTo>
                  <a:pt x="148" y="178"/>
                </a:lnTo>
                <a:lnTo>
                  <a:pt x="140" y="205"/>
                </a:lnTo>
                <a:lnTo>
                  <a:pt x="119" y="244"/>
                </a:lnTo>
                <a:lnTo>
                  <a:pt x="104" y="245"/>
                </a:lnTo>
                <a:lnTo>
                  <a:pt x="96" y="257"/>
                </a:lnTo>
                <a:lnTo>
                  <a:pt x="117" y="268"/>
                </a:lnTo>
                <a:lnTo>
                  <a:pt x="115" y="288"/>
                </a:lnTo>
                <a:lnTo>
                  <a:pt x="88" y="303"/>
                </a:lnTo>
                <a:lnTo>
                  <a:pt x="90" y="322"/>
                </a:lnTo>
                <a:lnTo>
                  <a:pt x="71" y="324"/>
                </a:lnTo>
                <a:lnTo>
                  <a:pt x="60" y="330"/>
                </a:lnTo>
                <a:lnTo>
                  <a:pt x="33" y="326"/>
                </a:lnTo>
                <a:lnTo>
                  <a:pt x="27" y="332"/>
                </a:lnTo>
                <a:lnTo>
                  <a:pt x="37" y="374"/>
                </a:lnTo>
                <a:lnTo>
                  <a:pt x="12" y="420"/>
                </a:lnTo>
                <a:lnTo>
                  <a:pt x="14" y="451"/>
                </a:lnTo>
                <a:lnTo>
                  <a:pt x="23" y="501"/>
                </a:lnTo>
                <a:lnTo>
                  <a:pt x="2" y="520"/>
                </a:lnTo>
                <a:lnTo>
                  <a:pt x="2" y="558"/>
                </a:lnTo>
                <a:lnTo>
                  <a:pt x="21" y="579"/>
                </a:lnTo>
                <a:lnTo>
                  <a:pt x="0" y="610"/>
                </a:lnTo>
                <a:lnTo>
                  <a:pt x="33" y="656"/>
                </a:lnTo>
                <a:lnTo>
                  <a:pt x="52" y="658"/>
                </a:lnTo>
                <a:lnTo>
                  <a:pt x="62" y="666"/>
                </a:lnTo>
                <a:lnTo>
                  <a:pt x="81" y="666"/>
                </a:lnTo>
                <a:lnTo>
                  <a:pt x="106" y="679"/>
                </a:lnTo>
                <a:lnTo>
                  <a:pt x="131" y="693"/>
                </a:lnTo>
                <a:lnTo>
                  <a:pt x="104" y="706"/>
                </a:lnTo>
                <a:lnTo>
                  <a:pt x="94" y="731"/>
                </a:lnTo>
                <a:lnTo>
                  <a:pt x="111" y="752"/>
                </a:lnTo>
                <a:lnTo>
                  <a:pt x="86" y="794"/>
                </a:lnTo>
                <a:lnTo>
                  <a:pt x="86" y="810"/>
                </a:lnTo>
                <a:lnTo>
                  <a:pt x="60" y="814"/>
                </a:lnTo>
                <a:lnTo>
                  <a:pt x="50" y="831"/>
                </a:lnTo>
                <a:lnTo>
                  <a:pt x="52" y="860"/>
                </a:lnTo>
                <a:lnTo>
                  <a:pt x="79" y="871"/>
                </a:lnTo>
                <a:lnTo>
                  <a:pt x="106" y="871"/>
                </a:lnTo>
                <a:lnTo>
                  <a:pt x="138" y="839"/>
                </a:lnTo>
                <a:lnTo>
                  <a:pt x="165" y="846"/>
                </a:lnTo>
                <a:lnTo>
                  <a:pt x="179" y="852"/>
                </a:lnTo>
                <a:lnTo>
                  <a:pt x="175" y="867"/>
                </a:lnTo>
                <a:lnTo>
                  <a:pt x="219" y="892"/>
                </a:lnTo>
                <a:lnTo>
                  <a:pt x="219" y="885"/>
                </a:lnTo>
                <a:lnTo>
                  <a:pt x="244" y="887"/>
                </a:lnTo>
                <a:lnTo>
                  <a:pt x="250" y="896"/>
                </a:lnTo>
                <a:lnTo>
                  <a:pt x="261" y="906"/>
                </a:lnTo>
                <a:lnTo>
                  <a:pt x="263" y="923"/>
                </a:lnTo>
                <a:lnTo>
                  <a:pt x="284" y="915"/>
                </a:lnTo>
                <a:lnTo>
                  <a:pt x="288" y="887"/>
                </a:lnTo>
                <a:lnTo>
                  <a:pt x="315" y="902"/>
                </a:lnTo>
                <a:lnTo>
                  <a:pt x="338" y="917"/>
                </a:lnTo>
                <a:lnTo>
                  <a:pt x="351" y="906"/>
                </a:lnTo>
                <a:lnTo>
                  <a:pt x="384" y="904"/>
                </a:lnTo>
                <a:lnTo>
                  <a:pt x="445" y="894"/>
                </a:lnTo>
                <a:lnTo>
                  <a:pt x="463" y="898"/>
                </a:lnTo>
                <a:lnTo>
                  <a:pt x="482" y="900"/>
                </a:lnTo>
                <a:lnTo>
                  <a:pt x="495" y="929"/>
                </a:lnTo>
                <a:close/>
              </a:path>
            </a:pathLst>
          </a:custGeom>
          <a:solidFill>
            <a:schemeClr val="bg2"/>
          </a:solidFill>
          <a:ln w="12700">
            <a:noFill/>
            <a:round/>
            <a:headEnd/>
            <a:tailEnd/>
          </a:ln>
        </p:spPr>
        <p:txBody>
          <a:bodyPr/>
          <a:lstStyle/>
          <a:p>
            <a:endParaRPr lang="en-GB"/>
          </a:p>
        </p:txBody>
      </p:sp>
      <p:sp>
        <p:nvSpPr>
          <p:cNvPr id="1980" name="Freeform 644"/>
          <p:cNvSpPr>
            <a:spLocks/>
          </p:cNvSpPr>
          <p:nvPr/>
        </p:nvSpPr>
        <p:spPr bwMode="auto">
          <a:xfrm>
            <a:off x="6419270" y="2504436"/>
            <a:ext cx="1134648" cy="1460615"/>
          </a:xfrm>
          <a:custGeom>
            <a:avLst/>
            <a:gdLst/>
            <a:ahLst/>
            <a:cxnLst>
              <a:cxn ang="0">
                <a:pos x="501" y="881"/>
              </a:cxn>
              <a:cxn ang="0">
                <a:pos x="526" y="825"/>
              </a:cxn>
              <a:cxn ang="0">
                <a:pos x="557" y="785"/>
              </a:cxn>
              <a:cxn ang="0">
                <a:pos x="566" y="754"/>
              </a:cxn>
              <a:cxn ang="0">
                <a:pos x="482" y="654"/>
              </a:cxn>
              <a:cxn ang="0">
                <a:pos x="461" y="572"/>
              </a:cxn>
              <a:cxn ang="0">
                <a:pos x="528" y="558"/>
              </a:cxn>
              <a:cxn ang="0">
                <a:pos x="634" y="528"/>
              </a:cxn>
              <a:cxn ang="0">
                <a:pos x="670" y="531"/>
              </a:cxn>
              <a:cxn ang="0">
                <a:pos x="703" y="464"/>
              </a:cxn>
              <a:cxn ang="0">
                <a:pos x="682" y="387"/>
              </a:cxn>
              <a:cxn ang="0">
                <a:pos x="653" y="278"/>
              </a:cxn>
              <a:cxn ang="0">
                <a:pos x="641" y="171"/>
              </a:cxn>
              <a:cxn ang="0">
                <a:pos x="637" y="128"/>
              </a:cxn>
              <a:cxn ang="0">
                <a:pos x="538" y="102"/>
              </a:cxn>
              <a:cxn ang="0">
                <a:pos x="468" y="140"/>
              </a:cxn>
              <a:cxn ang="0">
                <a:pos x="426" y="119"/>
              </a:cxn>
              <a:cxn ang="0">
                <a:pos x="415" y="86"/>
              </a:cxn>
              <a:cxn ang="0">
                <a:pos x="382" y="73"/>
              </a:cxn>
              <a:cxn ang="0">
                <a:pos x="374" y="44"/>
              </a:cxn>
              <a:cxn ang="0">
                <a:pos x="346" y="13"/>
              </a:cxn>
              <a:cxn ang="0">
                <a:pos x="284" y="61"/>
              </a:cxn>
              <a:cxn ang="0">
                <a:pos x="292" y="98"/>
              </a:cxn>
              <a:cxn ang="0">
                <a:pos x="323" y="149"/>
              </a:cxn>
              <a:cxn ang="0">
                <a:pos x="280" y="132"/>
              </a:cxn>
              <a:cxn ang="0">
                <a:pos x="252" y="163"/>
              </a:cxn>
              <a:cxn ang="0">
                <a:pos x="229" y="173"/>
              </a:cxn>
              <a:cxn ang="0">
                <a:pos x="209" y="132"/>
              </a:cxn>
              <a:cxn ang="0">
                <a:pos x="152" y="174"/>
              </a:cxn>
              <a:cxn ang="0">
                <a:pos x="119" y="244"/>
              </a:cxn>
              <a:cxn ang="0">
                <a:pos x="117" y="268"/>
              </a:cxn>
              <a:cxn ang="0">
                <a:pos x="90" y="322"/>
              </a:cxn>
              <a:cxn ang="0">
                <a:pos x="33" y="326"/>
              </a:cxn>
              <a:cxn ang="0">
                <a:pos x="12" y="420"/>
              </a:cxn>
              <a:cxn ang="0">
                <a:pos x="2" y="520"/>
              </a:cxn>
              <a:cxn ang="0">
                <a:pos x="0" y="610"/>
              </a:cxn>
              <a:cxn ang="0">
                <a:pos x="62" y="666"/>
              </a:cxn>
              <a:cxn ang="0">
                <a:pos x="131" y="693"/>
              </a:cxn>
              <a:cxn ang="0">
                <a:pos x="111" y="752"/>
              </a:cxn>
              <a:cxn ang="0">
                <a:pos x="60" y="814"/>
              </a:cxn>
              <a:cxn ang="0">
                <a:pos x="79" y="871"/>
              </a:cxn>
              <a:cxn ang="0">
                <a:pos x="165" y="846"/>
              </a:cxn>
              <a:cxn ang="0">
                <a:pos x="219" y="892"/>
              </a:cxn>
              <a:cxn ang="0">
                <a:pos x="250" y="896"/>
              </a:cxn>
              <a:cxn ang="0">
                <a:pos x="284" y="915"/>
              </a:cxn>
              <a:cxn ang="0">
                <a:pos x="338" y="917"/>
              </a:cxn>
              <a:cxn ang="0">
                <a:pos x="445" y="894"/>
              </a:cxn>
              <a:cxn ang="0">
                <a:pos x="495" y="929"/>
              </a:cxn>
            </a:cxnLst>
            <a:rect l="0" t="0" r="r" b="b"/>
            <a:pathLst>
              <a:path w="703" h="929">
                <a:moveTo>
                  <a:pt x="495" y="929"/>
                </a:moveTo>
                <a:lnTo>
                  <a:pt x="511" y="917"/>
                </a:lnTo>
                <a:lnTo>
                  <a:pt x="501" y="881"/>
                </a:lnTo>
                <a:lnTo>
                  <a:pt x="492" y="850"/>
                </a:lnTo>
                <a:lnTo>
                  <a:pt x="492" y="827"/>
                </a:lnTo>
                <a:lnTo>
                  <a:pt x="526" y="825"/>
                </a:lnTo>
                <a:lnTo>
                  <a:pt x="540" y="819"/>
                </a:lnTo>
                <a:lnTo>
                  <a:pt x="545" y="798"/>
                </a:lnTo>
                <a:lnTo>
                  <a:pt x="557" y="785"/>
                </a:lnTo>
                <a:lnTo>
                  <a:pt x="580" y="787"/>
                </a:lnTo>
                <a:lnTo>
                  <a:pt x="582" y="773"/>
                </a:lnTo>
                <a:lnTo>
                  <a:pt x="566" y="754"/>
                </a:lnTo>
                <a:lnTo>
                  <a:pt x="547" y="731"/>
                </a:lnTo>
                <a:lnTo>
                  <a:pt x="511" y="697"/>
                </a:lnTo>
                <a:lnTo>
                  <a:pt x="482" y="654"/>
                </a:lnTo>
                <a:lnTo>
                  <a:pt x="482" y="625"/>
                </a:lnTo>
                <a:lnTo>
                  <a:pt x="461" y="589"/>
                </a:lnTo>
                <a:lnTo>
                  <a:pt x="461" y="572"/>
                </a:lnTo>
                <a:lnTo>
                  <a:pt x="482" y="583"/>
                </a:lnTo>
                <a:lnTo>
                  <a:pt x="505" y="566"/>
                </a:lnTo>
                <a:lnTo>
                  <a:pt x="528" y="558"/>
                </a:lnTo>
                <a:lnTo>
                  <a:pt x="564" y="554"/>
                </a:lnTo>
                <a:lnTo>
                  <a:pt x="578" y="539"/>
                </a:lnTo>
                <a:lnTo>
                  <a:pt x="634" y="528"/>
                </a:lnTo>
                <a:lnTo>
                  <a:pt x="643" y="516"/>
                </a:lnTo>
                <a:lnTo>
                  <a:pt x="668" y="520"/>
                </a:lnTo>
                <a:lnTo>
                  <a:pt x="670" y="531"/>
                </a:lnTo>
                <a:lnTo>
                  <a:pt x="689" y="522"/>
                </a:lnTo>
                <a:lnTo>
                  <a:pt x="697" y="493"/>
                </a:lnTo>
                <a:lnTo>
                  <a:pt x="703" y="464"/>
                </a:lnTo>
                <a:lnTo>
                  <a:pt x="680" y="441"/>
                </a:lnTo>
                <a:lnTo>
                  <a:pt x="680" y="411"/>
                </a:lnTo>
                <a:lnTo>
                  <a:pt x="682" y="387"/>
                </a:lnTo>
                <a:lnTo>
                  <a:pt x="672" y="341"/>
                </a:lnTo>
                <a:lnTo>
                  <a:pt x="680" y="311"/>
                </a:lnTo>
                <a:lnTo>
                  <a:pt x="653" y="278"/>
                </a:lnTo>
                <a:lnTo>
                  <a:pt x="676" y="234"/>
                </a:lnTo>
                <a:lnTo>
                  <a:pt x="672" y="184"/>
                </a:lnTo>
                <a:lnTo>
                  <a:pt x="641" y="171"/>
                </a:lnTo>
                <a:lnTo>
                  <a:pt x="647" y="157"/>
                </a:lnTo>
                <a:lnTo>
                  <a:pt x="639" y="144"/>
                </a:lnTo>
                <a:lnTo>
                  <a:pt x="637" y="128"/>
                </a:lnTo>
                <a:lnTo>
                  <a:pt x="614" y="128"/>
                </a:lnTo>
                <a:lnTo>
                  <a:pt x="578" y="92"/>
                </a:lnTo>
                <a:lnTo>
                  <a:pt x="538" y="102"/>
                </a:lnTo>
                <a:lnTo>
                  <a:pt x="520" y="113"/>
                </a:lnTo>
                <a:lnTo>
                  <a:pt x="484" y="119"/>
                </a:lnTo>
                <a:lnTo>
                  <a:pt x="468" y="140"/>
                </a:lnTo>
                <a:lnTo>
                  <a:pt x="451" y="132"/>
                </a:lnTo>
                <a:lnTo>
                  <a:pt x="432" y="134"/>
                </a:lnTo>
                <a:lnTo>
                  <a:pt x="426" y="119"/>
                </a:lnTo>
                <a:lnTo>
                  <a:pt x="444" y="109"/>
                </a:lnTo>
                <a:lnTo>
                  <a:pt x="444" y="94"/>
                </a:lnTo>
                <a:lnTo>
                  <a:pt x="415" y="86"/>
                </a:lnTo>
                <a:lnTo>
                  <a:pt x="397" y="78"/>
                </a:lnTo>
                <a:lnTo>
                  <a:pt x="382" y="82"/>
                </a:lnTo>
                <a:lnTo>
                  <a:pt x="382" y="73"/>
                </a:lnTo>
                <a:lnTo>
                  <a:pt x="371" y="67"/>
                </a:lnTo>
                <a:lnTo>
                  <a:pt x="376" y="54"/>
                </a:lnTo>
                <a:lnTo>
                  <a:pt x="374" y="44"/>
                </a:lnTo>
                <a:lnTo>
                  <a:pt x="374" y="30"/>
                </a:lnTo>
                <a:lnTo>
                  <a:pt x="344" y="19"/>
                </a:lnTo>
                <a:lnTo>
                  <a:pt x="346" y="13"/>
                </a:lnTo>
                <a:lnTo>
                  <a:pt x="286" y="0"/>
                </a:lnTo>
                <a:lnTo>
                  <a:pt x="303" y="54"/>
                </a:lnTo>
                <a:lnTo>
                  <a:pt x="284" y="61"/>
                </a:lnTo>
                <a:lnTo>
                  <a:pt x="277" y="71"/>
                </a:lnTo>
                <a:lnTo>
                  <a:pt x="286" y="75"/>
                </a:lnTo>
                <a:lnTo>
                  <a:pt x="292" y="98"/>
                </a:lnTo>
                <a:lnTo>
                  <a:pt x="286" y="111"/>
                </a:lnTo>
                <a:lnTo>
                  <a:pt x="309" y="125"/>
                </a:lnTo>
                <a:lnTo>
                  <a:pt x="323" y="149"/>
                </a:lnTo>
                <a:lnTo>
                  <a:pt x="338" y="169"/>
                </a:lnTo>
                <a:lnTo>
                  <a:pt x="305" y="132"/>
                </a:lnTo>
                <a:lnTo>
                  <a:pt x="280" y="132"/>
                </a:lnTo>
                <a:lnTo>
                  <a:pt x="261" y="117"/>
                </a:lnTo>
                <a:lnTo>
                  <a:pt x="252" y="136"/>
                </a:lnTo>
                <a:lnTo>
                  <a:pt x="252" y="163"/>
                </a:lnTo>
                <a:lnTo>
                  <a:pt x="246" y="151"/>
                </a:lnTo>
                <a:lnTo>
                  <a:pt x="236" y="151"/>
                </a:lnTo>
                <a:lnTo>
                  <a:pt x="229" y="173"/>
                </a:lnTo>
                <a:lnTo>
                  <a:pt x="213" y="165"/>
                </a:lnTo>
                <a:lnTo>
                  <a:pt x="219" y="144"/>
                </a:lnTo>
                <a:lnTo>
                  <a:pt x="209" y="132"/>
                </a:lnTo>
                <a:lnTo>
                  <a:pt x="167" y="130"/>
                </a:lnTo>
                <a:lnTo>
                  <a:pt x="146" y="149"/>
                </a:lnTo>
                <a:lnTo>
                  <a:pt x="152" y="174"/>
                </a:lnTo>
                <a:lnTo>
                  <a:pt x="148" y="178"/>
                </a:lnTo>
                <a:lnTo>
                  <a:pt x="140" y="205"/>
                </a:lnTo>
                <a:lnTo>
                  <a:pt x="119" y="244"/>
                </a:lnTo>
                <a:lnTo>
                  <a:pt x="104" y="245"/>
                </a:lnTo>
                <a:lnTo>
                  <a:pt x="96" y="257"/>
                </a:lnTo>
                <a:lnTo>
                  <a:pt x="117" y="268"/>
                </a:lnTo>
                <a:lnTo>
                  <a:pt x="115" y="288"/>
                </a:lnTo>
                <a:lnTo>
                  <a:pt x="88" y="303"/>
                </a:lnTo>
                <a:lnTo>
                  <a:pt x="90" y="322"/>
                </a:lnTo>
                <a:lnTo>
                  <a:pt x="71" y="324"/>
                </a:lnTo>
                <a:lnTo>
                  <a:pt x="60" y="330"/>
                </a:lnTo>
                <a:lnTo>
                  <a:pt x="33" y="326"/>
                </a:lnTo>
                <a:lnTo>
                  <a:pt x="27" y="332"/>
                </a:lnTo>
                <a:lnTo>
                  <a:pt x="37" y="374"/>
                </a:lnTo>
                <a:lnTo>
                  <a:pt x="12" y="420"/>
                </a:lnTo>
                <a:lnTo>
                  <a:pt x="14" y="451"/>
                </a:lnTo>
                <a:lnTo>
                  <a:pt x="23" y="501"/>
                </a:lnTo>
                <a:lnTo>
                  <a:pt x="2" y="520"/>
                </a:lnTo>
                <a:lnTo>
                  <a:pt x="2" y="558"/>
                </a:lnTo>
                <a:lnTo>
                  <a:pt x="21" y="579"/>
                </a:lnTo>
                <a:lnTo>
                  <a:pt x="0" y="610"/>
                </a:lnTo>
                <a:lnTo>
                  <a:pt x="33" y="656"/>
                </a:lnTo>
                <a:lnTo>
                  <a:pt x="52" y="658"/>
                </a:lnTo>
                <a:lnTo>
                  <a:pt x="62" y="666"/>
                </a:lnTo>
                <a:lnTo>
                  <a:pt x="81" y="666"/>
                </a:lnTo>
                <a:lnTo>
                  <a:pt x="106" y="679"/>
                </a:lnTo>
                <a:lnTo>
                  <a:pt x="131" y="693"/>
                </a:lnTo>
                <a:lnTo>
                  <a:pt x="104" y="706"/>
                </a:lnTo>
                <a:lnTo>
                  <a:pt x="94" y="731"/>
                </a:lnTo>
                <a:lnTo>
                  <a:pt x="111" y="752"/>
                </a:lnTo>
                <a:lnTo>
                  <a:pt x="86" y="794"/>
                </a:lnTo>
                <a:lnTo>
                  <a:pt x="86" y="810"/>
                </a:lnTo>
                <a:lnTo>
                  <a:pt x="60" y="814"/>
                </a:lnTo>
                <a:lnTo>
                  <a:pt x="50" y="831"/>
                </a:lnTo>
                <a:lnTo>
                  <a:pt x="52" y="860"/>
                </a:lnTo>
                <a:lnTo>
                  <a:pt x="79" y="871"/>
                </a:lnTo>
                <a:lnTo>
                  <a:pt x="106" y="871"/>
                </a:lnTo>
                <a:lnTo>
                  <a:pt x="138" y="839"/>
                </a:lnTo>
                <a:lnTo>
                  <a:pt x="165" y="846"/>
                </a:lnTo>
                <a:lnTo>
                  <a:pt x="179" y="852"/>
                </a:lnTo>
                <a:lnTo>
                  <a:pt x="175" y="867"/>
                </a:lnTo>
                <a:lnTo>
                  <a:pt x="219" y="892"/>
                </a:lnTo>
                <a:lnTo>
                  <a:pt x="219" y="885"/>
                </a:lnTo>
                <a:lnTo>
                  <a:pt x="244" y="887"/>
                </a:lnTo>
                <a:lnTo>
                  <a:pt x="250" y="896"/>
                </a:lnTo>
                <a:lnTo>
                  <a:pt x="261" y="906"/>
                </a:lnTo>
                <a:lnTo>
                  <a:pt x="263" y="923"/>
                </a:lnTo>
                <a:lnTo>
                  <a:pt x="284" y="915"/>
                </a:lnTo>
                <a:lnTo>
                  <a:pt x="288" y="887"/>
                </a:lnTo>
                <a:lnTo>
                  <a:pt x="315" y="902"/>
                </a:lnTo>
                <a:lnTo>
                  <a:pt x="338" y="917"/>
                </a:lnTo>
                <a:lnTo>
                  <a:pt x="351" y="906"/>
                </a:lnTo>
                <a:lnTo>
                  <a:pt x="384" y="904"/>
                </a:lnTo>
                <a:lnTo>
                  <a:pt x="445" y="894"/>
                </a:lnTo>
                <a:lnTo>
                  <a:pt x="463" y="898"/>
                </a:lnTo>
                <a:lnTo>
                  <a:pt x="482" y="900"/>
                </a:lnTo>
                <a:lnTo>
                  <a:pt x="495" y="929"/>
                </a:lnTo>
                <a:close/>
              </a:path>
            </a:pathLst>
          </a:custGeom>
          <a:solidFill>
            <a:schemeClr val="tx2"/>
          </a:solidFill>
          <a:ln w="12700">
            <a:solidFill>
              <a:srgbClr val="FFFFFF"/>
            </a:solidFill>
            <a:prstDash val="solid"/>
            <a:round/>
            <a:headEnd/>
            <a:tailEnd/>
          </a:ln>
        </p:spPr>
        <p:txBody>
          <a:bodyPr/>
          <a:lstStyle/>
          <a:p>
            <a:endParaRPr lang="en-GB"/>
          </a:p>
        </p:txBody>
      </p:sp>
      <p:sp>
        <p:nvSpPr>
          <p:cNvPr id="1981" name="Freeform 645"/>
          <p:cNvSpPr>
            <a:spLocks noEditPoints="1"/>
          </p:cNvSpPr>
          <p:nvPr/>
        </p:nvSpPr>
        <p:spPr bwMode="auto">
          <a:xfrm>
            <a:off x="6325331" y="4018554"/>
            <a:ext cx="1619083" cy="1783414"/>
          </a:xfrm>
          <a:custGeom>
            <a:avLst/>
            <a:gdLst/>
            <a:ahLst/>
            <a:cxnLst>
              <a:cxn ang="0">
                <a:pos x="589" y="177"/>
              </a:cxn>
              <a:cxn ang="0">
                <a:pos x="510" y="198"/>
              </a:cxn>
              <a:cxn ang="0">
                <a:pos x="483" y="244"/>
              </a:cxn>
              <a:cxn ang="0">
                <a:pos x="470" y="279"/>
              </a:cxn>
              <a:cxn ang="0">
                <a:pos x="520" y="396"/>
              </a:cxn>
              <a:cxn ang="0">
                <a:pos x="581" y="459"/>
              </a:cxn>
              <a:cxn ang="0">
                <a:pos x="716" y="653"/>
              </a:cxn>
              <a:cxn ang="0">
                <a:pos x="781" y="686"/>
              </a:cxn>
              <a:cxn ang="0">
                <a:pos x="948" y="805"/>
              </a:cxn>
              <a:cxn ang="0">
                <a:pos x="948" y="893"/>
              </a:cxn>
              <a:cxn ang="0">
                <a:pos x="875" y="829"/>
              </a:cxn>
              <a:cxn ang="0">
                <a:pos x="825" y="893"/>
              </a:cxn>
              <a:cxn ang="0">
                <a:pos x="833" y="927"/>
              </a:cxn>
              <a:cxn ang="0">
                <a:pos x="871" y="1010"/>
              </a:cxn>
              <a:cxn ang="0">
                <a:pos x="810" y="1031"/>
              </a:cxn>
              <a:cxn ang="0">
                <a:pos x="756" y="1135"/>
              </a:cxn>
              <a:cxn ang="0">
                <a:pos x="723" y="1100"/>
              </a:cxn>
              <a:cxn ang="0">
                <a:pos x="769" y="1033"/>
              </a:cxn>
              <a:cxn ang="0">
                <a:pos x="744" y="902"/>
              </a:cxn>
              <a:cxn ang="0">
                <a:pos x="681" y="854"/>
              </a:cxn>
              <a:cxn ang="0">
                <a:pos x="660" y="806"/>
              </a:cxn>
              <a:cxn ang="0">
                <a:pos x="622" y="797"/>
              </a:cxn>
              <a:cxn ang="0">
                <a:pos x="589" y="758"/>
              </a:cxn>
              <a:cxn ang="0">
                <a:pos x="527" y="716"/>
              </a:cxn>
              <a:cxn ang="0">
                <a:pos x="428" y="645"/>
              </a:cxn>
              <a:cxn ang="0">
                <a:pos x="360" y="557"/>
              </a:cxn>
              <a:cxn ang="0">
                <a:pos x="328" y="520"/>
              </a:cxn>
              <a:cxn ang="0">
                <a:pos x="291" y="446"/>
              </a:cxn>
              <a:cxn ang="0">
                <a:pos x="241" y="336"/>
              </a:cxn>
              <a:cxn ang="0">
                <a:pos x="147" y="290"/>
              </a:cxn>
              <a:cxn ang="0">
                <a:pos x="46" y="332"/>
              </a:cxn>
              <a:cxn ang="0">
                <a:pos x="0" y="269"/>
              </a:cxn>
              <a:cxn ang="0">
                <a:pos x="2" y="190"/>
              </a:cxn>
              <a:cxn ang="0">
                <a:pos x="38" y="156"/>
              </a:cxn>
              <a:cxn ang="0">
                <a:pos x="34" y="81"/>
              </a:cxn>
              <a:cxn ang="0">
                <a:pos x="109" y="87"/>
              </a:cxn>
              <a:cxn ang="0">
                <a:pos x="165" y="35"/>
              </a:cxn>
              <a:cxn ang="0">
                <a:pos x="192" y="108"/>
              </a:cxn>
              <a:cxn ang="0">
                <a:pos x="232" y="58"/>
              </a:cxn>
              <a:cxn ang="0">
                <a:pos x="257" y="62"/>
              </a:cxn>
              <a:cxn ang="0">
                <a:pos x="311" y="87"/>
              </a:cxn>
              <a:cxn ang="0">
                <a:pos x="314" y="37"/>
              </a:cxn>
              <a:cxn ang="0">
                <a:pos x="339" y="14"/>
              </a:cxn>
              <a:cxn ang="0">
                <a:pos x="408" y="0"/>
              </a:cxn>
              <a:cxn ang="0">
                <a:pos x="499" y="48"/>
              </a:cxn>
              <a:cxn ang="0">
                <a:pos x="616" y="81"/>
              </a:cxn>
              <a:cxn ang="0">
                <a:pos x="579" y="133"/>
              </a:cxn>
              <a:cxn ang="0">
                <a:pos x="608" y="183"/>
              </a:cxn>
              <a:cxn ang="0">
                <a:pos x="255" y="495"/>
              </a:cxn>
              <a:cxn ang="0">
                <a:pos x="284" y="511"/>
              </a:cxn>
              <a:cxn ang="0">
                <a:pos x="255" y="495"/>
              </a:cxn>
            </a:cxnLst>
            <a:rect l="0" t="0" r="r" b="b"/>
            <a:pathLst>
              <a:path w="1004" h="1135">
                <a:moveTo>
                  <a:pt x="599" y="198"/>
                </a:moveTo>
                <a:lnTo>
                  <a:pt x="606" y="186"/>
                </a:lnTo>
                <a:lnTo>
                  <a:pt x="589" y="177"/>
                </a:lnTo>
                <a:lnTo>
                  <a:pt x="562" y="173"/>
                </a:lnTo>
                <a:lnTo>
                  <a:pt x="535" y="186"/>
                </a:lnTo>
                <a:lnTo>
                  <a:pt x="510" y="198"/>
                </a:lnTo>
                <a:lnTo>
                  <a:pt x="489" y="196"/>
                </a:lnTo>
                <a:lnTo>
                  <a:pt x="468" y="217"/>
                </a:lnTo>
                <a:lnTo>
                  <a:pt x="483" y="244"/>
                </a:lnTo>
                <a:lnTo>
                  <a:pt x="491" y="257"/>
                </a:lnTo>
                <a:lnTo>
                  <a:pt x="491" y="273"/>
                </a:lnTo>
                <a:lnTo>
                  <a:pt x="470" y="279"/>
                </a:lnTo>
                <a:lnTo>
                  <a:pt x="470" y="302"/>
                </a:lnTo>
                <a:lnTo>
                  <a:pt x="489" y="371"/>
                </a:lnTo>
                <a:lnTo>
                  <a:pt x="520" y="396"/>
                </a:lnTo>
                <a:lnTo>
                  <a:pt x="551" y="432"/>
                </a:lnTo>
                <a:lnTo>
                  <a:pt x="577" y="444"/>
                </a:lnTo>
                <a:lnTo>
                  <a:pt x="581" y="459"/>
                </a:lnTo>
                <a:lnTo>
                  <a:pt x="610" y="570"/>
                </a:lnTo>
                <a:lnTo>
                  <a:pt x="681" y="641"/>
                </a:lnTo>
                <a:lnTo>
                  <a:pt x="716" y="653"/>
                </a:lnTo>
                <a:lnTo>
                  <a:pt x="777" y="655"/>
                </a:lnTo>
                <a:lnTo>
                  <a:pt x="800" y="672"/>
                </a:lnTo>
                <a:lnTo>
                  <a:pt x="781" y="686"/>
                </a:lnTo>
                <a:lnTo>
                  <a:pt x="766" y="703"/>
                </a:lnTo>
                <a:lnTo>
                  <a:pt x="844" y="753"/>
                </a:lnTo>
                <a:lnTo>
                  <a:pt x="948" y="805"/>
                </a:lnTo>
                <a:lnTo>
                  <a:pt x="1004" y="877"/>
                </a:lnTo>
                <a:lnTo>
                  <a:pt x="979" y="912"/>
                </a:lnTo>
                <a:lnTo>
                  <a:pt x="948" y="893"/>
                </a:lnTo>
                <a:lnTo>
                  <a:pt x="938" y="852"/>
                </a:lnTo>
                <a:lnTo>
                  <a:pt x="892" y="849"/>
                </a:lnTo>
                <a:lnTo>
                  <a:pt x="875" y="829"/>
                </a:lnTo>
                <a:lnTo>
                  <a:pt x="856" y="833"/>
                </a:lnTo>
                <a:lnTo>
                  <a:pt x="831" y="872"/>
                </a:lnTo>
                <a:lnTo>
                  <a:pt x="825" y="893"/>
                </a:lnTo>
                <a:lnTo>
                  <a:pt x="815" y="912"/>
                </a:lnTo>
                <a:lnTo>
                  <a:pt x="817" y="931"/>
                </a:lnTo>
                <a:lnTo>
                  <a:pt x="833" y="927"/>
                </a:lnTo>
                <a:lnTo>
                  <a:pt x="854" y="941"/>
                </a:lnTo>
                <a:lnTo>
                  <a:pt x="875" y="968"/>
                </a:lnTo>
                <a:lnTo>
                  <a:pt x="871" y="1010"/>
                </a:lnTo>
                <a:lnTo>
                  <a:pt x="860" y="1019"/>
                </a:lnTo>
                <a:lnTo>
                  <a:pt x="842" y="1014"/>
                </a:lnTo>
                <a:lnTo>
                  <a:pt x="810" y="1031"/>
                </a:lnTo>
                <a:lnTo>
                  <a:pt x="810" y="1077"/>
                </a:lnTo>
                <a:lnTo>
                  <a:pt x="779" y="1098"/>
                </a:lnTo>
                <a:lnTo>
                  <a:pt x="756" y="1135"/>
                </a:lnTo>
                <a:lnTo>
                  <a:pt x="737" y="1135"/>
                </a:lnTo>
                <a:lnTo>
                  <a:pt x="721" y="1123"/>
                </a:lnTo>
                <a:lnTo>
                  <a:pt x="723" y="1100"/>
                </a:lnTo>
                <a:lnTo>
                  <a:pt x="746" y="1075"/>
                </a:lnTo>
                <a:lnTo>
                  <a:pt x="744" y="1043"/>
                </a:lnTo>
                <a:lnTo>
                  <a:pt x="769" y="1033"/>
                </a:lnTo>
                <a:lnTo>
                  <a:pt x="775" y="1018"/>
                </a:lnTo>
                <a:lnTo>
                  <a:pt x="767" y="966"/>
                </a:lnTo>
                <a:lnTo>
                  <a:pt x="744" y="902"/>
                </a:lnTo>
                <a:lnTo>
                  <a:pt x="723" y="876"/>
                </a:lnTo>
                <a:lnTo>
                  <a:pt x="700" y="885"/>
                </a:lnTo>
                <a:lnTo>
                  <a:pt x="681" y="854"/>
                </a:lnTo>
                <a:lnTo>
                  <a:pt x="668" y="845"/>
                </a:lnTo>
                <a:lnTo>
                  <a:pt x="670" y="826"/>
                </a:lnTo>
                <a:lnTo>
                  <a:pt x="660" y="806"/>
                </a:lnTo>
                <a:lnTo>
                  <a:pt x="637" y="801"/>
                </a:lnTo>
                <a:lnTo>
                  <a:pt x="616" y="810"/>
                </a:lnTo>
                <a:lnTo>
                  <a:pt x="622" y="797"/>
                </a:lnTo>
                <a:lnTo>
                  <a:pt x="612" y="780"/>
                </a:lnTo>
                <a:lnTo>
                  <a:pt x="589" y="780"/>
                </a:lnTo>
                <a:lnTo>
                  <a:pt x="589" y="758"/>
                </a:lnTo>
                <a:lnTo>
                  <a:pt x="564" y="724"/>
                </a:lnTo>
                <a:lnTo>
                  <a:pt x="547" y="722"/>
                </a:lnTo>
                <a:lnTo>
                  <a:pt x="527" y="716"/>
                </a:lnTo>
                <a:lnTo>
                  <a:pt x="501" y="718"/>
                </a:lnTo>
                <a:lnTo>
                  <a:pt x="455" y="674"/>
                </a:lnTo>
                <a:lnTo>
                  <a:pt x="428" y="645"/>
                </a:lnTo>
                <a:lnTo>
                  <a:pt x="424" y="622"/>
                </a:lnTo>
                <a:lnTo>
                  <a:pt x="387" y="591"/>
                </a:lnTo>
                <a:lnTo>
                  <a:pt x="360" y="557"/>
                </a:lnTo>
                <a:lnTo>
                  <a:pt x="339" y="555"/>
                </a:lnTo>
                <a:lnTo>
                  <a:pt x="349" y="547"/>
                </a:lnTo>
                <a:lnTo>
                  <a:pt x="328" y="520"/>
                </a:lnTo>
                <a:lnTo>
                  <a:pt x="305" y="486"/>
                </a:lnTo>
                <a:lnTo>
                  <a:pt x="295" y="482"/>
                </a:lnTo>
                <a:lnTo>
                  <a:pt x="291" y="446"/>
                </a:lnTo>
                <a:lnTo>
                  <a:pt x="286" y="421"/>
                </a:lnTo>
                <a:lnTo>
                  <a:pt x="278" y="359"/>
                </a:lnTo>
                <a:lnTo>
                  <a:pt x="241" y="336"/>
                </a:lnTo>
                <a:lnTo>
                  <a:pt x="220" y="311"/>
                </a:lnTo>
                <a:lnTo>
                  <a:pt x="180" y="294"/>
                </a:lnTo>
                <a:lnTo>
                  <a:pt x="147" y="290"/>
                </a:lnTo>
                <a:lnTo>
                  <a:pt x="80" y="350"/>
                </a:lnTo>
                <a:lnTo>
                  <a:pt x="28" y="353"/>
                </a:lnTo>
                <a:lnTo>
                  <a:pt x="46" y="332"/>
                </a:lnTo>
                <a:lnTo>
                  <a:pt x="63" y="304"/>
                </a:lnTo>
                <a:lnTo>
                  <a:pt x="30" y="298"/>
                </a:lnTo>
                <a:lnTo>
                  <a:pt x="0" y="269"/>
                </a:lnTo>
                <a:lnTo>
                  <a:pt x="3" y="240"/>
                </a:lnTo>
                <a:lnTo>
                  <a:pt x="13" y="219"/>
                </a:lnTo>
                <a:lnTo>
                  <a:pt x="2" y="190"/>
                </a:lnTo>
                <a:lnTo>
                  <a:pt x="0" y="167"/>
                </a:lnTo>
                <a:lnTo>
                  <a:pt x="21" y="169"/>
                </a:lnTo>
                <a:lnTo>
                  <a:pt x="38" y="156"/>
                </a:lnTo>
                <a:lnTo>
                  <a:pt x="44" y="140"/>
                </a:lnTo>
                <a:lnTo>
                  <a:pt x="23" y="94"/>
                </a:lnTo>
                <a:lnTo>
                  <a:pt x="34" y="81"/>
                </a:lnTo>
                <a:lnTo>
                  <a:pt x="55" y="87"/>
                </a:lnTo>
                <a:lnTo>
                  <a:pt x="82" y="77"/>
                </a:lnTo>
                <a:lnTo>
                  <a:pt x="109" y="87"/>
                </a:lnTo>
                <a:lnTo>
                  <a:pt x="136" y="71"/>
                </a:lnTo>
                <a:lnTo>
                  <a:pt x="140" y="50"/>
                </a:lnTo>
                <a:lnTo>
                  <a:pt x="165" y="35"/>
                </a:lnTo>
                <a:lnTo>
                  <a:pt x="176" y="60"/>
                </a:lnTo>
                <a:lnTo>
                  <a:pt x="184" y="77"/>
                </a:lnTo>
                <a:lnTo>
                  <a:pt x="192" y="108"/>
                </a:lnTo>
                <a:lnTo>
                  <a:pt x="209" y="119"/>
                </a:lnTo>
                <a:lnTo>
                  <a:pt x="215" y="83"/>
                </a:lnTo>
                <a:lnTo>
                  <a:pt x="232" y="58"/>
                </a:lnTo>
                <a:lnTo>
                  <a:pt x="232" y="43"/>
                </a:lnTo>
                <a:lnTo>
                  <a:pt x="249" y="43"/>
                </a:lnTo>
                <a:lnTo>
                  <a:pt x="257" y="62"/>
                </a:lnTo>
                <a:lnTo>
                  <a:pt x="284" y="62"/>
                </a:lnTo>
                <a:lnTo>
                  <a:pt x="299" y="85"/>
                </a:lnTo>
                <a:lnTo>
                  <a:pt x="311" y="87"/>
                </a:lnTo>
                <a:lnTo>
                  <a:pt x="309" y="67"/>
                </a:lnTo>
                <a:lnTo>
                  <a:pt x="301" y="43"/>
                </a:lnTo>
                <a:lnTo>
                  <a:pt x="314" y="37"/>
                </a:lnTo>
                <a:lnTo>
                  <a:pt x="336" y="48"/>
                </a:lnTo>
                <a:lnTo>
                  <a:pt x="330" y="25"/>
                </a:lnTo>
                <a:lnTo>
                  <a:pt x="339" y="14"/>
                </a:lnTo>
                <a:lnTo>
                  <a:pt x="359" y="14"/>
                </a:lnTo>
                <a:lnTo>
                  <a:pt x="378" y="29"/>
                </a:lnTo>
                <a:lnTo>
                  <a:pt x="408" y="0"/>
                </a:lnTo>
                <a:lnTo>
                  <a:pt x="441" y="0"/>
                </a:lnTo>
                <a:lnTo>
                  <a:pt x="458" y="0"/>
                </a:lnTo>
                <a:lnTo>
                  <a:pt x="499" y="48"/>
                </a:lnTo>
                <a:lnTo>
                  <a:pt x="552" y="69"/>
                </a:lnTo>
                <a:lnTo>
                  <a:pt x="597" y="71"/>
                </a:lnTo>
                <a:lnTo>
                  <a:pt x="616" y="81"/>
                </a:lnTo>
                <a:lnTo>
                  <a:pt x="606" y="94"/>
                </a:lnTo>
                <a:lnTo>
                  <a:pt x="579" y="104"/>
                </a:lnTo>
                <a:lnTo>
                  <a:pt x="579" y="133"/>
                </a:lnTo>
                <a:lnTo>
                  <a:pt x="599" y="154"/>
                </a:lnTo>
                <a:lnTo>
                  <a:pt x="599" y="179"/>
                </a:lnTo>
                <a:lnTo>
                  <a:pt x="608" y="183"/>
                </a:lnTo>
                <a:lnTo>
                  <a:pt x="610" y="192"/>
                </a:lnTo>
                <a:lnTo>
                  <a:pt x="599" y="198"/>
                </a:lnTo>
                <a:close/>
                <a:moveTo>
                  <a:pt x="255" y="495"/>
                </a:moveTo>
                <a:lnTo>
                  <a:pt x="264" y="507"/>
                </a:lnTo>
                <a:lnTo>
                  <a:pt x="274" y="509"/>
                </a:lnTo>
                <a:lnTo>
                  <a:pt x="284" y="511"/>
                </a:lnTo>
                <a:lnTo>
                  <a:pt x="282" y="494"/>
                </a:lnTo>
                <a:lnTo>
                  <a:pt x="270" y="503"/>
                </a:lnTo>
                <a:lnTo>
                  <a:pt x="255" y="495"/>
                </a:lnTo>
                <a:close/>
              </a:path>
            </a:pathLst>
          </a:custGeom>
          <a:solidFill>
            <a:schemeClr val="bg2"/>
          </a:solidFill>
          <a:ln w="12700">
            <a:noFill/>
            <a:round/>
            <a:headEnd/>
            <a:tailEnd/>
          </a:ln>
        </p:spPr>
        <p:txBody>
          <a:bodyPr/>
          <a:lstStyle/>
          <a:p>
            <a:endParaRPr lang="en-GB"/>
          </a:p>
        </p:txBody>
      </p:sp>
      <p:sp>
        <p:nvSpPr>
          <p:cNvPr id="1982" name="Freeform 646"/>
          <p:cNvSpPr>
            <a:spLocks/>
          </p:cNvSpPr>
          <p:nvPr/>
        </p:nvSpPr>
        <p:spPr bwMode="auto">
          <a:xfrm>
            <a:off x="6325331" y="4018554"/>
            <a:ext cx="1619083" cy="1783414"/>
          </a:xfrm>
          <a:custGeom>
            <a:avLst/>
            <a:gdLst/>
            <a:ahLst/>
            <a:cxnLst>
              <a:cxn ang="0">
                <a:pos x="589" y="177"/>
              </a:cxn>
              <a:cxn ang="0">
                <a:pos x="510" y="198"/>
              </a:cxn>
              <a:cxn ang="0">
                <a:pos x="483" y="244"/>
              </a:cxn>
              <a:cxn ang="0">
                <a:pos x="470" y="279"/>
              </a:cxn>
              <a:cxn ang="0">
                <a:pos x="520" y="396"/>
              </a:cxn>
              <a:cxn ang="0">
                <a:pos x="581" y="459"/>
              </a:cxn>
              <a:cxn ang="0">
                <a:pos x="716" y="653"/>
              </a:cxn>
              <a:cxn ang="0">
                <a:pos x="781" y="686"/>
              </a:cxn>
              <a:cxn ang="0">
                <a:pos x="948" y="805"/>
              </a:cxn>
              <a:cxn ang="0">
                <a:pos x="948" y="893"/>
              </a:cxn>
              <a:cxn ang="0">
                <a:pos x="875" y="829"/>
              </a:cxn>
              <a:cxn ang="0">
                <a:pos x="825" y="893"/>
              </a:cxn>
              <a:cxn ang="0">
                <a:pos x="833" y="927"/>
              </a:cxn>
              <a:cxn ang="0">
                <a:pos x="871" y="1010"/>
              </a:cxn>
              <a:cxn ang="0">
                <a:pos x="810" y="1031"/>
              </a:cxn>
              <a:cxn ang="0">
                <a:pos x="756" y="1135"/>
              </a:cxn>
              <a:cxn ang="0">
                <a:pos x="723" y="1100"/>
              </a:cxn>
              <a:cxn ang="0">
                <a:pos x="769" y="1033"/>
              </a:cxn>
              <a:cxn ang="0">
                <a:pos x="744" y="902"/>
              </a:cxn>
              <a:cxn ang="0">
                <a:pos x="681" y="854"/>
              </a:cxn>
              <a:cxn ang="0">
                <a:pos x="660" y="806"/>
              </a:cxn>
              <a:cxn ang="0">
                <a:pos x="622" y="797"/>
              </a:cxn>
              <a:cxn ang="0">
                <a:pos x="589" y="758"/>
              </a:cxn>
              <a:cxn ang="0">
                <a:pos x="527" y="716"/>
              </a:cxn>
              <a:cxn ang="0">
                <a:pos x="428" y="645"/>
              </a:cxn>
              <a:cxn ang="0">
                <a:pos x="360" y="557"/>
              </a:cxn>
              <a:cxn ang="0">
                <a:pos x="328" y="520"/>
              </a:cxn>
              <a:cxn ang="0">
                <a:pos x="291" y="446"/>
              </a:cxn>
              <a:cxn ang="0">
                <a:pos x="241" y="336"/>
              </a:cxn>
              <a:cxn ang="0">
                <a:pos x="147" y="290"/>
              </a:cxn>
              <a:cxn ang="0">
                <a:pos x="46" y="332"/>
              </a:cxn>
              <a:cxn ang="0">
                <a:pos x="0" y="269"/>
              </a:cxn>
              <a:cxn ang="0">
                <a:pos x="2" y="190"/>
              </a:cxn>
              <a:cxn ang="0">
                <a:pos x="38" y="156"/>
              </a:cxn>
              <a:cxn ang="0">
                <a:pos x="34" y="81"/>
              </a:cxn>
              <a:cxn ang="0">
                <a:pos x="109" y="87"/>
              </a:cxn>
              <a:cxn ang="0">
                <a:pos x="165" y="35"/>
              </a:cxn>
              <a:cxn ang="0">
                <a:pos x="192" y="108"/>
              </a:cxn>
              <a:cxn ang="0">
                <a:pos x="232" y="58"/>
              </a:cxn>
              <a:cxn ang="0">
                <a:pos x="257" y="62"/>
              </a:cxn>
              <a:cxn ang="0">
                <a:pos x="311" y="87"/>
              </a:cxn>
              <a:cxn ang="0">
                <a:pos x="314" y="37"/>
              </a:cxn>
              <a:cxn ang="0">
                <a:pos x="339" y="14"/>
              </a:cxn>
              <a:cxn ang="0">
                <a:pos x="408" y="0"/>
              </a:cxn>
              <a:cxn ang="0">
                <a:pos x="499" y="48"/>
              </a:cxn>
              <a:cxn ang="0">
                <a:pos x="616" y="81"/>
              </a:cxn>
              <a:cxn ang="0">
                <a:pos x="579" y="133"/>
              </a:cxn>
              <a:cxn ang="0">
                <a:pos x="608" y="183"/>
              </a:cxn>
            </a:cxnLst>
            <a:rect l="0" t="0" r="r" b="b"/>
            <a:pathLst>
              <a:path w="1004" h="1135">
                <a:moveTo>
                  <a:pt x="599" y="198"/>
                </a:moveTo>
                <a:lnTo>
                  <a:pt x="606" y="186"/>
                </a:lnTo>
                <a:lnTo>
                  <a:pt x="589" y="177"/>
                </a:lnTo>
                <a:lnTo>
                  <a:pt x="562" y="173"/>
                </a:lnTo>
                <a:lnTo>
                  <a:pt x="535" y="186"/>
                </a:lnTo>
                <a:lnTo>
                  <a:pt x="510" y="198"/>
                </a:lnTo>
                <a:lnTo>
                  <a:pt x="489" y="196"/>
                </a:lnTo>
                <a:lnTo>
                  <a:pt x="468" y="217"/>
                </a:lnTo>
                <a:lnTo>
                  <a:pt x="483" y="244"/>
                </a:lnTo>
                <a:lnTo>
                  <a:pt x="491" y="257"/>
                </a:lnTo>
                <a:lnTo>
                  <a:pt x="491" y="273"/>
                </a:lnTo>
                <a:lnTo>
                  <a:pt x="470" y="279"/>
                </a:lnTo>
                <a:lnTo>
                  <a:pt x="470" y="302"/>
                </a:lnTo>
                <a:lnTo>
                  <a:pt x="489" y="371"/>
                </a:lnTo>
                <a:lnTo>
                  <a:pt x="520" y="396"/>
                </a:lnTo>
                <a:lnTo>
                  <a:pt x="551" y="432"/>
                </a:lnTo>
                <a:lnTo>
                  <a:pt x="577" y="444"/>
                </a:lnTo>
                <a:lnTo>
                  <a:pt x="581" y="459"/>
                </a:lnTo>
                <a:lnTo>
                  <a:pt x="610" y="570"/>
                </a:lnTo>
                <a:lnTo>
                  <a:pt x="681" y="641"/>
                </a:lnTo>
                <a:lnTo>
                  <a:pt x="716" y="653"/>
                </a:lnTo>
                <a:lnTo>
                  <a:pt x="777" y="655"/>
                </a:lnTo>
                <a:lnTo>
                  <a:pt x="800" y="672"/>
                </a:lnTo>
                <a:lnTo>
                  <a:pt x="781" y="686"/>
                </a:lnTo>
                <a:lnTo>
                  <a:pt x="766" y="703"/>
                </a:lnTo>
                <a:lnTo>
                  <a:pt x="844" y="753"/>
                </a:lnTo>
                <a:lnTo>
                  <a:pt x="948" y="805"/>
                </a:lnTo>
                <a:lnTo>
                  <a:pt x="1004" y="877"/>
                </a:lnTo>
                <a:lnTo>
                  <a:pt x="979" y="912"/>
                </a:lnTo>
                <a:lnTo>
                  <a:pt x="948" y="893"/>
                </a:lnTo>
                <a:lnTo>
                  <a:pt x="938" y="852"/>
                </a:lnTo>
                <a:lnTo>
                  <a:pt x="892" y="849"/>
                </a:lnTo>
                <a:lnTo>
                  <a:pt x="875" y="829"/>
                </a:lnTo>
                <a:lnTo>
                  <a:pt x="856" y="833"/>
                </a:lnTo>
                <a:lnTo>
                  <a:pt x="831" y="872"/>
                </a:lnTo>
                <a:lnTo>
                  <a:pt x="825" y="893"/>
                </a:lnTo>
                <a:lnTo>
                  <a:pt x="815" y="912"/>
                </a:lnTo>
                <a:lnTo>
                  <a:pt x="817" y="931"/>
                </a:lnTo>
                <a:lnTo>
                  <a:pt x="833" y="927"/>
                </a:lnTo>
                <a:lnTo>
                  <a:pt x="854" y="941"/>
                </a:lnTo>
                <a:lnTo>
                  <a:pt x="875" y="968"/>
                </a:lnTo>
                <a:lnTo>
                  <a:pt x="871" y="1010"/>
                </a:lnTo>
                <a:lnTo>
                  <a:pt x="860" y="1019"/>
                </a:lnTo>
                <a:lnTo>
                  <a:pt x="842" y="1014"/>
                </a:lnTo>
                <a:lnTo>
                  <a:pt x="810" y="1031"/>
                </a:lnTo>
                <a:lnTo>
                  <a:pt x="810" y="1077"/>
                </a:lnTo>
                <a:lnTo>
                  <a:pt x="779" y="1098"/>
                </a:lnTo>
                <a:lnTo>
                  <a:pt x="756" y="1135"/>
                </a:lnTo>
                <a:lnTo>
                  <a:pt x="737" y="1135"/>
                </a:lnTo>
                <a:lnTo>
                  <a:pt x="721" y="1123"/>
                </a:lnTo>
                <a:lnTo>
                  <a:pt x="723" y="1100"/>
                </a:lnTo>
                <a:lnTo>
                  <a:pt x="746" y="1075"/>
                </a:lnTo>
                <a:lnTo>
                  <a:pt x="744" y="1043"/>
                </a:lnTo>
                <a:lnTo>
                  <a:pt x="769" y="1033"/>
                </a:lnTo>
                <a:lnTo>
                  <a:pt x="775" y="1018"/>
                </a:lnTo>
                <a:lnTo>
                  <a:pt x="767" y="966"/>
                </a:lnTo>
                <a:lnTo>
                  <a:pt x="744" y="902"/>
                </a:lnTo>
                <a:lnTo>
                  <a:pt x="723" y="876"/>
                </a:lnTo>
                <a:lnTo>
                  <a:pt x="700" y="885"/>
                </a:lnTo>
                <a:lnTo>
                  <a:pt x="681" y="854"/>
                </a:lnTo>
                <a:lnTo>
                  <a:pt x="668" y="845"/>
                </a:lnTo>
                <a:lnTo>
                  <a:pt x="670" y="826"/>
                </a:lnTo>
                <a:lnTo>
                  <a:pt x="660" y="806"/>
                </a:lnTo>
                <a:lnTo>
                  <a:pt x="637" y="801"/>
                </a:lnTo>
                <a:lnTo>
                  <a:pt x="616" y="810"/>
                </a:lnTo>
                <a:lnTo>
                  <a:pt x="622" y="797"/>
                </a:lnTo>
                <a:lnTo>
                  <a:pt x="612" y="780"/>
                </a:lnTo>
                <a:lnTo>
                  <a:pt x="589" y="780"/>
                </a:lnTo>
                <a:lnTo>
                  <a:pt x="589" y="758"/>
                </a:lnTo>
                <a:lnTo>
                  <a:pt x="564" y="724"/>
                </a:lnTo>
                <a:lnTo>
                  <a:pt x="547" y="722"/>
                </a:lnTo>
                <a:lnTo>
                  <a:pt x="527" y="716"/>
                </a:lnTo>
                <a:lnTo>
                  <a:pt x="501" y="718"/>
                </a:lnTo>
                <a:lnTo>
                  <a:pt x="455" y="674"/>
                </a:lnTo>
                <a:lnTo>
                  <a:pt x="428" y="645"/>
                </a:lnTo>
                <a:lnTo>
                  <a:pt x="424" y="622"/>
                </a:lnTo>
                <a:lnTo>
                  <a:pt x="387" y="591"/>
                </a:lnTo>
                <a:lnTo>
                  <a:pt x="360" y="557"/>
                </a:lnTo>
                <a:lnTo>
                  <a:pt x="339" y="555"/>
                </a:lnTo>
                <a:lnTo>
                  <a:pt x="349" y="547"/>
                </a:lnTo>
                <a:lnTo>
                  <a:pt x="328" y="520"/>
                </a:lnTo>
                <a:lnTo>
                  <a:pt x="305" y="486"/>
                </a:lnTo>
                <a:lnTo>
                  <a:pt x="295" y="482"/>
                </a:lnTo>
                <a:lnTo>
                  <a:pt x="291" y="446"/>
                </a:lnTo>
                <a:lnTo>
                  <a:pt x="286" y="421"/>
                </a:lnTo>
                <a:lnTo>
                  <a:pt x="278" y="359"/>
                </a:lnTo>
                <a:lnTo>
                  <a:pt x="241" y="336"/>
                </a:lnTo>
                <a:lnTo>
                  <a:pt x="220" y="311"/>
                </a:lnTo>
                <a:lnTo>
                  <a:pt x="180" y="294"/>
                </a:lnTo>
                <a:lnTo>
                  <a:pt x="147" y="290"/>
                </a:lnTo>
                <a:lnTo>
                  <a:pt x="80" y="350"/>
                </a:lnTo>
                <a:lnTo>
                  <a:pt x="28" y="353"/>
                </a:lnTo>
                <a:lnTo>
                  <a:pt x="46" y="332"/>
                </a:lnTo>
                <a:lnTo>
                  <a:pt x="63" y="304"/>
                </a:lnTo>
                <a:lnTo>
                  <a:pt x="30" y="298"/>
                </a:lnTo>
                <a:lnTo>
                  <a:pt x="0" y="269"/>
                </a:lnTo>
                <a:lnTo>
                  <a:pt x="3" y="240"/>
                </a:lnTo>
                <a:lnTo>
                  <a:pt x="13" y="219"/>
                </a:lnTo>
                <a:lnTo>
                  <a:pt x="2" y="190"/>
                </a:lnTo>
                <a:lnTo>
                  <a:pt x="0" y="167"/>
                </a:lnTo>
                <a:lnTo>
                  <a:pt x="21" y="169"/>
                </a:lnTo>
                <a:lnTo>
                  <a:pt x="38" y="156"/>
                </a:lnTo>
                <a:lnTo>
                  <a:pt x="44" y="140"/>
                </a:lnTo>
                <a:lnTo>
                  <a:pt x="23" y="94"/>
                </a:lnTo>
                <a:lnTo>
                  <a:pt x="34" y="81"/>
                </a:lnTo>
                <a:lnTo>
                  <a:pt x="55" y="87"/>
                </a:lnTo>
                <a:lnTo>
                  <a:pt x="82" y="77"/>
                </a:lnTo>
                <a:lnTo>
                  <a:pt x="109" y="87"/>
                </a:lnTo>
                <a:lnTo>
                  <a:pt x="136" y="71"/>
                </a:lnTo>
                <a:lnTo>
                  <a:pt x="140" y="50"/>
                </a:lnTo>
                <a:lnTo>
                  <a:pt x="165" y="35"/>
                </a:lnTo>
                <a:lnTo>
                  <a:pt x="176" y="60"/>
                </a:lnTo>
                <a:lnTo>
                  <a:pt x="184" y="77"/>
                </a:lnTo>
                <a:lnTo>
                  <a:pt x="192" y="108"/>
                </a:lnTo>
                <a:lnTo>
                  <a:pt x="209" y="119"/>
                </a:lnTo>
                <a:lnTo>
                  <a:pt x="215" y="83"/>
                </a:lnTo>
                <a:lnTo>
                  <a:pt x="232" y="58"/>
                </a:lnTo>
                <a:lnTo>
                  <a:pt x="232" y="43"/>
                </a:lnTo>
                <a:lnTo>
                  <a:pt x="249" y="43"/>
                </a:lnTo>
                <a:lnTo>
                  <a:pt x="257" y="62"/>
                </a:lnTo>
                <a:lnTo>
                  <a:pt x="284" y="62"/>
                </a:lnTo>
                <a:lnTo>
                  <a:pt x="299" y="85"/>
                </a:lnTo>
                <a:lnTo>
                  <a:pt x="311" y="87"/>
                </a:lnTo>
                <a:lnTo>
                  <a:pt x="309" y="67"/>
                </a:lnTo>
                <a:lnTo>
                  <a:pt x="301" y="43"/>
                </a:lnTo>
                <a:lnTo>
                  <a:pt x="314" y="37"/>
                </a:lnTo>
                <a:lnTo>
                  <a:pt x="336" y="48"/>
                </a:lnTo>
                <a:lnTo>
                  <a:pt x="330" y="25"/>
                </a:lnTo>
                <a:lnTo>
                  <a:pt x="339" y="14"/>
                </a:lnTo>
                <a:lnTo>
                  <a:pt x="359" y="14"/>
                </a:lnTo>
                <a:lnTo>
                  <a:pt x="378" y="29"/>
                </a:lnTo>
                <a:lnTo>
                  <a:pt x="408" y="0"/>
                </a:lnTo>
                <a:lnTo>
                  <a:pt x="441" y="0"/>
                </a:lnTo>
                <a:lnTo>
                  <a:pt x="458" y="0"/>
                </a:lnTo>
                <a:lnTo>
                  <a:pt x="499" y="48"/>
                </a:lnTo>
                <a:lnTo>
                  <a:pt x="552" y="69"/>
                </a:lnTo>
                <a:lnTo>
                  <a:pt x="597" y="71"/>
                </a:lnTo>
                <a:lnTo>
                  <a:pt x="616" y="81"/>
                </a:lnTo>
                <a:lnTo>
                  <a:pt x="606" y="94"/>
                </a:lnTo>
                <a:lnTo>
                  <a:pt x="579" y="104"/>
                </a:lnTo>
                <a:lnTo>
                  <a:pt x="579" y="133"/>
                </a:lnTo>
                <a:lnTo>
                  <a:pt x="599" y="154"/>
                </a:lnTo>
                <a:lnTo>
                  <a:pt x="599" y="179"/>
                </a:lnTo>
                <a:lnTo>
                  <a:pt x="608" y="183"/>
                </a:lnTo>
                <a:lnTo>
                  <a:pt x="610" y="192"/>
                </a:lnTo>
                <a:lnTo>
                  <a:pt x="599" y="198"/>
                </a:lnTo>
                <a:close/>
              </a:path>
            </a:pathLst>
          </a:custGeom>
          <a:solidFill>
            <a:schemeClr val="tx2"/>
          </a:solidFill>
          <a:ln w="12700">
            <a:solidFill>
              <a:srgbClr val="FFFFFF"/>
            </a:solidFill>
            <a:prstDash val="solid"/>
            <a:round/>
            <a:headEnd/>
            <a:tailEnd/>
          </a:ln>
        </p:spPr>
        <p:txBody>
          <a:bodyPr/>
          <a:lstStyle/>
          <a:p>
            <a:endParaRPr lang="en-GB"/>
          </a:p>
        </p:txBody>
      </p:sp>
      <p:sp>
        <p:nvSpPr>
          <p:cNvPr id="1983" name="Freeform 647"/>
          <p:cNvSpPr>
            <a:spLocks/>
          </p:cNvSpPr>
          <p:nvPr/>
        </p:nvSpPr>
        <p:spPr bwMode="auto">
          <a:xfrm>
            <a:off x="6736088" y="4794339"/>
            <a:ext cx="46050" cy="26751"/>
          </a:xfrm>
          <a:custGeom>
            <a:avLst/>
            <a:gdLst/>
            <a:ahLst/>
            <a:cxnLst>
              <a:cxn ang="0">
                <a:pos x="0" y="1"/>
              </a:cxn>
              <a:cxn ang="0">
                <a:pos x="9" y="13"/>
              </a:cxn>
              <a:cxn ang="0">
                <a:pos x="19" y="15"/>
              </a:cxn>
              <a:cxn ang="0">
                <a:pos x="29" y="17"/>
              </a:cxn>
              <a:cxn ang="0">
                <a:pos x="27" y="0"/>
              </a:cxn>
              <a:cxn ang="0">
                <a:pos x="15" y="9"/>
              </a:cxn>
              <a:cxn ang="0">
                <a:pos x="0" y="1"/>
              </a:cxn>
            </a:cxnLst>
            <a:rect l="0" t="0" r="r" b="b"/>
            <a:pathLst>
              <a:path w="29" h="17">
                <a:moveTo>
                  <a:pt x="0" y="1"/>
                </a:moveTo>
                <a:lnTo>
                  <a:pt x="9" y="13"/>
                </a:lnTo>
                <a:lnTo>
                  <a:pt x="19" y="15"/>
                </a:lnTo>
                <a:lnTo>
                  <a:pt x="29" y="17"/>
                </a:lnTo>
                <a:lnTo>
                  <a:pt x="27" y="0"/>
                </a:lnTo>
                <a:lnTo>
                  <a:pt x="15" y="9"/>
                </a:lnTo>
                <a:lnTo>
                  <a:pt x="0" y="1"/>
                </a:lnTo>
                <a:close/>
              </a:path>
            </a:pathLst>
          </a:custGeom>
          <a:solidFill>
            <a:schemeClr val="bg2"/>
          </a:solidFill>
          <a:ln w="12700">
            <a:solidFill>
              <a:srgbClr val="FFFFFF"/>
            </a:solidFill>
            <a:prstDash val="solid"/>
            <a:round/>
            <a:headEnd/>
            <a:tailEnd/>
          </a:ln>
        </p:spPr>
        <p:txBody>
          <a:bodyPr/>
          <a:lstStyle/>
          <a:p>
            <a:endParaRPr lang="en-GB"/>
          </a:p>
        </p:txBody>
      </p:sp>
      <p:sp>
        <p:nvSpPr>
          <p:cNvPr id="1984" name="Freeform 648"/>
          <p:cNvSpPr>
            <a:spLocks/>
          </p:cNvSpPr>
          <p:nvPr/>
        </p:nvSpPr>
        <p:spPr bwMode="auto">
          <a:xfrm>
            <a:off x="6472688" y="3535249"/>
            <a:ext cx="158409" cy="321015"/>
          </a:xfrm>
          <a:custGeom>
            <a:avLst/>
            <a:gdLst/>
            <a:ahLst/>
            <a:cxnLst>
              <a:cxn ang="0">
                <a:pos x="0" y="0"/>
              </a:cxn>
              <a:cxn ang="0">
                <a:pos x="19" y="2"/>
              </a:cxn>
              <a:cxn ang="0">
                <a:pos x="29" y="10"/>
              </a:cxn>
              <a:cxn ang="0">
                <a:pos x="48" y="10"/>
              </a:cxn>
              <a:cxn ang="0">
                <a:pos x="73" y="23"/>
              </a:cxn>
              <a:cxn ang="0">
                <a:pos x="98" y="37"/>
              </a:cxn>
              <a:cxn ang="0">
                <a:pos x="71" y="50"/>
              </a:cxn>
              <a:cxn ang="0">
                <a:pos x="61" y="75"/>
              </a:cxn>
              <a:cxn ang="0">
                <a:pos x="78" y="96"/>
              </a:cxn>
              <a:cxn ang="0">
                <a:pos x="53" y="138"/>
              </a:cxn>
              <a:cxn ang="0">
                <a:pos x="53" y="154"/>
              </a:cxn>
              <a:cxn ang="0">
                <a:pos x="27" y="158"/>
              </a:cxn>
              <a:cxn ang="0">
                <a:pos x="17" y="175"/>
              </a:cxn>
              <a:cxn ang="0">
                <a:pos x="19" y="204"/>
              </a:cxn>
            </a:cxnLst>
            <a:rect l="0" t="0" r="r" b="b"/>
            <a:pathLst>
              <a:path w="98" h="204">
                <a:moveTo>
                  <a:pt x="0" y="0"/>
                </a:moveTo>
                <a:lnTo>
                  <a:pt x="19" y="2"/>
                </a:lnTo>
                <a:lnTo>
                  <a:pt x="29" y="10"/>
                </a:lnTo>
                <a:lnTo>
                  <a:pt x="48" y="10"/>
                </a:lnTo>
                <a:lnTo>
                  <a:pt x="73" y="23"/>
                </a:lnTo>
                <a:lnTo>
                  <a:pt x="98" y="37"/>
                </a:lnTo>
                <a:lnTo>
                  <a:pt x="71" y="50"/>
                </a:lnTo>
                <a:lnTo>
                  <a:pt x="61" y="75"/>
                </a:lnTo>
                <a:lnTo>
                  <a:pt x="78" y="96"/>
                </a:lnTo>
                <a:lnTo>
                  <a:pt x="53" y="138"/>
                </a:lnTo>
                <a:lnTo>
                  <a:pt x="53" y="154"/>
                </a:lnTo>
                <a:lnTo>
                  <a:pt x="27" y="158"/>
                </a:lnTo>
                <a:lnTo>
                  <a:pt x="17" y="175"/>
                </a:lnTo>
                <a:lnTo>
                  <a:pt x="19" y="204"/>
                </a:lnTo>
              </a:path>
            </a:pathLst>
          </a:custGeom>
          <a:solidFill>
            <a:schemeClr val="tx2"/>
          </a:solidFill>
          <a:ln w="12700">
            <a:solidFill>
              <a:srgbClr val="FFFFFF"/>
            </a:solidFill>
            <a:prstDash val="solid"/>
            <a:round/>
            <a:headEnd/>
            <a:tailEnd/>
          </a:ln>
        </p:spPr>
        <p:txBody>
          <a:bodyPr/>
          <a:lstStyle/>
          <a:p>
            <a:endParaRPr lang="en-GB"/>
          </a:p>
        </p:txBody>
      </p:sp>
      <p:sp>
        <p:nvSpPr>
          <p:cNvPr id="1985" name="Freeform 649"/>
          <p:cNvSpPr>
            <a:spLocks/>
          </p:cNvSpPr>
          <p:nvPr/>
        </p:nvSpPr>
        <p:spPr bwMode="auto">
          <a:xfrm>
            <a:off x="6023249" y="3053727"/>
            <a:ext cx="432860" cy="379867"/>
          </a:xfrm>
          <a:custGeom>
            <a:avLst/>
            <a:gdLst/>
            <a:ahLst/>
            <a:cxnLst>
              <a:cxn ang="0">
                <a:pos x="212" y="242"/>
              </a:cxn>
              <a:cxn ang="0">
                <a:pos x="210" y="209"/>
              </a:cxn>
              <a:cxn ang="0">
                <a:pos x="217" y="202"/>
              </a:cxn>
              <a:cxn ang="0">
                <a:pos x="223" y="184"/>
              </a:cxn>
              <a:cxn ang="0">
                <a:pos x="235" y="175"/>
              </a:cxn>
              <a:cxn ang="0">
                <a:pos x="248" y="171"/>
              </a:cxn>
              <a:cxn ang="0">
                <a:pos x="269" y="152"/>
              </a:cxn>
              <a:cxn ang="0">
                <a:pos x="260" y="102"/>
              </a:cxn>
              <a:cxn ang="0">
                <a:pos x="242" y="60"/>
              </a:cxn>
              <a:cxn ang="0">
                <a:pos x="227" y="35"/>
              </a:cxn>
              <a:cxn ang="0">
                <a:pos x="213" y="33"/>
              </a:cxn>
              <a:cxn ang="0">
                <a:pos x="198" y="12"/>
              </a:cxn>
              <a:cxn ang="0">
                <a:pos x="177" y="10"/>
              </a:cxn>
              <a:cxn ang="0">
                <a:pos x="144" y="0"/>
              </a:cxn>
              <a:cxn ang="0">
                <a:pos x="135" y="14"/>
              </a:cxn>
              <a:cxn ang="0">
                <a:pos x="112" y="19"/>
              </a:cxn>
              <a:cxn ang="0">
                <a:pos x="81" y="0"/>
              </a:cxn>
              <a:cxn ang="0">
                <a:pos x="71" y="4"/>
              </a:cxn>
              <a:cxn ang="0">
                <a:pos x="58" y="2"/>
              </a:cxn>
              <a:cxn ang="0">
                <a:pos x="14" y="12"/>
              </a:cxn>
              <a:cxn ang="0">
                <a:pos x="0" y="14"/>
              </a:cxn>
              <a:cxn ang="0">
                <a:pos x="2" y="48"/>
              </a:cxn>
              <a:cxn ang="0">
                <a:pos x="14" y="69"/>
              </a:cxn>
              <a:cxn ang="0">
                <a:pos x="43" y="96"/>
              </a:cxn>
              <a:cxn ang="0">
                <a:pos x="62" y="98"/>
              </a:cxn>
              <a:cxn ang="0">
                <a:pos x="66" y="117"/>
              </a:cxn>
              <a:cxn ang="0">
                <a:pos x="87" y="121"/>
              </a:cxn>
              <a:cxn ang="0">
                <a:pos x="96" y="131"/>
              </a:cxn>
              <a:cxn ang="0">
                <a:pos x="91" y="163"/>
              </a:cxn>
              <a:cxn ang="0">
                <a:pos x="110" y="175"/>
              </a:cxn>
              <a:cxn ang="0">
                <a:pos x="125" y="171"/>
              </a:cxn>
              <a:cxn ang="0">
                <a:pos x="137" y="161"/>
              </a:cxn>
              <a:cxn ang="0">
                <a:pos x="144" y="165"/>
              </a:cxn>
              <a:cxn ang="0">
                <a:pos x="142" y="194"/>
              </a:cxn>
              <a:cxn ang="0">
                <a:pos x="187" y="238"/>
              </a:cxn>
              <a:cxn ang="0">
                <a:pos x="212" y="242"/>
              </a:cxn>
            </a:cxnLst>
            <a:rect l="0" t="0" r="r" b="b"/>
            <a:pathLst>
              <a:path w="269" h="242">
                <a:moveTo>
                  <a:pt x="212" y="242"/>
                </a:moveTo>
                <a:lnTo>
                  <a:pt x="210" y="209"/>
                </a:lnTo>
                <a:lnTo>
                  <a:pt x="217" y="202"/>
                </a:lnTo>
                <a:lnTo>
                  <a:pt x="223" y="184"/>
                </a:lnTo>
                <a:lnTo>
                  <a:pt x="235" y="175"/>
                </a:lnTo>
                <a:lnTo>
                  <a:pt x="248" y="171"/>
                </a:lnTo>
                <a:lnTo>
                  <a:pt x="269" y="152"/>
                </a:lnTo>
                <a:lnTo>
                  <a:pt x="260" y="102"/>
                </a:lnTo>
                <a:lnTo>
                  <a:pt x="242" y="60"/>
                </a:lnTo>
                <a:lnTo>
                  <a:pt x="227" y="35"/>
                </a:lnTo>
                <a:lnTo>
                  <a:pt x="213" y="33"/>
                </a:lnTo>
                <a:lnTo>
                  <a:pt x="198" y="12"/>
                </a:lnTo>
                <a:lnTo>
                  <a:pt x="177" y="10"/>
                </a:lnTo>
                <a:lnTo>
                  <a:pt x="144" y="0"/>
                </a:lnTo>
                <a:lnTo>
                  <a:pt x="135" y="14"/>
                </a:lnTo>
                <a:lnTo>
                  <a:pt x="112" y="19"/>
                </a:lnTo>
                <a:lnTo>
                  <a:pt x="81" y="0"/>
                </a:lnTo>
                <a:lnTo>
                  <a:pt x="71" y="4"/>
                </a:lnTo>
                <a:lnTo>
                  <a:pt x="58" y="2"/>
                </a:lnTo>
                <a:lnTo>
                  <a:pt x="14" y="12"/>
                </a:lnTo>
                <a:lnTo>
                  <a:pt x="0" y="14"/>
                </a:lnTo>
                <a:lnTo>
                  <a:pt x="2" y="48"/>
                </a:lnTo>
                <a:lnTo>
                  <a:pt x="14" y="69"/>
                </a:lnTo>
                <a:lnTo>
                  <a:pt x="43" y="96"/>
                </a:lnTo>
                <a:lnTo>
                  <a:pt x="62" y="98"/>
                </a:lnTo>
                <a:lnTo>
                  <a:pt x="66" y="117"/>
                </a:lnTo>
                <a:lnTo>
                  <a:pt x="87" y="121"/>
                </a:lnTo>
                <a:lnTo>
                  <a:pt x="96" y="131"/>
                </a:lnTo>
                <a:lnTo>
                  <a:pt x="91" y="163"/>
                </a:lnTo>
                <a:lnTo>
                  <a:pt x="110" y="175"/>
                </a:lnTo>
                <a:lnTo>
                  <a:pt x="125" y="171"/>
                </a:lnTo>
                <a:lnTo>
                  <a:pt x="137" y="161"/>
                </a:lnTo>
                <a:lnTo>
                  <a:pt x="144" y="165"/>
                </a:lnTo>
                <a:lnTo>
                  <a:pt x="142" y="194"/>
                </a:lnTo>
                <a:lnTo>
                  <a:pt x="187" y="238"/>
                </a:lnTo>
                <a:lnTo>
                  <a:pt x="212" y="242"/>
                </a:lnTo>
                <a:close/>
              </a:path>
            </a:pathLst>
          </a:custGeom>
          <a:solidFill>
            <a:schemeClr val="bg2"/>
          </a:solidFill>
          <a:ln w="12700">
            <a:noFill/>
            <a:round/>
            <a:headEnd/>
            <a:tailEnd/>
          </a:ln>
        </p:spPr>
        <p:txBody>
          <a:bodyPr/>
          <a:lstStyle/>
          <a:p>
            <a:endParaRPr lang="en-GB"/>
          </a:p>
        </p:txBody>
      </p:sp>
      <p:sp>
        <p:nvSpPr>
          <p:cNvPr id="1986" name="Freeform 650"/>
          <p:cNvSpPr>
            <a:spLocks/>
          </p:cNvSpPr>
          <p:nvPr/>
        </p:nvSpPr>
        <p:spPr bwMode="auto">
          <a:xfrm>
            <a:off x="6023249" y="3053727"/>
            <a:ext cx="432860" cy="379867"/>
          </a:xfrm>
          <a:custGeom>
            <a:avLst/>
            <a:gdLst/>
            <a:ahLst/>
            <a:cxnLst>
              <a:cxn ang="0">
                <a:pos x="212" y="242"/>
              </a:cxn>
              <a:cxn ang="0">
                <a:pos x="210" y="209"/>
              </a:cxn>
              <a:cxn ang="0">
                <a:pos x="217" y="202"/>
              </a:cxn>
              <a:cxn ang="0">
                <a:pos x="223" y="184"/>
              </a:cxn>
              <a:cxn ang="0">
                <a:pos x="235" y="175"/>
              </a:cxn>
              <a:cxn ang="0">
                <a:pos x="248" y="171"/>
              </a:cxn>
              <a:cxn ang="0">
                <a:pos x="269" y="152"/>
              </a:cxn>
              <a:cxn ang="0">
                <a:pos x="260" y="102"/>
              </a:cxn>
              <a:cxn ang="0">
                <a:pos x="242" y="60"/>
              </a:cxn>
              <a:cxn ang="0">
                <a:pos x="227" y="35"/>
              </a:cxn>
              <a:cxn ang="0">
                <a:pos x="213" y="33"/>
              </a:cxn>
              <a:cxn ang="0">
                <a:pos x="198" y="12"/>
              </a:cxn>
              <a:cxn ang="0">
                <a:pos x="177" y="10"/>
              </a:cxn>
              <a:cxn ang="0">
                <a:pos x="144" y="0"/>
              </a:cxn>
              <a:cxn ang="0">
                <a:pos x="135" y="14"/>
              </a:cxn>
              <a:cxn ang="0">
                <a:pos x="112" y="19"/>
              </a:cxn>
              <a:cxn ang="0">
                <a:pos x="81" y="0"/>
              </a:cxn>
              <a:cxn ang="0">
                <a:pos x="71" y="4"/>
              </a:cxn>
              <a:cxn ang="0">
                <a:pos x="58" y="2"/>
              </a:cxn>
              <a:cxn ang="0">
                <a:pos x="14" y="12"/>
              </a:cxn>
              <a:cxn ang="0">
                <a:pos x="0" y="14"/>
              </a:cxn>
              <a:cxn ang="0">
                <a:pos x="2" y="48"/>
              </a:cxn>
              <a:cxn ang="0">
                <a:pos x="14" y="69"/>
              </a:cxn>
              <a:cxn ang="0">
                <a:pos x="43" y="96"/>
              </a:cxn>
              <a:cxn ang="0">
                <a:pos x="62" y="98"/>
              </a:cxn>
              <a:cxn ang="0">
                <a:pos x="66" y="117"/>
              </a:cxn>
              <a:cxn ang="0">
                <a:pos x="87" y="121"/>
              </a:cxn>
              <a:cxn ang="0">
                <a:pos x="96" y="131"/>
              </a:cxn>
              <a:cxn ang="0">
                <a:pos x="91" y="163"/>
              </a:cxn>
              <a:cxn ang="0">
                <a:pos x="110" y="175"/>
              </a:cxn>
              <a:cxn ang="0">
                <a:pos x="125" y="171"/>
              </a:cxn>
              <a:cxn ang="0">
                <a:pos x="137" y="161"/>
              </a:cxn>
              <a:cxn ang="0">
                <a:pos x="144" y="165"/>
              </a:cxn>
              <a:cxn ang="0">
                <a:pos x="142" y="194"/>
              </a:cxn>
              <a:cxn ang="0">
                <a:pos x="187" y="238"/>
              </a:cxn>
              <a:cxn ang="0">
                <a:pos x="212" y="242"/>
              </a:cxn>
            </a:cxnLst>
            <a:rect l="0" t="0" r="r" b="b"/>
            <a:pathLst>
              <a:path w="269" h="242">
                <a:moveTo>
                  <a:pt x="212" y="242"/>
                </a:moveTo>
                <a:lnTo>
                  <a:pt x="210" y="209"/>
                </a:lnTo>
                <a:lnTo>
                  <a:pt x="217" y="202"/>
                </a:lnTo>
                <a:lnTo>
                  <a:pt x="223" y="184"/>
                </a:lnTo>
                <a:lnTo>
                  <a:pt x="235" y="175"/>
                </a:lnTo>
                <a:lnTo>
                  <a:pt x="248" y="171"/>
                </a:lnTo>
                <a:lnTo>
                  <a:pt x="269" y="152"/>
                </a:lnTo>
                <a:lnTo>
                  <a:pt x="260" y="102"/>
                </a:lnTo>
                <a:lnTo>
                  <a:pt x="242" y="60"/>
                </a:lnTo>
                <a:lnTo>
                  <a:pt x="227" y="35"/>
                </a:lnTo>
                <a:lnTo>
                  <a:pt x="213" y="33"/>
                </a:lnTo>
                <a:lnTo>
                  <a:pt x="198" y="12"/>
                </a:lnTo>
                <a:lnTo>
                  <a:pt x="177" y="10"/>
                </a:lnTo>
                <a:lnTo>
                  <a:pt x="144" y="0"/>
                </a:lnTo>
                <a:lnTo>
                  <a:pt x="135" y="14"/>
                </a:lnTo>
                <a:lnTo>
                  <a:pt x="112" y="19"/>
                </a:lnTo>
                <a:lnTo>
                  <a:pt x="81" y="0"/>
                </a:lnTo>
                <a:lnTo>
                  <a:pt x="71" y="4"/>
                </a:lnTo>
                <a:lnTo>
                  <a:pt x="58" y="2"/>
                </a:lnTo>
                <a:lnTo>
                  <a:pt x="14" y="12"/>
                </a:lnTo>
                <a:lnTo>
                  <a:pt x="0" y="14"/>
                </a:lnTo>
                <a:lnTo>
                  <a:pt x="2" y="48"/>
                </a:lnTo>
                <a:lnTo>
                  <a:pt x="14" y="69"/>
                </a:lnTo>
                <a:lnTo>
                  <a:pt x="43" y="96"/>
                </a:lnTo>
                <a:lnTo>
                  <a:pt x="62" y="98"/>
                </a:lnTo>
                <a:lnTo>
                  <a:pt x="66" y="117"/>
                </a:lnTo>
                <a:lnTo>
                  <a:pt x="87" y="121"/>
                </a:lnTo>
                <a:lnTo>
                  <a:pt x="96" y="131"/>
                </a:lnTo>
                <a:lnTo>
                  <a:pt x="91" y="163"/>
                </a:lnTo>
                <a:lnTo>
                  <a:pt x="110" y="175"/>
                </a:lnTo>
                <a:lnTo>
                  <a:pt x="125" y="171"/>
                </a:lnTo>
                <a:lnTo>
                  <a:pt x="137" y="161"/>
                </a:lnTo>
                <a:lnTo>
                  <a:pt x="144" y="165"/>
                </a:lnTo>
                <a:lnTo>
                  <a:pt x="142" y="194"/>
                </a:lnTo>
                <a:lnTo>
                  <a:pt x="187" y="238"/>
                </a:lnTo>
                <a:lnTo>
                  <a:pt x="212" y="242"/>
                </a:lnTo>
                <a:close/>
              </a:path>
            </a:pathLst>
          </a:custGeom>
          <a:solidFill>
            <a:schemeClr val="tx2"/>
          </a:solidFill>
          <a:ln w="12700">
            <a:solidFill>
              <a:srgbClr val="FFFFFF"/>
            </a:solidFill>
            <a:prstDash val="solid"/>
            <a:round/>
            <a:headEnd/>
            <a:tailEnd/>
          </a:ln>
        </p:spPr>
        <p:txBody>
          <a:bodyPr/>
          <a:lstStyle/>
          <a:p>
            <a:endParaRPr lang="en-GB"/>
          </a:p>
        </p:txBody>
      </p:sp>
      <p:sp>
        <p:nvSpPr>
          <p:cNvPr id="1987" name="Freeform 651"/>
          <p:cNvSpPr>
            <a:spLocks/>
          </p:cNvSpPr>
          <p:nvPr/>
        </p:nvSpPr>
        <p:spPr bwMode="auto">
          <a:xfrm>
            <a:off x="6723194" y="3945434"/>
            <a:ext cx="42365" cy="42802"/>
          </a:xfrm>
          <a:custGeom>
            <a:avLst/>
            <a:gdLst/>
            <a:ahLst/>
            <a:cxnLst>
              <a:cxn ang="0">
                <a:pos x="19" y="23"/>
              </a:cxn>
              <a:cxn ang="0">
                <a:pos x="17" y="21"/>
              </a:cxn>
              <a:cxn ang="0">
                <a:pos x="27" y="6"/>
              </a:cxn>
              <a:cxn ang="0">
                <a:pos x="17" y="0"/>
              </a:cxn>
              <a:cxn ang="0">
                <a:pos x="6" y="0"/>
              </a:cxn>
              <a:cxn ang="0">
                <a:pos x="0" y="10"/>
              </a:cxn>
              <a:cxn ang="0">
                <a:pos x="2" y="23"/>
              </a:cxn>
              <a:cxn ang="0">
                <a:pos x="10" y="27"/>
              </a:cxn>
              <a:cxn ang="0">
                <a:pos x="19" y="23"/>
              </a:cxn>
            </a:cxnLst>
            <a:rect l="0" t="0" r="r" b="b"/>
            <a:pathLst>
              <a:path w="27" h="27">
                <a:moveTo>
                  <a:pt x="19" y="23"/>
                </a:moveTo>
                <a:lnTo>
                  <a:pt x="17" y="21"/>
                </a:lnTo>
                <a:lnTo>
                  <a:pt x="27" y="6"/>
                </a:lnTo>
                <a:lnTo>
                  <a:pt x="17" y="0"/>
                </a:lnTo>
                <a:lnTo>
                  <a:pt x="6" y="0"/>
                </a:lnTo>
                <a:lnTo>
                  <a:pt x="0" y="10"/>
                </a:lnTo>
                <a:lnTo>
                  <a:pt x="2" y="23"/>
                </a:lnTo>
                <a:lnTo>
                  <a:pt x="10" y="27"/>
                </a:lnTo>
                <a:lnTo>
                  <a:pt x="19" y="23"/>
                </a:lnTo>
                <a:close/>
              </a:path>
            </a:pathLst>
          </a:custGeom>
          <a:solidFill>
            <a:schemeClr val="bg2"/>
          </a:solidFill>
          <a:ln w="12700">
            <a:noFill/>
            <a:round/>
            <a:headEnd/>
            <a:tailEnd/>
          </a:ln>
        </p:spPr>
        <p:txBody>
          <a:bodyPr/>
          <a:lstStyle/>
          <a:p>
            <a:endParaRPr lang="en-GB"/>
          </a:p>
        </p:txBody>
      </p:sp>
      <p:sp>
        <p:nvSpPr>
          <p:cNvPr id="1988" name="Freeform 652"/>
          <p:cNvSpPr>
            <a:spLocks/>
          </p:cNvSpPr>
          <p:nvPr/>
        </p:nvSpPr>
        <p:spPr bwMode="auto">
          <a:xfrm>
            <a:off x="6723194" y="3945434"/>
            <a:ext cx="42365" cy="42802"/>
          </a:xfrm>
          <a:custGeom>
            <a:avLst/>
            <a:gdLst/>
            <a:ahLst/>
            <a:cxnLst>
              <a:cxn ang="0">
                <a:pos x="19" y="23"/>
              </a:cxn>
              <a:cxn ang="0">
                <a:pos x="17" y="21"/>
              </a:cxn>
              <a:cxn ang="0">
                <a:pos x="27" y="6"/>
              </a:cxn>
              <a:cxn ang="0">
                <a:pos x="17" y="0"/>
              </a:cxn>
              <a:cxn ang="0">
                <a:pos x="6" y="0"/>
              </a:cxn>
              <a:cxn ang="0">
                <a:pos x="0" y="10"/>
              </a:cxn>
              <a:cxn ang="0">
                <a:pos x="2" y="23"/>
              </a:cxn>
              <a:cxn ang="0">
                <a:pos x="10" y="27"/>
              </a:cxn>
              <a:cxn ang="0">
                <a:pos x="19" y="23"/>
              </a:cxn>
            </a:cxnLst>
            <a:rect l="0" t="0" r="r" b="b"/>
            <a:pathLst>
              <a:path w="27" h="27">
                <a:moveTo>
                  <a:pt x="19" y="23"/>
                </a:moveTo>
                <a:lnTo>
                  <a:pt x="17" y="21"/>
                </a:lnTo>
                <a:lnTo>
                  <a:pt x="27" y="6"/>
                </a:lnTo>
                <a:lnTo>
                  <a:pt x="17" y="0"/>
                </a:lnTo>
                <a:lnTo>
                  <a:pt x="6" y="0"/>
                </a:lnTo>
                <a:lnTo>
                  <a:pt x="0" y="10"/>
                </a:lnTo>
                <a:lnTo>
                  <a:pt x="2" y="23"/>
                </a:lnTo>
                <a:lnTo>
                  <a:pt x="10" y="27"/>
                </a:lnTo>
                <a:lnTo>
                  <a:pt x="19" y="23"/>
                </a:lnTo>
                <a:close/>
              </a:path>
            </a:pathLst>
          </a:custGeom>
          <a:solidFill>
            <a:schemeClr val="bg2"/>
          </a:solidFill>
          <a:ln w="12700">
            <a:solidFill>
              <a:srgbClr val="FFFFFF"/>
            </a:solidFill>
            <a:prstDash val="solid"/>
            <a:round/>
            <a:headEnd/>
            <a:tailEnd/>
          </a:ln>
        </p:spPr>
        <p:txBody>
          <a:bodyPr/>
          <a:lstStyle/>
          <a:p>
            <a:endParaRPr lang="en-GB"/>
          </a:p>
        </p:txBody>
      </p:sp>
      <p:sp>
        <p:nvSpPr>
          <p:cNvPr id="1989" name="Freeform 653"/>
          <p:cNvSpPr>
            <a:spLocks/>
          </p:cNvSpPr>
          <p:nvPr/>
        </p:nvSpPr>
        <p:spPr bwMode="auto">
          <a:xfrm>
            <a:off x="6362170" y="3321239"/>
            <a:ext cx="92098" cy="142673"/>
          </a:xfrm>
          <a:custGeom>
            <a:avLst/>
            <a:gdLst/>
            <a:ahLst/>
            <a:cxnLst>
              <a:cxn ang="0">
                <a:pos x="36" y="90"/>
              </a:cxn>
              <a:cxn ang="0">
                <a:pos x="36" y="90"/>
              </a:cxn>
              <a:cxn ang="0">
                <a:pos x="15" y="88"/>
              </a:cxn>
              <a:cxn ang="0">
                <a:pos x="7" y="71"/>
              </a:cxn>
              <a:cxn ang="0">
                <a:pos x="2" y="71"/>
              </a:cxn>
              <a:cxn ang="0">
                <a:pos x="0" y="38"/>
              </a:cxn>
              <a:cxn ang="0">
                <a:pos x="7" y="31"/>
              </a:cxn>
              <a:cxn ang="0">
                <a:pos x="13" y="13"/>
              </a:cxn>
              <a:cxn ang="0">
                <a:pos x="25" y="4"/>
              </a:cxn>
              <a:cxn ang="0">
                <a:pos x="38" y="0"/>
              </a:cxn>
              <a:cxn ang="0">
                <a:pos x="38" y="38"/>
              </a:cxn>
              <a:cxn ang="0">
                <a:pos x="57" y="59"/>
              </a:cxn>
              <a:cxn ang="0">
                <a:pos x="36" y="90"/>
              </a:cxn>
            </a:cxnLst>
            <a:rect l="0" t="0" r="r" b="b"/>
            <a:pathLst>
              <a:path w="57" h="90">
                <a:moveTo>
                  <a:pt x="36" y="90"/>
                </a:moveTo>
                <a:lnTo>
                  <a:pt x="36" y="90"/>
                </a:lnTo>
                <a:lnTo>
                  <a:pt x="15" y="88"/>
                </a:lnTo>
                <a:lnTo>
                  <a:pt x="7" y="71"/>
                </a:lnTo>
                <a:lnTo>
                  <a:pt x="2" y="71"/>
                </a:lnTo>
                <a:lnTo>
                  <a:pt x="0" y="38"/>
                </a:lnTo>
                <a:lnTo>
                  <a:pt x="7" y="31"/>
                </a:lnTo>
                <a:lnTo>
                  <a:pt x="13" y="13"/>
                </a:lnTo>
                <a:lnTo>
                  <a:pt x="25" y="4"/>
                </a:lnTo>
                <a:lnTo>
                  <a:pt x="38" y="0"/>
                </a:lnTo>
                <a:lnTo>
                  <a:pt x="38" y="38"/>
                </a:lnTo>
                <a:lnTo>
                  <a:pt x="57" y="59"/>
                </a:lnTo>
                <a:lnTo>
                  <a:pt x="36" y="90"/>
                </a:lnTo>
                <a:close/>
              </a:path>
            </a:pathLst>
          </a:custGeom>
          <a:solidFill>
            <a:schemeClr val="bg2"/>
          </a:solidFill>
          <a:ln w="12700">
            <a:noFill/>
            <a:round/>
            <a:headEnd/>
            <a:tailEnd/>
          </a:ln>
        </p:spPr>
        <p:txBody>
          <a:bodyPr/>
          <a:lstStyle/>
          <a:p>
            <a:endParaRPr lang="en-GB"/>
          </a:p>
        </p:txBody>
      </p:sp>
      <p:sp>
        <p:nvSpPr>
          <p:cNvPr id="1990" name="Freeform 654"/>
          <p:cNvSpPr>
            <a:spLocks/>
          </p:cNvSpPr>
          <p:nvPr/>
        </p:nvSpPr>
        <p:spPr bwMode="auto">
          <a:xfrm>
            <a:off x="6362170" y="3321239"/>
            <a:ext cx="92098" cy="142673"/>
          </a:xfrm>
          <a:custGeom>
            <a:avLst/>
            <a:gdLst/>
            <a:ahLst/>
            <a:cxnLst>
              <a:cxn ang="0">
                <a:pos x="36" y="90"/>
              </a:cxn>
              <a:cxn ang="0">
                <a:pos x="36" y="90"/>
              </a:cxn>
              <a:cxn ang="0">
                <a:pos x="15" y="88"/>
              </a:cxn>
              <a:cxn ang="0">
                <a:pos x="7" y="71"/>
              </a:cxn>
              <a:cxn ang="0">
                <a:pos x="2" y="71"/>
              </a:cxn>
              <a:cxn ang="0">
                <a:pos x="0" y="38"/>
              </a:cxn>
              <a:cxn ang="0">
                <a:pos x="7" y="31"/>
              </a:cxn>
              <a:cxn ang="0">
                <a:pos x="13" y="13"/>
              </a:cxn>
              <a:cxn ang="0">
                <a:pos x="25" y="4"/>
              </a:cxn>
              <a:cxn ang="0">
                <a:pos x="38" y="0"/>
              </a:cxn>
              <a:cxn ang="0">
                <a:pos x="38" y="38"/>
              </a:cxn>
              <a:cxn ang="0">
                <a:pos x="57" y="59"/>
              </a:cxn>
              <a:cxn ang="0">
                <a:pos x="36" y="90"/>
              </a:cxn>
            </a:cxnLst>
            <a:rect l="0" t="0" r="r" b="b"/>
            <a:pathLst>
              <a:path w="57" h="90">
                <a:moveTo>
                  <a:pt x="36" y="90"/>
                </a:moveTo>
                <a:lnTo>
                  <a:pt x="36" y="90"/>
                </a:lnTo>
                <a:lnTo>
                  <a:pt x="15" y="88"/>
                </a:lnTo>
                <a:lnTo>
                  <a:pt x="7" y="71"/>
                </a:lnTo>
                <a:lnTo>
                  <a:pt x="2" y="71"/>
                </a:lnTo>
                <a:lnTo>
                  <a:pt x="0" y="38"/>
                </a:lnTo>
                <a:lnTo>
                  <a:pt x="7" y="31"/>
                </a:lnTo>
                <a:lnTo>
                  <a:pt x="13" y="13"/>
                </a:lnTo>
                <a:lnTo>
                  <a:pt x="25" y="4"/>
                </a:lnTo>
                <a:lnTo>
                  <a:pt x="38" y="0"/>
                </a:lnTo>
                <a:lnTo>
                  <a:pt x="38" y="38"/>
                </a:lnTo>
                <a:lnTo>
                  <a:pt x="57" y="59"/>
                </a:lnTo>
                <a:lnTo>
                  <a:pt x="36" y="90"/>
                </a:lnTo>
                <a:close/>
              </a:path>
            </a:pathLst>
          </a:custGeom>
          <a:solidFill>
            <a:srgbClr val="D2D2D2"/>
          </a:solidFill>
          <a:ln w="12700">
            <a:solidFill>
              <a:srgbClr val="FFFFFF"/>
            </a:solidFill>
            <a:prstDash val="solid"/>
            <a:round/>
            <a:headEnd/>
            <a:tailEnd/>
          </a:ln>
        </p:spPr>
        <p:txBody>
          <a:bodyPr/>
          <a:lstStyle/>
          <a:p>
            <a:endParaRPr lang="en-GB"/>
          </a:p>
        </p:txBody>
      </p:sp>
      <p:sp>
        <p:nvSpPr>
          <p:cNvPr id="1991" name="Freeform 655"/>
          <p:cNvSpPr>
            <a:spLocks/>
          </p:cNvSpPr>
          <p:nvPr/>
        </p:nvSpPr>
        <p:spPr bwMode="auto">
          <a:xfrm>
            <a:off x="6264546" y="3824162"/>
            <a:ext cx="639161" cy="381651"/>
          </a:xfrm>
          <a:custGeom>
            <a:avLst/>
            <a:gdLst/>
            <a:ahLst/>
            <a:cxnLst>
              <a:cxn ang="0">
                <a:pos x="315" y="53"/>
              </a:cxn>
              <a:cxn ang="0">
                <a:pos x="317" y="71"/>
              </a:cxn>
              <a:cxn ang="0">
                <a:pos x="311" y="84"/>
              </a:cxn>
              <a:cxn ang="0">
                <a:pos x="301" y="78"/>
              </a:cxn>
              <a:cxn ang="0">
                <a:pos x="290" y="78"/>
              </a:cxn>
              <a:cxn ang="0">
                <a:pos x="284" y="88"/>
              </a:cxn>
              <a:cxn ang="0">
                <a:pos x="286" y="101"/>
              </a:cxn>
              <a:cxn ang="0">
                <a:pos x="294" y="105"/>
              </a:cxn>
              <a:cxn ang="0">
                <a:pos x="303" y="101"/>
              </a:cxn>
              <a:cxn ang="0">
                <a:pos x="326" y="111"/>
              </a:cxn>
              <a:cxn ang="0">
                <a:pos x="342" y="128"/>
              </a:cxn>
              <a:cxn ang="0">
                <a:pos x="369" y="126"/>
              </a:cxn>
              <a:cxn ang="0">
                <a:pos x="396" y="138"/>
              </a:cxn>
              <a:cxn ang="0">
                <a:pos x="376" y="138"/>
              </a:cxn>
              <a:cxn ang="0">
                <a:pos x="367" y="149"/>
              </a:cxn>
              <a:cxn ang="0">
                <a:pos x="373" y="172"/>
              </a:cxn>
              <a:cxn ang="0">
                <a:pos x="351" y="161"/>
              </a:cxn>
              <a:cxn ang="0">
                <a:pos x="338" y="167"/>
              </a:cxn>
              <a:cxn ang="0">
                <a:pos x="346" y="191"/>
              </a:cxn>
              <a:cxn ang="0">
                <a:pos x="348" y="211"/>
              </a:cxn>
              <a:cxn ang="0">
                <a:pos x="336" y="209"/>
              </a:cxn>
              <a:cxn ang="0">
                <a:pos x="321" y="186"/>
              </a:cxn>
              <a:cxn ang="0">
                <a:pos x="294" y="186"/>
              </a:cxn>
              <a:cxn ang="0">
                <a:pos x="286" y="167"/>
              </a:cxn>
              <a:cxn ang="0">
                <a:pos x="269" y="167"/>
              </a:cxn>
              <a:cxn ang="0">
                <a:pos x="269" y="182"/>
              </a:cxn>
              <a:cxn ang="0">
                <a:pos x="252" y="207"/>
              </a:cxn>
              <a:cxn ang="0">
                <a:pos x="246" y="243"/>
              </a:cxn>
              <a:cxn ang="0">
                <a:pos x="229" y="232"/>
              </a:cxn>
              <a:cxn ang="0">
                <a:pos x="221" y="201"/>
              </a:cxn>
              <a:cxn ang="0">
                <a:pos x="213" y="184"/>
              </a:cxn>
              <a:cxn ang="0">
                <a:pos x="202" y="159"/>
              </a:cxn>
              <a:cxn ang="0">
                <a:pos x="177" y="174"/>
              </a:cxn>
              <a:cxn ang="0">
                <a:pos x="173" y="195"/>
              </a:cxn>
              <a:cxn ang="0">
                <a:pos x="146" y="211"/>
              </a:cxn>
              <a:cxn ang="0">
                <a:pos x="119" y="201"/>
              </a:cxn>
              <a:cxn ang="0">
                <a:pos x="92" y="211"/>
              </a:cxn>
              <a:cxn ang="0">
                <a:pos x="73" y="205"/>
              </a:cxn>
              <a:cxn ang="0">
                <a:pos x="75" y="203"/>
              </a:cxn>
              <a:cxn ang="0">
                <a:pos x="73" y="165"/>
              </a:cxn>
              <a:cxn ang="0">
                <a:pos x="79" y="151"/>
              </a:cxn>
              <a:cxn ang="0">
                <a:pos x="67" y="138"/>
              </a:cxn>
              <a:cxn ang="0">
                <a:pos x="40" y="138"/>
              </a:cxn>
              <a:cxn ang="0">
                <a:pos x="19" y="167"/>
              </a:cxn>
              <a:cxn ang="0">
                <a:pos x="2" y="165"/>
              </a:cxn>
              <a:cxn ang="0">
                <a:pos x="0" y="151"/>
              </a:cxn>
              <a:cxn ang="0">
                <a:pos x="27" y="109"/>
              </a:cxn>
              <a:cxn ang="0">
                <a:pos x="44" y="97"/>
              </a:cxn>
              <a:cxn ang="0">
                <a:pos x="54" y="78"/>
              </a:cxn>
              <a:cxn ang="0">
                <a:pos x="85" y="57"/>
              </a:cxn>
              <a:cxn ang="0">
                <a:pos x="102" y="34"/>
              </a:cxn>
              <a:cxn ang="0">
                <a:pos x="102" y="23"/>
              </a:cxn>
              <a:cxn ang="0">
                <a:pos x="110" y="15"/>
              </a:cxn>
              <a:cxn ang="0">
                <a:pos x="148" y="21"/>
              </a:cxn>
              <a:cxn ang="0">
                <a:pos x="175" y="32"/>
              </a:cxn>
              <a:cxn ang="0">
                <a:pos x="202" y="32"/>
              </a:cxn>
              <a:cxn ang="0">
                <a:pos x="234" y="0"/>
              </a:cxn>
              <a:cxn ang="0">
                <a:pos x="261" y="7"/>
              </a:cxn>
              <a:cxn ang="0">
                <a:pos x="275" y="13"/>
              </a:cxn>
              <a:cxn ang="0">
                <a:pos x="271" y="28"/>
              </a:cxn>
              <a:cxn ang="0">
                <a:pos x="315" y="53"/>
              </a:cxn>
            </a:cxnLst>
            <a:rect l="0" t="0" r="r" b="b"/>
            <a:pathLst>
              <a:path w="396" h="243">
                <a:moveTo>
                  <a:pt x="315" y="53"/>
                </a:moveTo>
                <a:lnTo>
                  <a:pt x="317" y="71"/>
                </a:lnTo>
                <a:lnTo>
                  <a:pt x="311" y="84"/>
                </a:lnTo>
                <a:lnTo>
                  <a:pt x="301" y="78"/>
                </a:lnTo>
                <a:lnTo>
                  <a:pt x="290" y="78"/>
                </a:lnTo>
                <a:lnTo>
                  <a:pt x="284" y="88"/>
                </a:lnTo>
                <a:lnTo>
                  <a:pt x="286" y="101"/>
                </a:lnTo>
                <a:lnTo>
                  <a:pt x="294" y="105"/>
                </a:lnTo>
                <a:lnTo>
                  <a:pt x="303" y="101"/>
                </a:lnTo>
                <a:lnTo>
                  <a:pt x="326" y="111"/>
                </a:lnTo>
                <a:lnTo>
                  <a:pt x="342" y="128"/>
                </a:lnTo>
                <a:lnTo>
                  <a:pt x="369" y="126"/>
                </a:lnTo>
                <a:lnTo>
                  <a:pt x="396" y="138"/>
                </a:lnTo>
                <a:lnTo>
                  <a:pt x="376" y="138"/>
                </a:lnTo>
                <a:lnTo>
                  <a:pt x="367" y="149"/>
                </a:lnTo>
                <a:lnTo>
                  <a:pt x="373" y="172"/>
                </a:lnTo>
                <a:lnTo>
                  <a:pt x="351" y="161"/>
                </a:lnTo>
                <a:lnTo>
                  <a:pt x="338" y="167"/>
                </a:lnTo>
                <a:lnTo>
                  <a:pt x="346" y="191"/>
                </a:lnTo>
                <a:lnTo>
                  <a:pt x="348" y="211"/>
                </a:lnTo>
                <a:lnTo>
                  <a:pt x="336" y="209"/>
                </a:lnTo>
                <a:lnTo>
                  <a:pt x="321" y="186"/>
                </a:lnTo>
                <a:lnTo>
                  <a:pt x="294" y="186"/>
                </a:lnTo>
                <a:lnTo>
                  <a:pt x="286" y="167"/>
                </a:lnTo>
                <a:lnTo>
                  <a:pt x="269" y="167"/>
                </a:lnTo>
                <a:lnTo>
                  <a:pt x="269" y="182"/>
                </a:lnTo>
                <a:lnTo>
                  <a:pt x="252" y="207"/>
                </a:lnTo>
                <a:lnTo>
                  <a:pt x="246" y="243"/>
                </a:lnTo>
                <a:lnTo>
                  <a:pt x="229" y="232"/>
                </a:lnTo>
                <a:lnTo>
                  <a:pt x="221" y="201"/>
                </a:lnTo>
                <a:lnTo>
                  <a:pt x="213" y="184"/>
                </a:lnTo>
                <a:lnTo>
                  <a:pt x="202" y="159"/>
                </a:lnTo>
                <a:lnTo>
                  <a:pt x="177" y="174"/>
                </a:lnTo>
                <a:lnTo>
                  <a:pt x="173" y="195"/>
                </a:lnTo>
                <a:lnTo>
                  <a:pt x="146" y="211"/>
                </a:lnTo>
                <a:lnTo>
                  <a:pt x="119" y="201"/>
                </a:lnTo>
                <a:lnTo>
                  <a:pt x="92" y="211"/>
                </a:lnTo>
                <a:lnTo>
                  <a:pt x="73" y="205"/>
                </a:lnTo>
                <a:lnTo>
                  <a:pt x="75" y="203"/>
                </a:lnTo>
                <a:lnTo>
                  <a:pt x="73" y="165"/>
                </a:lnTo>
                <a:lnTo>
                  <a:pt x="79" y="151"/>
                </a:lnTo>
                <a:lnTo>
                  <a:pt x="67" y="138"/>
                </a:lnTo>
                <a:lnTo>
                  <a:pt x="40" y="138"/>
                </a:lnTo>
                <a:lnTo>
                  <a:pt x="19" y="167"/>
                </a:lnTo>
                <a:lnTo>
                  <a:pt x="2" y="165"/>
                </a:lnTo>
                <a:lnTo>
                  <a:pt x="0" y="151"/>
                </a:lnTo>
                <a:lnTo>
                  <a:pt x="27" y="109"/>
                </a:lnTo>
                <a:lnTo>
                  <a:pt x="44" y="97"/>
                </a:lnTo>
                <a:lnTo>
                  <a:pt x="54" y="78"/>
                </a:lnTo>
                <a:lnTo>
                  <a:pt x="85" y="57"/>
                </a:lnTo>
                <a:lnTo>
                  <a:pt x="102" y="34"/>
                </a:lnTo>
                <a:lnTo>
                  <a:pt x="102" y="23"/>
                </a:lnTo>
                <a:lnTo>
                  <a:pt x="110" y="15"/>
                </a:lnTo>
                <a:lnTo>
                  <a:pt x="148" y="21"/>
                </a:lnTo>
                <a:lnTo>
                  <a:pt x="175" y="32"/>
                </a:lnTo>
                <a:lnTo>
                  <a:pt x="202" y="32"/>
                </a:lnTo>
                <a:lnTo>
                  <a:pt x="234" y="0"/>
                </a:lnTo>
                <a:lnTo>
                  <a:pt x="261" y="7"/>
                </a:lnTo>
                <a:lnTo>
                  <a:pt x="275" y="13"/>
                </a:lnTo>
                <a:lnTo>
                  <a:pt x="271" y="28"/>
                </a:lnTo>
                <a:lnTo>
                  <a:pt x="315" y="53"/>
                </a:lnTo>
                <a:close/>
              </a:path>
            </a:pathLst>
          </a:custGeom>
          <a:solidFill>
            <a:schemeClr val="bg2"/>
          </a:solidFill>
          <a:ln w="12700">
            <a:noFill/>
            <a:round/>
            <a:headEnd/>
            <a:tailEnd/>
          </a:ln>
        </p:spPr>
        <p:txBody>
          <a:bodyPr/>
          <a:lstStyle/>
          <a:p>
            <a:endParaRPr lang="en-GB"/>
          </a:p>
        </p:txBody>
      </p:sp>
      <p:sp>
        <p:nvSpPr>
          <p:cNvPr id="1992" name="Freeform 656"/>
          <p:cNvSpPr>
            <a:spLocks/>
          </p:cNvSpPr>
          <p:nvPr/>
        </p:nvSpPr>
        <p:spPr bwMode="auto">
          <a:xfrm>
            <a:off x="6264546" y="3824162"/>
            <a:ext cx="639161" cy="381651"/>
          </a:xfrm>
          <a:custGeom>
            <a:avLst/>
            <a:gdLst/>
            <a:ahLst/>
            <a:cxnLst>
              <a:cxn ang="0">
                <a:pos x="315" y="53"/>
              </a:cxn>
              <a:cxn ang="0">
                <a:pos x="317" y="71"/>
              </a:cxn>
              <a:cxn ang="0">
                <a:pos x="311" y="84"/>
              </a:cxn>
              <a:cxn ang="0">
                <a:pos x="301" y="78"/>
              </a:cxn>
              <a:cxn ang="0">
                <a:pos x="290" y="78"/>
              </a:cxn>
              <a:cxn ang="0">
                <a:pos x="284" y="88"/>
              </a:cxn>
              <a:cxn ang="0">
                <a:pos x="286" y="101"/>
              </a:cxn>
              <a:cxn ang="0">
                <a:pos x="294" y="105"/>
              </a:cxn>
              <a:cxn ang="0">
                <a:pos x="303" y="101"/>
              </a:cxn>
              <a:cxn ang="0">
                <a:pos x="326" y="111"/>
              </a:cxn>
              <a:cxn ang="0">
                <a:pos x="342" y="128"/>
              </a:cxn>
              <a:cxn ang="0">
                <a:pos x="369" y="126"/>
              </a:cxn>
              <a:cxn ang="0">
                <a:pos x="396" y="138"/>
              </a:cxn>
              <a:cxn ang="0">
                <a:pos x="376" y="138"/>
              </a:cxn>
              <a:cxn ang="0">
                <a:pos x="367" y="149"/>
              </a:cxn>
              <a:cxn ang="0">
                <a:pos x="373" y="172"/>
              </a:cxn>
              <a:cxn ang="0">
                <a:pos x="351" y="161"/>
              </a:cxn>
              <a:cxn ang="0">
                <a:pos x="338" y="167"/>
              </a:cxn>
              <a:cxn ang="0">
                <a:pos x="346" y="191"/>
              </a:cxn>
              <a:cxn ang="0">
                <a:pos x="348" y="211"/>
              </a:cxn>
              <a:cxn ang="0">
                <a:pos x="336" y="209"/>
              </a:cxn>
              <a:cxn ang="0">
                <a:pos x="321" y="186"/>
              </a:cxn>
              <a:cxn ang="0">
                <a:pos x="294" y="186"/>
              </a:cxn>
              <a:cxn ang="0">
                <a:pos x="286" y="167"/>
              </a:cxn>
              <a:cxn ang="0">
                <a:pos x="269" y="167"/>
              </a:cxn>
              <a:cxn ang="0">
                <a:pos x="269" y="182"/>
              </a:cxn>
              <a:cxn ang="0">
                <a:pos x="252" y="207"/>
              </a:cxn>
              <a:cxn ang="0">
                <a:pos x="246" y="243"/>
              </a:cxn>
              <a:cxn ang="0">
                <a:pos x="229" y="232"/>
              </a:cxn>
              <a:cxn ang="0">
                <a:pos x="221" y="201"/>
              </a:cxn>
              <a:cxn ang="0">
                <a:pos x="213" y="184"/>
              </a:cxn>
              <a:cxn ang="0">
                <a:pos x="202" y="159"/>
              </a:cxn>
              <a:cxn ang="0">
                <a:pos x="177" y="174"/>
              </a:cxn>
              <a:cxn ang="0">
                <a:pos x="173" y="195"/>
              </a:cxn>
              <a:cxn ang="0">
                <a:pos x="146" y="211"/>
              </a:cxn>
              <a:cxn ang="0">
                <a:pos x="119" y="201"/>
              </a:cxn>
              <a:cxn ang="0">
                <a:pos x="92" y="211"/>
              </a:cxn>
              <a:cxn ang="0">
                <a:pos x="73" y="205"/>
              </a:cxn>
              <a:cxn ang="0">
                <a:pos x="75" y="203"/>
              </a:cxn>
              <a:cxn ang="0">
                <a:pos x="73" y="165"/>
              </a:cxn>
              <a:cxn ang="0">
                <a:pos x="79" y="151"/>
              </a:cxn>
              <a:cxn ang="0">
                <a:pos x="67" y="138"/>
              </a:cxn>
              <a:cxn ang="0">
                <a:pos x="40" y="138"/>
              </a:cxn>
              <a:cxn ang="0">
                <a:pos x="19" y="167"/>
              </a:cxn>
              <a:cxn ang="0">
                <a:pos x="2" y="165"/>
              </a:cxn>
              <a:cxn ang="0">
                <a:pos x="0" y="151"/>
              </a:cxn>
              <a:cxn ang="0">
                <a:pos x="27" y="109"/>
              </a:cxn>
              <a:cxn ang="0">
                <a:pos x="44" y="97"/>
              </a:cxn>
              <a:cxn ang="0">
                <a:pos x="54" y="78"/>
              </a:cxn>
              <a:cxn ang="0">
                <a:pos x="85" y="57"/>
              </a:cxn>
              <a:cxn ang="0">
                <a:pos x="102" y="34"/>
              </a:cxn>
              <a:cxn ang="0">
                <a:pos x="102" y="23"/>
              </a:cxn>
              <a:cxn ang="0">
                <a:pos x="110" y="15"/>
              </a:cxn>
              <a:cxn ang="0">
                <a:pos x="148" y="21"/>
              </a:cxn>
              <a:cxn ang="0">
                <a:pos x="175" y="32"/>
              </a:cxn>
              <a:cxn ang="0">
                <a:pos x="202" y="32"/>
              </a:cxn>
              <a:cxn ang="0">
                <a:pos x="234" y="0"/>
              </a:cxn>
              <a:cxn ang="0">
                <a:pos x="261" y="7"/>
              </a:cxn>
              <a:cxn ang="0">
                <a:pos x="275" y="13"/>
              </a:cxn>
              <a:cxn ang="0">
                <a:pos x="271" y="28"/>
              </a:cxn>
              <a:cxn ang="0">
                <a:pos x="315" y="53"/>
              </a:cxn>
            </a:cxnLst>
            <a:rect l="0" t="0" r="r" b="b"/>
            <a:pathLst>
              <a:path w="396" h="243">
                <a:moveTo>
                  <a:pt x="315" y="53"/>
                </a:moveTo>
                <a:lnTo>
                  <a:pt x="317" y="71"/>
                </a:lnTo>
                <a:lnTo>
                  <a:pt x="311" y="84"/>
                </a:lnTo>
                <a:lnTo>
                  <a:pt x="301" y="78"/>
                </a:lnTo>
                <a:lnTo>
                  <a:pt x="290" y="78"/>
                </a:lnTo>
                <a:lnTo>
                  <a:pt x="284" y="88"/>
                </a:lnTo>
                <a:lnTo>
                  <a:pt x="286" y="101"/>
                </a:lnTo>
                <a:lnTo>
                  <a:pt x="294" y="105"/>
                </a:lnTo>
                <a:lnTo>
                  <a:pt x="303" y="101"/>
                </a:lnTo>
                <a:lnTo>
                  <a:pt x="326" y="111"/>
                </a:lnTo>
                <a:lnTo>
                  <a:pt x="342" y="128"/>
                </a:lnTo>
                <a:lnTo>
                  <a:pt x="369" y="126"/>
                </a:lnTo>
                <a:lnTo>
                  <a:pt x="396" y="138"/>
                </a:lnTo>
                <a:lnTo>
                  <a:pt x="376" y="138"/>
                </a:lnTo>
                <a:lnTo>
                  <a:pt x="367" y="149"/>
                </a:lnTo>
                <a:lnTo>
                  <a:pt x="373" y="172"/>
                </a:lnTo>
                <a:lnTo>
                  <a:pt x="351" y="161"/>
                </a:lnTo>
                <a:lnTo>
                  <a:pt x="338" y="167"/>
                </a:lnTo>
                <a:lnTo>
                  <a:pt x="346" y="191"/>
                </a:lnTo>
                <a:lnTo>
                  <a:pt x="348" y="211"/>
                </a:lnTo>
                <a:lnTo>
                  <a:pt x="336" y="209"/>
                </a:lnTo>
                <a:lnTo>
                  <a:pt x="321" y="186"/>
                </a:lnTo>
                <a:lnTo>
                  <a:pt x="294" y="186"/>
                </a:lnTo>
                <a:lnTo>
                  <a:pt x="286" y="167"/>
                </a:lnTo>
                <a:lnTo>
                  <a:pt x="269" y="167"/>
                </a:lnTo>
                <a:lnTo>
                  <a:pt x="269" y="182"/>
                </a:lnTo>
                <a:lnTo>
                  <a:pt x="252" y="207"/>
                </a:lnTo>
                <a:lnTo>
                  <a:pt x="246" y="243"/>
                </a:lnTo>
                <a:lnTo>
                  <a:pt x="229" y="232"/>
                </a:lnTo>
                <a:lnTo>
                  <a:pt x="221" y="201"/>
                </a:lnTo>
                <a:lnTo>
                  <a:pt x="213" y="184"/>
                </a:lnTo>
                <a:lnTo>
                  <a:pt x="202" y="159"/>
                </a:lnTo>
                <a:lnTo>
                  <a:pt x="177" y="174"/>
                </a:lnTo>
                <a:lnTo>
                  <a:pt x="173" y="195"/>
                </a:lnTo>
                <a:lnTo>
                  <a:pt x="146" y="211"/>
                </a:lnTo>
                <a:lnTo>
                  <a:pt x="119" y="201"/>
                </a:lnTo>
                <a:lnTo>
                  <a:pt x="92" y="211"/>
                </a:lnTo>
                <a:lnTo>
                  <a:pt x="73" y="205"/>
                </a:lnTo>
                <a:lnTo>
                  <a:pt x="75" y="203"/>
                </a:lnTo>
                <a:lnTo>
                  <a:pt x="73" y="165"/>
                </a:lnTo>
                <a:lnTo>
                  <a:pt x="79" y="151"/>
                </a:lnTo>
                <a:lnTo>
                  <a:pt x="67" y="138"/>
                </a:lnTo>
                <a:lnTo>
                  <a:pt x="40" y="138"/>
                </a:lnTo>
                <a:lnTo>
                  <a:pt x="19" y="167"/>
                </a:lnTo>
                <a:lnTo>
                  <a:pt x="2" y="165"/>
                </a:lnTo>
                <a:lnTo>
                  <a:pt x="0" y="151"/>
                </a:lnTo>
                <a:lnTo>
                  <a:pt x="27" y="109"/>
                </a:lnTo>
                <a:lnTo>
                  <a:pt x="44" y="97"/>
                </a:lnTo>
                <a:lnTo>
                  <a:pt x="54" y="78"/>
                </a:lnTo>
                <a:lnTo>
                  <a:pt x="85" y="57"/>
                </a:lnTo>
                <a:lnTo>
                  <a:pt x="102" y="34"/>
                </a:lnTo>
                <a:lnTo>
                  <a:pt x="102" y="23"/>
                </a:lnTo>
                <a:lnTo>
                  <a:pt x="110" y="15"/>
                </a:lnTo>
                <a:lnTo>
                  <a:pt x="148" y="21"/>
                </a:lnTo>
                <a:lnTo>
                  <a:pt x="175" y="32"/>
                </a:lnTo>
                <a:lnTo>
                  <a:pt x="202" y="32"/>
                </a:lnTo>
                <a:lnTo>
                  <a:pt x="234" y="0"/>
                </a:lnTo>
                <a:lnTo>
                  <a:pt x="261" y="7"/>
                </a:lnTo>
                <a:lnTo>
                  <a:pt x="275" y="13"/>
                </a:lnTo>
                <a:lnTo>
                  <a:pt x="271" y="28"/>
                </a:lnTo>
                <a:lnTo>
                  <a:pt x="315" y="53"/>
                </a:lnTo>
                <a:close/>
              </a:path>
            </a:pathLst>
          </a:custGeom>
          <a:solidFill>
            <a:srgbClr val="D2D2D2"/>
          </a:solidFill>
          <a:ln w="12700">
            <a:solidFill>
              <a:srgbClr val="FFFFFF"/>
            </a:solidFill>
            <a:prstDash val="solid"/>
            <a:round/>
            <a:headEnd/>
            <a:tailEnd/>
          </a:ln>
        </p:spPr>
        <p:txBody>
          <a:bodyPr/>
          <a:lstStyle/>
          <a:p>
            <a:endParaRPr lang="en-GB"/>
          </a:p>
        </p:txBody>
      </p:sp>
      <p:sp>
        <p:nvSpPr>
          <p:cNvPr id="1993" name="Freeform 657"/>
          <p:cNvSpPr>
            <a:spLocks/>
          </p:cNvSpPr>
          <p:nvPr/>
        </p:nvSpPr>
        <p:spPr bwMode="auto">
          <a:xfrm>
            <a:off x="6154028" y="2734496"/>
            <a:ext cx="510224" cy="479739"/>
          </a:xfrm>
          <a:custGeom>
            <a:avLst/>
            <a:gdLst/>
            <a:ahLst/>
            <a:cxnLst>
              <a:cxn ang="0">
                <a:pos x="311" y="3"/>
              </a:cxn>
              <a:cxn ang="0">
                <a:pos x="311" y="3"/>
              </a:cxn>
              <a:cxn ang="0">
                <a:pos x="317" y="28"/>
              </a:cxn>
              <a:cxn ang="0">
                <a:pos x="313" y="32"/>
              </a:cxn>
              <a:cxn ang="0">
                <a:pos x="305" y="59"/>
              </a:cxn>
              <a:cxn ang="0">
                <a:pos x="284" y="98"/>
              </a:cxn>
              <a:cxn ang="0">
                <a:pos x="269" y="99"/>
              </a:cxn>
              <a:cxn ang="0">
                <a:pos x="261" y="111"/>
              </a:cxn>
              <a:cxn ang="0">
                <a:pos x="282" y="122"/>
              </a:cxn>
              <a:cxn ang="0">
                <a:pos x="280" y="142"/>
              </a:cxn>
              <a:cxn ang="0">
                <a:pos x="253" y="157"/>
              </a:cxn>
              <a:cxn ang="0">
                <a:pos x="255" y="176"/>
              </a:cxn>
              <a:cxn ang="0">
                <a:pos x="236" y="178"/>
              </a:cxn>
              <a:cxn ang="0">
                <a:pos x="225" y="184"/>
              </a:cxn>
              <a:cxn ang="0">
                <a:pos x="198" y="180"/>
              </a:cxn>
              <a:cxn ang="0">
                <a:pos x="192" y="186"/>
              </a:cxn>
              <a:cxn ang="0">
                <a:pos x="202" y="228"/>
              </a:cxn>
              <a:cxn ang="0">
                <a:pos x="177" y="274"/>
              </a:cxn>
              <a:cxn ang="0">
                <a:pos x="179" y="305"/>
              </a:cxn>
              <a:cxn ang="0">
                <a:pos x="161" y="263"/>
              </a:cxn>
              <a:cxn ang="0">
                <a:pos x="146" y="238"/>
              </a:cxn>
              <a:cxn ang="0">
                <a:pos x="132" y="236"/>
              </a:cxn>
              <a:cxn ang="0">
                <a:pos x="117" y="215"/>
              </a:cxn>
              <a:cxn ang="0">
                <a:pos x="96" y="213"/>
              </a:cxn>
              <a:cxn ang="0">
                <a:pos x="63" y="203"/>
              </a:cxn>
              <a:cxn ang="0">
                <a:pos x="54" y="217"/>
              </a:cxn>
              <a:cxn ang="0">
                <a:pos x="31" y="222"/>
              </a:cxn>
              <a:cxn ang="0">
                <a:pos x="0" y="203"/>
              </a:cxn>
              <a:cxn ang="0">
                <a:pos x="13" y="197"/>
              </a:cxn>
              <a:cxn ang="0">
                <a:pos x="2" y="184"/>
              </a:cxn>
              <a:cxn ang="0">
                <a:pos x="23" y="178"/>
              </a:cxn>
              <a:cxn ang="0">
                <a:pos x="33" y="161"/>
              </a:cxn>
              <a:cxn ang="0">
                <a:pos x="56" y="151"/>
              </a:cxn>
              <a:cxn ang="0">
                <a:pos x="88" y="130"/>
              </a:cxn>
              <a:cxn ang="0">
                <a:pos x="113" y="82"/>
              </a:cxn>
              <a:cxn ang="0">
                <a:pos x="129" y="42"/>
              </a:cxn>
              <a:cxn ang="0">
                <a:pos x="134" y="36"/>
              </a:cxn>
              <a:cxn ang="0">
                <a:pos x="159" y="42"/>
              </a:cxn>
              <a:cxn ang="0">
                <a:pos x="180" y="30"/>
              </a:cxn>
              <a:cxn ang="0">
                <a:pos x="188" y="17"/>
              </a:cxn>
              <a:cxn ang="0">
                <a:pos x="202" y="9"/>
              </a:cxn>
              <a:cxn ang="0">
                <a:pos x="232" y="0"/>
              </a:cxn>
              <a:cxn ang="0">
                <a:pos x="248" y="9"/>
              </a:cxn>
              <a:cxn ang="0">
                <a:pos x="259" y="3"/>
              </a:cxn>
              <a:cxn ang="0">
                <a:pos x="286" y="3"/>
              </a:cxn>
              <a:cxn ang="0">
                <a:pos x="311" y="3"/>
              </a:cxn>
            </a:cxnLst>
            <a:rect l="0" t="0" r="r" b="b"/>
            <a:pathLst>
              <a:path w="317" h="305">
                <a:moveTo>
                  <a:pt x="311" y="3"/>
                </a:moveTo>
                <a:lnTo>
                  <a:pt x="311" y="3"/>
                </a:lnTo>
                <a:lnTo>
                  <a:pt x="317" y="28"/>
                </a:lnTo>
                <a:lnTo>
                  <a:pt x="313" y="32"/>
                </a:lnTo>
                <a:lnTo>
                  <a:pt x="305" y="59"/>
                </a:lnTo>
                <a:lnTo>
                  <a:pt x="284" y="98"/>
                </a:lnTo>
                <a:lnTo>
                  <a:pt x="269" y="99"/>
                </a:lnTo>
                <a:lnTo>
                  <a:pt x="261" y="111"/>
                </a:lnTo>
                <a:lnTo>
                  <a:pt x="282" y="122"/>
                </a:lnTo>
                <a:lnTo>
                  <a:pt x="280" y="142"/>
                </a:lnTo>
                <a:lnTo>
                  <a:pt x="253" y="157"/>
                </a:lnTo>
                <a:lnTo>
                  <a:pt x="255" y="176"/>
                </a:lnTo>
                <a:lnTo>
                  <a:pt x="236" y="178"/>
                </a:lnTo>
                <a:lnTo>
                  <a:pt x="225" y="184"/>
                </a:lnTo>
                <a:lnTo>
                  <a:pt x="198" y="180"/>
                </a:lnTo>
                <a:lnTo>
                  <a:pt x="192" y="186"/>
                </a:lnTo>
                <a:lnTo>
                  <a:pt x="202" y="228"/>
                </a:lnTo>
                <a:lnTo>
                  <a:pt x="177" y="274"/>
                </a:lnTo>
                <a:lnTo>
                  <a:pt x="179" y="305"/>
                </a:lnTo>
                <a:lnTo>
                  <a:pt x="161" y="263"/>
                </a:lnTo>
                <a:lnTo>
                  <a:pt x="146" y="238"/>
                </a:lnTo>
                <a:lnTo>
                  <a:pt x="132" y="236"/>
                </a:lnTo>
                <a:lnTo>
                  <a:pt x="117" y="215"/>
                </a:lnTo>
                <a:lnTo>
                  <a:pt x="96" y="213"/>
                </a:lnTo>
                <a:lnTo>
                  <a:pt x="63" y="203"/>
                </a:lnTo>
                <a:lnTo>
                  <a:pt x="54" y="217"/>
                </a:lnTo>
                <a:lnTo>
                  <a:pt x="31" y="222"/>
                </a:lnTo>
                <a:lnTo>
                  <a:pt x="0" y="203"/>
                </a:lnTo>
                <a:lnTo>
                  <a:pt x="13" y="197"/>
                </a:lnTo>
                <a:lnTo>
                  <a:pt x="2" y="184"/>
                </a:lnTo>
                <a:lnTo>
                  <a:pt x="23" y="178"/>
                </a:lnTo>
                <a:lnTo>
                  <a:pt x="33" y="161"/>
                </a:lnTo>
                <a:lnTo>
                  <a:pt x="56" y="151"/>
                </a:lnTo>
                <a:lnTo>
                  <a:pt x="88" y="130"/>
                </a:lnTo>
                <a:lnTo>
                  <a:pt x="113" y="82"/>
                </a:lnTo>
                <a:lnTo>
                  <a:pt x="129" y="42"/>
                </a:lnTo>
                <a:lnTo>
                  <a:pt x="134" y="36"/>
                </a:lnTo>
                <a:lnTo>
                  <a:pt x="159" y="42"/>
                </a:lnTo>
                <a:lnTo>
                  <a:pt x="180" y="30"/>
                </a:lnTo>
                <a:lnTo>
                  <a:pt x="188" y="17"/>
                </a:lnTo>
                <a:lnTo>
                  <a:pt x="202" y="9"/>
                </a:lnTo>
                <a:lnTo>
                  <a:pt x="232" y="0"/>
                </a:lnTo>
                <a:lnTo>
                  <a:pt x="248" y="9"/>
                </a:lnTo>
                <a:lnTo>
                  <a:pt x="259" y="3"/>
                </a:lnTo>
                <a:lnTo>
                  <a:pt x="286" y="3"/>
                </a:lnTo>
                <a:lnTo>
                  <a:pt x="311" y="3"/>
                </a:lnTo>
                <a:close/>
              </a:path>
            </a:pathLst>
          </a:custGeom>
          <a:solidFill>
            <a:schemeClr val="tx2"/>
          </a:solidFill>
          <a:ln w="12700">
            <a:noFill/>
            <a:round/>
            <a:headEnd/>
            <a:tailEnd/>
          </a:ln>
        </p:spPr>
        <p:txBody>
          <a:bodyPr/>
          <a:lstStyle/>
          <a:p>
            <a:endParaRPr lang="en-GB"/>
          </a:p>
        </p:txBody>
      </p:sp>
      <p:sp>
        <p:nvSpPr>
          <p:cNvPr id="1994" name="Freeform 658"/>
          <p:cNvSpPr>
            <a:spLocks/>
          </p:cNvSpPr>
          <p:nvPr/>
        </p:nvSpPr>
        <p:spPr bwMode="auto">
          <a:xfrm>
            <a:off x="6154028" y="2734496"/>
            <a:ext cx="510224" cy="479739"/>
          </a:xfrm>
          <a:custGeom>
            <a:avLst/>
            <a:gdLst/>
            <a:ahLst/>
            <a:cxnLst>
              <a:cxn ang="0">
                <a:pos x="311" y="3"/>
              </a:cxn>
              <a:cxn ang="0">
                <a:pos x="311" y="3"/>
              </a:cxn>
              <a:cxn ang="0">
                <a:pos x="317" y="28"/>
              </a:cxn>
              <a:cxn ang="0">
                <a:pos x="313" y="32"/>
              </a:cxn>
              <a:cxn ang="0">
                <a:pos x="305" y="59"/>
              </a:cxn>
              <a:cxn ang="0">
                <a:pos x="284" y="98"/>
              </a:cxn>
              <a:cxn ang="0">
                <a:pos x="269" y="99"/>
              </a:cxn>
              <a:cxn ang="0">
                <a:pos x="261" y="111"/>
              </a:cxn>
              <a:cxn ang="0">
                <a:pos x="282" y="122"/>
              </a:cxn>
              <a:cxn ang="0">
                <a:pos x="280" y="142"/>
              </a:cxn>
              <a:cxn ang="0">
                <a:pos x="253" y="157"/>
              </a:cxn>
              <a:cxn ang="0">
                <a:pos x="255" y="176"/>
              </a:cxn>
              <a:cxn ang="0">
                <a:pos x="236" y="178"/>
              </a:cxn>
              <a:cxn ang="0">
                <a:pos x="225" y="184"/>
              </a:cxn>
              <a:cxn ang="0">
                <a:pos x="198" y="180"/>
              </a:cxn>
              <a:cxn ang="0">
                <a:pos x="192" y="186"/>
              </a:cxn>
              <a:cxn ang="0">
                <a:pos x="202" y="228"/>
              </a:cxn>
              <a:cxn ang="0">
                <a:pos x="177" y="274"/>
              </a:cxn>
              <a:cxn ang="0">
                <a:pos x="179" y="305"/>
              </a:cxn>
              <a:cxn ang="0">
                <a:pos x="161" y="263"/>
              </a:cxn>
              <a:cxn ang="0">
                <a:pos x="146" y="238"/>
              </a:cxn>
              <a:cxn ang="0">
                <a:pos x="132" y="236"/>
              </a:cxn>
              <a:cxn ang="0">
                <a:pos x="117" y="215"/>
              </a:cxn>
              <a:cxn ang="0">
                <a:pos x="96" y="213"/>
              </a:cxn>
              <a:cxn ang="0">
                <a:pos x="63" y="203"/>
              </a:cxn>
              <a:cxn ang="0">
                <a:pos x="54" y="217"/>
              </a:cxn>
              <a:cxn ang="0">
                <a:pos x="31" y="222"/>
              </a:cxn>
              <a:cxn ang="0">
                <a:pos x="0" y="203"/>
              </a:cxn>
              <a:cxn ang="0">
                <a:pos x="13" y="197"/>
              </a:cxn>
              <a:cxn ang="0">
                <a:pos x="2" y="184"/>
              </a:cxn>
              <a:cxn ang="0">
                <a:pos x="23" y="178"/>
              </a:cxn>
              <a:cxn ang="0">
                <a:pos x="33" y="161"/>
              </a:cxn>
              <a:cxn ang="0">
                <a:pos x="56" y="151"/>
              </a:cxn>
              <a:cxn ang="0">
                <a:pos x="88" y="130"/>
              </a:cxn>
              <a:cxn ang="0">
                <a:pos x="113" y="82"/>
              </a:cxn>
              <a:cxn ang="0">
                <a:pos x="129" y="42"/>
              </a:cxn>
              <a:cxn ang="0">
                <a:pos x="134" y="36"/>
              </a:cxn>
              <a:cxn ang="0">
                <a:pos x="159" y="42"/>
              </a:cxn>
              <a:cxn ang="0">
                <a:pos x="180" y="30"/>
              </a:cxn>
              <a:cxn ang="0">
                <a:pos x="188" y="17"/>
              </a:cxn>
              <a:cxn ang="0">
                <a:pos x="202" y="9"/>
              </a:cxn>
              <a:cxn ang="0">
                <a:pos x="232" y="0"/>
              </a:cxn>
              <a:cxn ang="0">
                <a:pos x="248" y="9"/>
              </a:cxn>
              <a:cxn ang="0">
                <a:pos x="259" y="3"/>
              </a:cxn>
              <a:cxn ang="0">
                <a:pos x="286" y="3"/>
              </a:cxn>
              <a:cxn ang="0">
                <a:pos x="311" y="3"/>
              </a:cxn>
            </a:cxnLst>
            <a:rect l="0" t="0" r="r" b="b"/>
            <a:pathLst>
              <a:path w="317" h="305">
                <a:moveTo>
                  <a:pt x="311" y="3"/>
                </a:moveTo>
                <a:lnTo>
                  <a:pt x="311" y="3"/>
                </a:lnTo>
                <a:lnTo>
                  <a:pt x="317" y="28"/>
                </a:lnTo>
                <a:lnTo>
                  <a:pt x="313" y="32"/>
                </a:lnTo>
                <a:lnTo>
                  <a:pt x="305" y="59"/>
                </a:lnTo>
                <a:lnTo>
                  <a:pt x="284" y="98"/>
                </a:lnTo>
                <a:lnTo>
                  <a:pt x="269" y="99"/>
                </a:lnTo>
                <a:lnTo>
                  <a:pt x="261" y="111"/>
                </a:lnTo>
                <a:lnTo>
                  <a:pt x="282" y="122"/>
                </a:lnTo>
                <a:lnTo>
                  <a:pt x="280" y="142"/>
                </a:lnTo>
                <a:lnTo>
                  <a:pt x="253" y="157"/>
                </a:lnTo>
                <a:lnTo>
                  <a:pt x="255" y="176"/>
                </a:lnTo>
                <a:lnTo>
                  <a:pt x="236" y="178"/>
                </a:lnTo>
                <a:lnTo>
                  <a:pt x="225" y="184"/>
                </a:lnTo>
                <a:lnTo>
                  <a:pt x="198" y="180"/>
                </a:lnTo>
                <a:lnTo>
                  <a:pt x="192" y="186"/>
                </a:lnTo>
                <a:lnTo>
                  <a:pt x="202" y="228"/>
                </a:lnTo>
                <a:lnTo>
                  <a:pt x="177" y="274"/>
                </a:lnTo>
                <a:lnTo>
                  <a:pt x="179" y="305"/>
                </a:lnTo>
                <a:lnTo>
                  <a:pt x="161" y="263"/>
                </a:lnTo>
                <a:lnTo>
                  <a:pt x="146" y="238"/>
                </a:lnTo>
                <a:lnTo>
                  <a:pt x="132" y="236"/>
                </a:lnTo>
                <a:lnTo>
                  <a:pt x="117" y="215"/>
                </a:lnTo>
                <a:lnTo>
                  <a:pt x="96" y="213"/>
                </a:lnTo>
                <a:lnTo>
                  <a:pt x="63" y="203"/>
                </a:lnTo>
                <a:lnTo>
                  <a:pt x="54" y="217"/>
                </a:lnTo>
                <a:lnTo>
                  <a:pt x="31" y="222"/>
                </a:lnTo>
                <a:lnTo>
                  <a:pt x="0" y="203"/>
                </a:lnTo>
                <a:lnTo>
                  <a:pt x="13" y="197"/>
                </a:lnTo>
                <a:lnTo>
                  <a:pt x="2" y="184"/>
                </a:lnTo>
                <a:lnTo>
                  <a:pt x="23" y="178"/>
                </a:lnTo>
                <a:lnTo>
                  <a:pt x="33" y="161"/>
                </a:lnTo>
                <a:lnTo>
                  <a:pt x="56" y="151"/>
                </a:lnTo>
                <a:lnTo>
                  <a:pt x="88" y="130"/>
                </a:lnTo>
                <a:lnTo>
                  <a:pt x="113" y="82"/>
                </a:lnTo>
                <a:lnTo>
                  <a:pt x="129" y="42"/>
                </a:lnTo>
                <a:lnTo>
                  <a:pt x="134" y="36"/>
                </a:lnTo>
                <a:lnTo>
                  <a:pt x="159" y="42"/>
                </a:lnTo>
                <a:lnTo>
                  <a:pt x="180" y="30"/>
                </a:lnTo>
                <a:lnTo>
                  <a:pt x="188" y="17"/>
                </a:lnTo>
                <a:lnTo>
                  <a:pt x="202" y="9"/>
                </a:lnTo>
                <a:lnTo>
                  <a:pt x="232" y="0"/>
                </a:lnTo>
                <a:lnTo>
                  <a:pt x="248" y="9"/>
                </a:lnTo>
                <a:lnTo>
                  <a:pt x="259" y="3"/>
                </a:lnTo>
                <a:lnTo>
                  <a:pt x="286" y="3"/>
                </a:lnTo>
                <a:lnTo>
                  <a:pt x="311" y="3"/>
                </a:lnTo>
                <a:close/>
              </a:path>
            </a:pathLst>
          </a:custGeom>
          <a:noFill/>
          <a:ln w="12700">
            <a:solidFill>
              <a:srgbClr val="FFFFFF"/>
            </a:solidFill>
            <a:prstDash val="solid"/>
            <a:round/>
            <a:headEnd/>
            <a:tailEnd/>
          </a:ln>
        </p:spPr>
        <p:txBody>
          <a:bodyPr/>
          <a:lstStyle/>
          <a:p>
            <a:endParaRPr lang="en-GB"/>
          </a:p>
        </p:txBody>
      </p:sp>
      <p:sp>
        <p:nvSpPr>
          <p:cNvPr id="1995" name="Freeform 659"/>
          <p:cNvSpPr>
            <a:spLocks/>
          </p:cNvSpPr>
          <p:nvPr/>
        </p:nvSpPr>
        <p:spPr bwMode="auto">
          <a:xfrm>
            <a:off x="7472872" y="2604307"/>
            <a:ext cx="1206485" cy="1098583"/>
          </a:xfrm>
          <a:custGeom>
            <a:avLst/>
            <a:gdLst/>
            <a:ahLst/>
            <a:cxnLst>
              <a:cxn ang="0">
                <a:pos x="426" y="44"/>
              </a:cxn>
              <a:cxn ang="0">
                <a:pos x="531" y="58"/>
              </a:cxn>
              <a:cxn ang="0">
                <a:pos x="647" y="58"/>
              </a:cxn>
              <a:cxn ang="0">
                <a:pos x="685" y="77"/>
              </a:cxn>
              <a:cxn ang="0">
                <a:pos x="697" y="150"/>
              </a:cxn>
              <a:cxn ang="0">
                <a:pos x="745" y="230"/>
              </a:cxn>
              <a:cxn ang="0">
                <a:pos x="704" y="275"/>
              </a:cxn>
              <a:cxn ang="0">
                <a:pos x="704" y="323"/>
              </a:cxn>
              <a:cxn ang="0">
                <a:pos x="710" y="369"/>
              </a:cxn>
              <a:cxn ang="0">
                <a:pos x="741" y="465"/>
              </a:cxn>
              <a:cxn ang="0">
                <a:pos x="652" y="634"/>
              </a:cxn>
              <a:cxn ang="0">
                <a:pos x="662" y="699"/>
              </a:cxn>
              <a:cxn ang="0">
                <a:pos x="643" y="697"/>
              </a:cxn>
              <a:cxn ang="0">
                <a:pos x="576" y="657"/>
              </a:cxn>
              <a:cxn ang="0">
                <a:pos x="518" y="670"/>
              </a:cxn>
              <a:cxn ang="0">
                <a:pos x="470" y="660"/>
              </a:cxn>
              <a:cxn ang="0">
                <a:pos x="418" y="668"/>
              </a:cxn>
              <a:cxn ang="0">
                <a:pos x="388" y="637"/>
              </a:cxn>
              <a:cxn ang="0">
                <a:pos x="357" y="660"/>
              </a:cxn>
              <a:cxn ang="0">
                <a:pos x="332" y="634"/>
              </a:cxn>
              <a:cxn ang="0">
                <a:pos x="278" y="580"/>
              </a:cxn>
              <a:cxn ang="0">
                <a:pos x="244" y="551"/>
              </a:cxn>
              <a:cxn ang="0">
                <a:pos x="205" y="524"/>
              </a:cxn>
              <a:cxn ang="0">
                <a:pos x="188" y="553"/>
              </a:cxn>
              <a:cxn ang="0">
                <a:pos x="138" y="534"/>
              </a:cxn>
              <a:cxn ang="0">
                <a:pos x="119" y="486"/>
              </a:cxn>
              <a:cxn ang="0">
                <a:pos x="63" y="449"/>
              </a:cxn>
              <a:cxn ang="0">
                <a:pos x="44" y="430"/>
              </a:cxn>
              <a:cxn ang="0">
                <a:pos x="27" y="378"/>
              </a:cxn>
              <a:cxn ang="0">
                <a:pos x="29" y="324"/>
              </a:cxn>
              <a:cxn ang="0">
                <a:pos x="27" y="248"/>
              </a:cxn>
              <a:cxn ang="0">
                <a:pos x="23" y="171"/>
              </a:cxn>
              <a:cxn ang="0">
                <a:pos x="38" y="144"/>
              </a:cxn>
              <a:cxn ang="0">
                <a:pos x="48" y="98"/>
              </a:cxn>
              <a:cxn ang="0">
                <a:pos x="132" y="63"/>
              </a:cxn>
              <a:cxn ang="0">
                <a:pos x="230" y="14"/>
              </a:cxn>
              <a:cxn ang="0">
                <a:pos x="307" y="0"/>
              </a:cxn>
              <a:cxn ang="0">
                <a:pos x="324" y="12"/>
              </a:cxn>
              <a:cxn ang="0">
                <a:pos x="332" y="48"/>
              </a:cxn>
              <a:cxn ang="0">
                <a:pos x="395" y="46"/>
              </a:cxn>
              <a:cxn ang="0">
                <a:pos x="401" y="48"/>
              </a:cxn>
              <a:cxn ang="0">
                <a:pos x="380" y="69"/>
              </a:cxn>
            </a:cxnLst>
            <a:rect l="0" t="0" r="r" b="b"/>
            <a:pathLst>
              <a:path w="748" h="699">
                <a:moveTo>
                  <a:pt x="380" y="69"/>
                </a:moveTo>
                <a:lnTo>
                  <a:pt x="426" y="44"/>
                </a:lnTo>
                <a:lnTo>
                  <a:pt x="445" y="56"/>
                </a:lnTo>
                <a:lnTo>
                  <a:pt x="531" y="58"/>
                </a:lnTo>
                <a:lnTo>
                  <a:pt x="595" y="60"/>
                </a:lnTo>
                <a:lnTo>
                  <a:pt x="647" y="58"/>
                </a:lnTo>
                <a:lnTo>
                  <a:pt x="668" y="60"/>
                </a:lnTo>
                <a:lnTo>
                  <a:pt x="685" y="77"/>
                </a:lnTo>
                <a:lnTo>
                  <a:pt x="697" y="113"/>
                </a:lnTo>
                <a:lnTo>
                  <a:pt x="697" y="150"/>
                </a:lnTo>
                <a:lnTo>
                  <a:pt x="718" y="186"/>
                </a:lnTo>
                <a:lnTo>
                  <a:pt x="745" y="230"/>
                </a:lnTo>
                <a:lnTo>
                  <a:pt x="743" y="252"/>
                </a:lnTo>
                <a:lnTo>
                  <a:pt x="704" y="275"/>
                </a:lnTo>
                <a:lnTo>
                  <a:pt x="677" y="301"/>
                </a:lnTo>
                <a:lnTo>
                  <a:pt x="704" y="323"/>
                </a:lnTo>
                <a:lnTo>
                  <a:pt x="722" y="342"/>
                </a:lnTo>
                <a:lnTo>
                  <a:pt x="710" y="369"/>
                </a:lnTo>
                <a:lnTo>
                  <a:pt x="727" y="428"/>
                </a:lnTo>
                <a:lnTo>
                  <a:pt x="741" y="465"/>
                </a:lnTo>
                <a:lnTo>
                  <a:pt x="748" y="505"/>
                </a:lnTo>
                <a:lnTo>
                  <a:pt x="652" y="634"/>
                </a:lnTo>
                <a:lnTo>
                  <a:pt x="658" y="676"/>
                </a:lnTo>
                <a:lnTo>
                  <a:pt x="662" y="699"/>
                </a:lnTo>
                <a:lnTo>
                  <a:pt x="649" y="699"/>
                </a:lnTo>
                <a:lnTo>
                  <a:pt x="643" y="697"/>
                </a:lnTo>
                <a:lnTo>
                  <a:pt x="608" y="683"/>
                </a:lnTo>
                <a:lnTo>
                  <a:pt x="576" y="657"/>
                </a:lnTo>
                <a:lnTo>
                  <a:pt x="547" y="647"/>
                </a:lnTo>
                <a:lnTo>
                  <a:pt x="518" y="670"/>
                </a:lnTo>
                <a:lnTo>
                  <a:pt x="485" y="658"/>
                </a:lnTo>
                <a:lnTo>
                  <a:pt x="470" y="660"/>
                </a:lnTo>
                <a:lnTo>
                  <a:pt x="439" y="687"/>
                </a:lnTo>
                <a:lnTo>
                  <a:pt x="418" y="668"/>
                </a:lnTo>
                <a:lnTo>
                  <a:pt x="403" y="666"/>
                </a:lnTo>
                <a:lnTo>
                  <a:pt x="388" y="637"/>
                </a:lnTo>
                <a:lnTo>
                  <a:pt x="370" y="635"/>
                </a:lnTo>
                <a:lnTo>
                  <a:pt x="357" y="660"/>
                </a:lnTo>
                <a:lnTo>
                  <a:pt x="341" y="653"/>
                </a:lnTo>
                <a:lnTo>
                  <a:pt x="332" y="634"/>
                </a:lnTo>
                <a:lnTo>
                  <a:pt x="303" y="586"/>
                </a:lnTo>
                <a:lnTo>
                  <a:pt x="278" y="580"/>
                </a:lnTo>
                <a:lnTo>
                  <a:pt x="251" y="580"/>
                </a:lnTo>
                <a:lnTo>
                  <a:pt x="244" y="551"/>
                </a:lnTo>
                <a:lnTo>
                  <a:pt x="219" y="545"/>
                </a:lnTo>
                <a:lnTo>
                  <a:pt x="205" y="524"/>
                </a:lnTo>
                <a:lnTo>
                  <a:pt x="186" y="532"/>
                </a:lnTo>
                <a:lnTo>
                  <a:pt x="188" y="553"/>
                </a:lnTo>
                <a:lnTo>
                  <a:pt x="174" y="564"/>
                </a:lnTo>
                <a:lnTo>
                  <a:pt x="138" y="534"/>
                </a:lnTo>
                <a:lnTo>
                  <a:pt x="146" y="497"/>
                </a:lnTo>
                <a:lnTo>
                  <a:pt x="119" y="486"/>
                </a:lnTo>
                <a:lnTo>
                  <a:pt x="90" y="474"/>
                </a:lnTo>
                <a:lnTo>
                  <a:pt x="63" y="449"/>
                </a:lnTo>
                <a:lnTo>
                  <a:pt x="36" y="459"/>
                </a:lnTo>
                <a:lnTo>
                  <a:pt x="44" y="430"/>
                </a:lnTo>
                <a:lnTo>
                  <a:pt x="50" y="401"/>
                </a:lnTo>
                <a:lnTo>
                  <a:pt x="27" y="378"/>
                </a:lnTo>
                <a:lnTo>
                  <a:pt x="27" y="348"/>
                </a:lnTo>
                <a:lnTo>
                  <a:pt x="29" y="324"/>
                </a:lnTo>
                <a:lnTo>
                  <a:pt x="19" y="278"/>
                </a:lnTo>
                <a:lnTo>
                  <a:pt x="27" y="248"/>
                </a:lnTo>
                <a:lnTo>
                  <a:pt x="0" y="215"/>
                </a:lnTo>
                <a:lnTo>
                  <a:pt x="23" y="171"/>
                </a:lnTo>
                <a:lnTo>
                  <a:pt x="19" y="121"/>
                </a:lnTo>
                <a:lnTo>
                  <a:pt x="38" y="144"/>
                </a:lnTo>
                <a:lnTo>
                  <a:pt x="38" y="113"/>
                </a:lnTo>
                <a:lnTo>
                  <a:pt x="48" y="98"/>
                </a:lnTo>
                <a:lnTo>
                  <a:pt x="61" y="83"/>
                </a:lnTo>
                <a:lnTo>
                  <a:pt x="132" y="63"/>
                </a:lnTo>
                <a:lnTo>
                  <a:pt x="188" y="25"/>
                </a:lnTo>
                <a:lnTo>
                  <a:pt x="230" y="14"/>
                </a:lnTo>
                <a:lnTo>
                  <a:pt x="270" y="0"/>
                </a:lnTo>
                <a:lnTo>
                  <a:pt x="307" y="0"/>
                </a:lnTo>
                <a:lnTo>
                  <a:pt x="347" y="27"/>
                </a:lnTo>
                <a:lnTo>
                  <a:pt x="324" y="12"/>
                </a:lnTo>
                <a:lnTo>
                  <a:pt x="315" y="19"/>
                </a:lnTo>
                <a:lnTo>
                  <a:pt x="332" y="48"/>
                </a:lnTo>
                <a:lnTo>
                  <a:pt x="355" y="62"/>
                </a:lnTo>
                <a:lnTo>
                  <a:pt x="395" y="46"/>
                </a:lnTo>
                <a:lnTo>
                  <a:pt x="422" y="23"/>
                </a:lnTo>
                <a:lnTo>
                  <a:pt x="401" y="48"/>
                </a:lnTo>
                <a:lnTo>
                  <a:pt x="366" y="58"/>
                </a:lnTo>
                <a:lnTo>
                  <a:pt x="380" y="69"/>
                </a:lnTo>
                <a:close/>
              </a:path>
            </a:pathLst>
          </a:custGeom>
          <a:solidFill>
            <a:schemeClr val="accent3"/>
          </a:solidFill>
          <a:ln w="12700">
            <a:solidFill>
              <a:srgbClr val="FFFFFF"/>
            </a:solidFill>
            <a:prstDash val="solid"/>
            <a:round/>
            <a:headEnd/>
            <a:tailEnd/>
          </a:ln>
        </p:spPr>
        <p:txBody>
          <a:bodyPr/>
          <a:lstStyle/>
          <a:p>
            <a:endParaRPr lang="en-GB"/>
          </a:p>
        </p:txBody>
      </p:sp>
      <p:sp>
        <p:nvSpPr>
          <p:cNvPr id="1996" name="Freeform 660"/>
          <p:cNvSpPr>
            <a:spLocks/>
          </p:cNvSpPr>
          <p:nvPr/>
        </p:nvSpPr>
        <p:spPr bwMode="auto">
          <a:xfrm>
            <a:off x="7472872" y="2604307"/>
            <a:ext cx="1206485" cy="1098583"/>
          </a:xfrm>
          <a:custGeom>
            <a:avLst/>
            <a:gdLst/>
            <a:ahLst/>
            <a:cxnLst>
              <a:cxn ang="0">
                <a:pos x="426" y="44"/>
              </a:cxn>
              <a:cxn ang="0">
                <a:pos x="531" y="58"/>
              </a:cxn>
              <a:cxn ang="0">
                <a:pos x="647" y="58"/>
              </a:cxn>
              <a:cxn ang="0">
                <a:pos x="685" y="77"/>
              </a:cxn>
              <a:cxn ang="0">
                <a:pos x="697" y="150"/>
              </a:cxn>
              <a:cxn ang="0">
                <a:pos x="745" y="230"/>
              </a:cxn>
              <a:cxn ang="0">
                <a:pos x="704" y="275"/>
              </a:cxn>
              <a:cxn ang="0">
                <a:pos x="704" y="323"/>
              </a:cxn>
              <a:cxn ang="0">
                <a:pos x="710" y="369"/>
              </a:cxn>
              <a:cxn ang="0">
                <a:pos x="741" y="465"/>
              </a:cxn>
              <a:cxn ang="0">
                <a:pos x="652" y="634"/>
              </a:cxn>
              <a:cxn ang="0">
                <a:pos x="662" y="699"/>
              </a:cxn>
              <a:cxn ang="0">
                <a:pos x="643" y="697"/>
              </a:cxn>
              <a:cxn ang="0">
                <a:pos x="576" y="657"/>
              </a:cxn>
              <a:cxn ang="0">
                <a:pos x="518" y="670"/>
              </a:cxn>
              <a:cxn ang="0">
                <a:pos x="470" y="660"/>
              </a:cxn>
              <a:cxn ang="0">
                <a:pos x="418" y="668"/>
              </a:cxn>
              <a:cxn ang="0">
                <a:pos x="388" y="637"/>
              </a:cxn>
              <a:cxn ang="0">
                <a:pos x="357" y="660"/>
              </a:cxn>
              <a:cxn ang="0">
                <a:pos x="332" y="634"/>
              </a:cxn>
              <a:cxn ang="0">
                <a:pos x="278" y="580"/>
              </a:cxn>
              <a:cxn ang="0">
                <a:pos x="244" y="551"/>
              </a:cxn>
              <a:cxn ang="0">
                <a:pos x="205" y="524"/>
              </a:cxn>
              <a:cxn ang="0">
                <a:pos x="188" y="553"/>
              </a:cxn>
              <a:cxn ang="0">
                <a:pos x="138" y="534"/>
              </a:cxn>
              <a:cxn ang="0">
                <a:pos x="119" y="486"/>
              </a:cxn>
              <a:cxn ang="0">
                <a:pos x="63" y="449"/>
              </a:cxn>
              <a:cxn ang="0">
                <a:pos x="44" y="430"/>
              </a:cxn>
              <a:cxn ang="0">
                <a:pos x="27" y="378"/>
              </a:cxn>
              <a:cxn ang="0">
                <a:pos x="29" y="324"/>
              </a:cxn>
              <a:cxn ang="0">
                <a:pos x="27" y="248"/>
              </a:cxn>
              <a:cxn ang="0">
                <a:pos x="23" y="171"/>
              </a:cxn>
              <a:cxn ang="0">
                <a:pos x="38" y="144"/>
              </a:cxn>
              <a:cxn ang="0">
                <a:pos x="48" y="98"/>
              </a:cxn>
              <a:cxn ang="0">
                <a:pos x="132" y="63"/>
              </a:cxn>
              <a:cxn ang="0">
                <a:pos x="230" y="14"/>
              </a:cxn>
              <a:cxn ang="0">
                <a:pos x="307" y="0"/>
              </a:cxn>
              <a:cxn ang="0">
                <a:pos x="324" y="12"/>
              </a:cxn>
              <a:cxn ang="0">
                <a:pos x="332" y="48"/>
              </a:cxn>
              <a:cxn ang="0">
                <a:pos x="395" y="46"/>
              </a:cxn>
              <a:cxn ang="0">
                <a:pos x="401" y="48"/>
              </a:cxn>
              <a:cxn ang="0">
                <a:pos x="380" y="69"/>
              </a:cxn>
            </a:cxnLst>
            <a:rect l="0" t="0" r="r" b="b"/>
            <a:pathLst>
              <a:path w="748" h="699">
                <a:moveTo>
                  <a:pt x="380" y="69"/>
                </a:moveTo>
                <a:lnTo>
                  <a:pt x="426" y="44"/>
                </a:lnTo>
                <a:lnTo>
                  <a:pt x="445" y="56"/>
                </a:lnTo>
                <a:lnTo>
                  <a:pt x="531" y="58"/>
                </a:lnTo>
                <a:lnTo>
                  <a:pt x="595" y="60"/>
                </a:lnTo>
                <a:lnTo>
                  <a:pt x="647" y="58"/>
                </a:lnTo>
                <a:lnTo>
                  <a:pt x="668" y="60"/>
                </a:lnTo>
                <a:lnTo>
                  <a:pt x="685" y="77"/>
                </a:lnTo>
                <a:lnTo>
                  <a:pt x="697" y="113"/>
                </a:lnTo>
                <a:lnTo>
                  <a:pt x="697" y="150"/>
                </a:lnTo>
                <a:lnTo>
                  <a:pt x="718" y="186"/>
                </a:lnTo>
                <a:lnTo>
                  <a:pt x="745" y="230"/>
                </a:lnTo>
                <a:lnTo>
                  <a:pt x="743" y="252"/>
                </a:lnTo>
                <a:lnTo>
                  <a:pt x="704" y="275"/>
                </a:lnTo>
                <a:lnTo>
                  <a:pt x="677" y="301"/>
                </a:lnTo>
                <a:lnTo>
                  <a:pt x="704" y="323"/>
                </a:lnTo>
                <a:lnTo>
                  <a:pt x="722" y="342"/>
                </a:lnTo>
                <a:lnTo>
                  <a:pt x="710" y="369"/>
                </a:lnTo>
                <a:lnTo>
                  <a:pt x="727" y="428"/>
                </a:lnTo>
                <a:lnTo>
                  <a:pt x="741" y="465"/>
                </a:lnTo>
                <a:lnTo>
                  <a:pt x="748" y="505"/>
                </a:lnTo>
                <a:lnTo>
                  <a:pt x="652" y="634"/>
                </a:lnTo>
                <a:lnTo>
                  <a:pt x="658" y="676"/>
                </a:lnTo>
                <a:lnTo>
                  <a:pt x="662" y="699"/>
                </a:lnTo>
                <a:lnTo>
                  <a:pt x="649" y="699"/>
                </a:lnTo>
                <a:lnTo>
                  <a:pt x="643" y="697"/>
                </a:lnTo>
                <a:lnTo>
                  <a:pt x="608" y="683"/>
                </a:lnTo>
                <a:lnTo>
                  <a:pt x="576" y="657"/>
                </a:lnTo>
                <a:lnTo>
                  <a:pt x="547" y="647"/>
                </a:lnTo>
                <a:lnTo>
                  <a:pt x="518" y="670"/>
                </a:lnTo>
                <a:lnTo>
                  <a:pt x="485" y="658"/>
                </a:lnTo>
                <a:lnTo>
                  <a:pt x="470" y="660"/>
                </a:lnTo>
                <a:lnTo>
                  <a:pt x="439" y="687"/>
                </a:lnTo>
                <a:lnTo>
                  <a:pt x="418" y="668"/>
                </a:lnTo>
                <a:lnTo>
                  <a:pt x="403" y="666"/>
                </a:lnTo>
                <a:lnTo>
                  <a:pt x="388" y="637"/>
                </a:lnTo>
                <a:lnTo>
                  <a:pt x="370" y="635"/>
                </a:lnTo>
                <a:lnTo>
                  <a:pt x="357" y="660"/>
                </a:lnTo>
                <a:lnTo>
                  <a:pt x="341" y="653"/>
                </a:lnTo>
                <a:lnTo>
                  <a:pt x="332" y="634"/>
                </a:lnTo>
                <a:lnTo>
                  <a:pt x="303" y="586"/>
                </a:lnTo>
                <a:lnTo>
                  <a:pt x="278" y="580"/>
                </a:lnTo>
                <a:lnTo>
                  <a:pt x="251" y="580"/>
                </a:lnTo>
                <a:lnTo>
                  <a:pt x="244" y="551"/>
                </a:lnTo>
                <a:lnTo>
                  <a:pt x="219" y="545"/>
                </a:lnTo>
                <a:lnTo>
                  <a:pt x="205" y="524"/>
                </a:lnTo>
                <a:lnTo>
                  <a:pt x="186" y="532"/>
                </a:lnTo>
                <a:lnTo>
                  <a:pt x="188" y="553"/>
                </a:lnTo>
                <a:lnTo>
                  <a:pt x="174" y="564"/>
                </a:lnTo>
                <a:lnTo>
                  <a:pt x="138" y="534"/>
                </a:lnTo>
                <a:lnTo>
                  <a:pt x="146" y="497"/>
                </a:lnTo>
                <a:lnTo>
                  <a:pt x="119" y="486"/>
                </a:lnTo>
                <a:lnTo>
                  <a:pt x="90" y="474"/>
                </a:lnTo>
                <a:lnTo>
                  <a:pt x="63" y="449"/>
                </a:lnTo>
                <a:lnTo>
                  <a:pt x="36" y="459"/>
                </a:lnTo>
                <a:lnTo>
                  <a:pt x="44" y="430"/>
                </a:lnTo>
                <a:lnTo>
                  <a:pt x="50" y="401"/>
                </a:lnTo>
                <a:lnTo>
                  <a:pt x="27" y="378"/>
                </a:lnTo>
                <a:lnTo>
                  <a:pt x="27" y="348"/>
                </a:lnTo>
                <a:lnTo>
                  <a:pt x="29" y="324"/>
                </a:lnTo>
                <a:lnTo>
                  <a:pt x="19" y="278"/>
                </a:lnTo>
                <a:lnTo>
                  <a:pt x="27" y="248"/>
                </a:lnTo>
                <a:lnTo>
                  <a:pt x="0" y="215"/>
                </a:lnTo>
                <a:lnTo>
                  <a:pt x="23" y="171"/>
                </a:lnTo>
                <a:lnTo>
                  <a:pt x="19" y="121"/>
                </a:lnTo>
                <a:lnTo>
                  <a:pt x="38" y="144"/>
                </a:lnTo>
                <a:lnTo>
                  <a:pt x="38" y="113"/>
                </a:lnTo>
                <a:lnTo>
                  <a:pt x="48" y="98"/>
                </a:lnTo>
                <a:lnTo>
                  <a:pt x="61" y="83"/>
                </a:lnTo>
                <a:lnTo>
                  <a:pt x="132" y="63"/>
                </a:lnTo>
                <a:lnTo>
                  <a:pt x="188" y="25"/>
                </a:lnTo>
                <a:lnTo>
                  <a:pt x="230" y="14"/>
                </a:lnTo>
                <a:lnTo>
                  <a:pt x="270" y="0"/>
                </a:lnTo>
                <a:lnTo>
                  <a:pt x="307" y="0"/>
                </a:lnTo>
                <a:lnTo>
                  <a:pt x="347" y="27"/>
                </a:lnTo>
                <a:lnTo>
                  <a:pt x="324" y="12"/>
                </a:lnTo>
                <a:lnTo>
                  <a:pt x="315" y="19"/>
                </a:lnTo>
                <a:lnTo>
                  <a:pt x="332" y="48"/>
                </a:lnTo>
                <a:lnTo>
                  <a:pt x="355" y="62"/>
                </a:lnTo>
                <a:lnTo>
                  <a:pt x="395" y="46"/>
                </a:lnTo>
                <a:lnTo>
                  <a:pt x="422" y="23"/>
                </a:lnTo>
                <a:lnTo>
                  <a:pt x="401" y="48"/>
                </a:lnTo>
                <a:lnTo>
                  <a:pt x="366" y="58"/>
                </a:lnTo>
                <a:lnTo>
                  <a:pt x="380" y="69"/>
                </a:lnTo>
                <a:close/>
              </a:path>
            </a:pathLst>
          </a:custGeom>
          <a:noFill/>
          <a:ln w="12700">
            <a:solidFill>
              <a:srgbClr val="FFFFFF"/>
            </a:solidFill>
            <a:prstDash val="solid"/>
            <a:round/>
            <a:headEnd/>
            <a:tailEnd/>
          </a:ln>
        </p:spPr>
        <p:txBody>
          <a:bodyPr/>
          <a:lstStyle/>
          <a:p>
            <a:endParaRPr lang="en-GB"/>
          </a:p>
        </p:txBody>
      </p:sp>
      <p:sp>
        <p:nvSpPr>
          <p:cNvPr id="1997" name="Freeform 661"/>
          <p:cNvSpPr>
            <a:spLocks/>
          </p:cNvSpPr>
          <p:nvPr/>
        </p:nvSpPr>
        <p:spPr bwMode="auto">
          <a:xfrm>
            <a:off x="7756534" y="3599452"/>
            <a:ext cx="753363" cy="374517"/>
          </a:xfrm>
          <a:custGeom>
            <a:avLst/>
            <a:gdLst/>
            <a:ahLst/>
            <a:cxnLst>
              <a:cxn ang="0">
                <a:pos x="156" y="0"/>
              </a:cxn>
              <a:cxn ang="0">
                <a:pos x="131" y="7"/>
              </a:cxn>
              <a:cxn ang="0">
                <a:pos x="116" y="34"/>
              </a:cxn>
              <a:cxn ang="0">
                <a:pos x="96" y="40"/>
              </a:cxn>
              <a:cxn ang="0">
                <a:pos x="96" y="65"/>
              </a:cxn>
              <a:cxn ang="0">
                <a:pos x="68" y="86"/>
              </a:cxn>
              <a:cxn ang="0">
                <a:pos x="37" y="80"/>
              </a:cxn>
              <a:cxn ang="0">
                <a:pos x="16" y="86"/>
              </a:cxn>
              <a:cxn ang="0">
                <a:pos x="4" y="124"/>
              </a:cxn>
              <a:cxn ang="0">
                <a:pos x="0" y="143"/>
              </a:cxn>
              <a:cxn ang="0">
                <a:pos x="20" y="168"/>
              </a:cxn>
              <a:cxn ang="0">
                <a:pos x="35" y="176"/>
              </a:cxn>
              <a:cxn ang="0">
                <a:pos x="60" y="199"/>
              </a:cxn>
              <a:cxn ang="0">
                <a:pos x="60" y="224"/>
              </a:cxn>
              <a:cxn ang="0">
                <a:pos x="81" y="236"/>
              </a:cxn>
              <a:cxn ang="0">
                <a:pos x="102" y="238"/>
              </a:cxn>
              <a:cxn ang="0">
                <a:pos x="119" y="232"/>
              </a:cxn>
              <a:cxn ang="0">
                <a:pos x="127" y="207"/>
              </a:cxn>
              <a:cxn ang="0">
                <a:pos x="148" y="203"/>
              </a:cxn>
              <a:cxn ang="0">
                <a:pos x="154" y="180"/>
              </a:cxn>
              <a:cxn ang="0">
                <a:pos x="190" y="180"/>
              </a:cxn>
              <a:cxn ang="0">
                <a:pos x="210" y="163"/>
              </a:cxn>
              <a:cxn ang="0">
                <a:pos x="229" y="172"/>
              </a:cxn>
              <a:cxn ang="0">
                <a:pos x="260" y="172"/>
              </a:cxn>
              <a:cxn ang="0">
                <a:pos x="286" y="163"/>
              </a:cxn>
              <a:cxn ang="0">
                <a:pos x="298" y="140"/>
              </a:cxn>
              <a:cxn ang="0">
                <a:pos x="315" y="126"/>
              </a:cxn>
              <a:cxn ang="0">
                <a:pos x="334" y="124"/>
              </a:cxn>
              <a:cxn ang="0">
                <a:pos x="354" y="134"/>
              </a:cxn>
              <a:cxn ang="0">
                <a:pos x="375" y="124"/>
              </a:cxn>
              <a:cxn ang="0">
                <a:pos x="407" y="147"/>
              </a:cxn>
              <a:cxn ang="0">
                <a:pos x="444" y="143"/>
              </a:cxn>
              <a:cxn ang="0">
                <a:pos x="442" y="138"/>
              </a:cxn>
              <a:cxn ang="0">
                <a:pos x="442" y="120"/>
              </a:cxn>
              <a:cxn ang="0">
                <a:pos x="457" y="107"/>
              </a:cxn>
              <a:cxn ang="0">
                <a:pos x="467" y="63"/>
              </a:cxn>
              <a:cxn ang="0">
                <a:pos x="432" y="49"/>
              </a:cxn>
              <a:cxn ang="0">
                <a:pos x="400" y="23"/>
              </a:cxn>
              <a:cxn ang="0">
                <a:pos x="371" y="13"/>
              </a:cxn>
              <a:cxn ang="0">
                <a:pos x="342" y="36"/>
              </a:cxn>
              <a:cxn ang="0">
                <a:pos x="309" y="24"/>
              </a:cxn>
              <a:cxn ang="0">
                <a:pos x="294" y="26"/>
              </a:cxn>
              <a:cxn ang="0">
                <a:pos x="263" y="53"/>
              </a:cxn>
              <a:cxn ang="0">
                <a:pos x="242" y="34"/>
              </a:cxn>
              <a:cxn ang="0">
                <a:pos x="227" y="32"/>
              </a:cxn>
              <a:cxn ang="0">
                <a:pos x="212" y="3"/>
              </a:cxn>
              <a:cxn ang="0">
                <a:pos x="194" y="1"/>
              </a:cxn>
              <a:cxn ang="0">
                <a:pos x="181" y="26"/>
              </a:cxn>
              <a:cxn ang="0">
                <a:pos x="165" y="19"/>
              </a:cxn>
              <a:cxn ang="0">
                <a:pos x="156" y="0"/>
              </a:cxn>
            </a:cxnLst>
            <a:rect l="0" t="0" r="r" b="b"/>
            <a:pathLst>
              <a:path w="467" h="238">
                <a:moveTo>
                  <a:pt x="156" y="0"/>
                </a:moveTo>
                <a:lnTo>
                  <a:pt x="131" y="7"/>
                </a:lnTo>
                <a:lnTo>
                  <a:pt x="116" y="34"/>
                </a:lnTo>
                <a:lnTo>
                  <a:pt x="96" y="40"/>
                </a:lnTo>
                <a:lnTo>
                  <a:pt x="96" y="65"/>
                </a:lnTo>
                <a:lnTo>
                  <a:pt x="68" y="86"/>
                </a:lnTo>
                <a:lnTo>
                  <a:pt x="37" y="80"/>
                </a:lnTo>
                <a:lnTo>
                  <a:pt x="16" y="86"/>
                </a:lnTo>
                <a:lnTo>
                  <a:pt x="4" y="124"/>
                </a:lnTo>
                <a:lnTo>
                  <a:pt x="0" y="143"/>
                </a:lnTo>
                <a:lnTo>
                  <a:pt x="20" y="168"/>
                </a:lnTo>
                <a:lnTo>
                  <a:pt x="35" y="176"/>
                </a:lnTo>
                <a:lnTo>
                  <a:pt x="60" y="199"/>
                </a:lnTo>
                <a:lnTo>
                  <a:pt x="60" y="224"/>
                </a:lnTo>
                <a:lnTo>
                  <a:pt x="81" y="236"/>
                </a:lnTo>
                <a:lnTo>
                  <a:pt x="102" y="238"/>
                </a:lnTo>
                <a:lnTo>
                  <a:pt x="119" y="232"/>
                </a:lnTo>
                <a:lnTo>
                  <a:pt x="127" y="207"/>
                </a:lnTo>
                <a:lnTo>
                  <a:pt x="148" y="203"/>
                </a:lnTo>
                <a:lnTo>
                  <a:pt x="154" y="180"/>
                </a:lnTo>
                <a:lnTo>
                  <a:pt x="190" y="180"/>
                </a:lnTo>
                <a:lnTo>
                  <a:pt x="210" y="163"/>
                </a:lnTo>
                <a:lnTo>
                  <a:pt x="229" y="172"/>
                </a:lnTo>
                <a:lnTo>
                  <a:pt x="260" y="172"/>
                </a:lnTo>
                <a:lnTo>
                  <a:pt x="286" y="163"/>
                </a:lnTo>
                <a:lnTo>
                  <a:pt x="298" y="140"/>
                </a:lnTo>
                <a:lnTo>
                  <a:pt x="315" y="126"/>
                </a:lnTo>
                <a:lnTo>
                  <a:pt x="334" y="124"/>
                </a:lnTo>
                <a:lnTo>
                  <a:pt x="354" y="134"/>
                </a:lnTo>
                <a:lnTo>
                  <a:pt x="375" y="124"/>
                </a:lnTo>
                <a:lnTo>
                  <a:pt x="407" y="147"/>
                </a:lnTo>
                <a:lnTo>
                  <a:pt x="444" y="143"/>
                </a:lnTo>
                <a:lnTo>
                  <a:pt x="442" y="138"/>
                </a:lnTo>
                <a:lnTo>
                  <a:pt x="442" y="120"/>
                </a:lnTo>
                <a:lnTo>
                  <a:pt x="457" y="107"/>
                </a:lnTo>
                <a:lnTo>
                  <a:pt x="467" y="63"/>
                </a:lnTo>
                <a:lnTo>
                  <a:pt x="432" y="49"/>
                </a:lnTo>
                <a:lnTo>
                  <a:pt x="400" y="23"/>
                </a:lnTo>
                <a:lnTo>
                  <a:pt x="371" y="13"/>
                </a:lnTo>
                <a:lnTo>
                  <a:pt x="342" y="36"/>
                </a:lnTo>
                <a:lnTo>
                  <a:pt x="309" y="24"/>
                </a:lnTo>
                <a:lnTo>
                  <a:pt x="294" y="26"/>
                </a:lnTo>
                <a:lnTo>
                  <a:pt x="263" y="53"/>
                </a:lnTo>
                <a:lnTo>
                  <a:pt x="242" y="34"/>
                </a:lnTo>
                <a:lnTo>
                  <a:pt x="227" y="32"/>
                </a:lnTo>
                <a:lnTo>
                  <a:pt x="212" y="3"/>
                </a:lnTo>
                <a:lnTo>
                  <a:pt x="194" y="1"/>
                </a:lnTo>
                <a:lnTo>
                  <a:pt x="181" y="26"/>
                </a:lnTo>
                <a:lnTo>
                  <a:pt x="165" y="19"/>
                </a:lnTo>
                <a:lnTo>
                  <a:pt x="156" y="0"/>
                </a:lnTo>
                <a:close/>
              </a:path>
            </a:pathLst>
          </a:custGeom>
          <a:solidFill>
            <a:srgbClr val="D2D2D2"/>
          </a:solidFill>
          <a:ln w="12700">
            <a:noFill/>
            <a:round/>
            <a:headEnd/>
            <a:tailEnd/>
          </a:ln>
        </p:spPr>
        <p:txBody>
          <a:bodyPr/>
          <a:lstStyle/>
          <a:p>
            <a:endParaRPr lang="en-GB"/>
          </a:p>
        </p:txBody>
      </p:sp>
      <p:sp>
        <p:nvSpPr>
          <p:cNvPr id="1998" name="Freeform 662"/>
          <p:cNvSpPr>
            <a:spLocks/>
          </p:cNvSpPr>
          <p:nvPr/>
        </p:nvSpPr>
        <p:spPr bwMode="auto">
          <a:xfrm>
            <a:off x="7756534" y="3599452"/>
            <a:ext cx="753363" cy="374517"/>
          </a:xfrm>
          <a:custGeom>
            <a:avLst/>
            <a:gdLst/>
            <a:ahLst/>
            <a:cxnLst>
              <a:cxn ang="0">
                <a:pos x="156" y="0"/>
              </a:cxn>
              <a:cxn ang="0">
                <a:pos x="131" y="7"/>
              </a:cxn>
              <a:cxn ang="0">
                <a:pos x="116" y="34"/>
              </a:cxn>
              <a:cxn ang="0">
                <a:pos x="96" y="40"/>
              </a:cxn>
              <a:cxn ang="0">
                <a:pos x="96" y="65"/>
              </a:cxn>
              <a:cxn ang="0">
                <a:pos x="68" y="86"/>
              </a:cxn>
              <a:cxn ang="0">
                <a:pos x="37" y="80"/>
              </a:cxn>
              <a:cxn ang="0">
                <a:pos x="16" y="86"/>
              </a:cxn>
              <a:cxn ang="0">
                <a:pos x="4" y="124"/>
              </a:cxn>
              <a:cxn ang="0">
                <a:pos x="0" y="143"/>
              </a:cxn>
              <a:cxn ang="0">
                <a:pos x="20" y="168"/>
              </a:cxn>
              <a:cxn ang="0">
                <a:pos x="35" y="176"/>
              </a:cxn>
              <a:cxn ang="0">
                <a:pos x="60" y="199"/>
              </a:cxn>
              <a:cxn ang="0">
                <a:pos x="60" y="224"/>
              </a:cxn>
              <a:cxn ang="0">
                <a:pos x="81" y="236"/>
              </a:cxn>
              <a:cxn ang="0">
                <a:pos x="102" y="238"/>
              </a:cxn>
              <a:cxn ang="0">
                <a:pos x="119" y="232"/>
              </a:cxn>
              <a:cxn ang="0">
                <a:pos x="127" y="207"/>
              </a:cxn>
              <a:cxn ang="0">
                <a:pos x="148" y="203"/>
              </a:cxn>
              <a:cxn ang="0">
                <a:pos x="154" y="180"/>
              </a:cxn>
              <a:cxn ang="0">
                <a:pos x="190" y="180"/>
              </a:cxn>
              <a:cxn ang="0">
                <a:pos x="210" y="163"/>
              </a:cxn>
              <a:cxn ang="0">
                <a:pos x="229" y="172"/>
              </a:cxn>
              <a:cxn ang="0">
                <a:pos x="260" y="172"/>
              </a:cxn>
              <a:cxn ang="0">
                <a:pos x="286" y="163"/>
              </a:cxn>
              <a:cxn ang="0">
                <a:pos x="298" y="140"/>
              </a:cxn>
              <a:cxn ang="0">
                <a:pos x="315" y="126"/>
              </a:cxn>
              <a:cxn ang="0">
                <a:pos x="334" y="124"/>
              </a:cxn>
              <a:cxn ang="0">
                <a:pos x="354" y="134"/>
              </a:cxn>
              <a:cxn ang="0">
                <a:pos x="375" y="124"/>
              </a:cxn>
              <a:cxn ang="0">
                <a:pos x="407" y="147"/>
              </a:cxn>
              <a:cxn ang="0">
                <a:pos x="444" y="143"/>
              </a:cxn>
              <a:cxn ang="0">
                <a:pos x="442" y="138"/>
              </a:cxn>
              <a:cxn ang="0">
                <a:pos x="442" y="120"/>
              </a:cxn>
              <a:cxn ang="0">
                <a:pos x="457" y="107"/>
              </a:cxn>
              <a:cxn ang="0">
                <a:pos x="467" y="63"/>
              </a:cxn>
              <a:cxn ang="0">
                <a:pos x="432" y="49"/>
              </a:cxn>
              <a:cxn ang="0">
                <a:pos x="400" y="23"/>
              </a:cxn>
              <a:cxn ang="0">
                <a:pos x="371" y="13"/>
              </a:cxn>
              <a:cxn ang="0">
                <a:pos x="342" y="36"/>
              </a:cxn>
              <a:cxn ang="0">
                <a:pos x="309" y="24"/>
              </a:cxn>
              <a:cxn ang="0">
                <a:pos x="294" y="26"/>
              </a:cxn>
              <a:cxn ang="0">
                <a:pos x="263" y="53"/>
              </a:cxn>
              <a:cxn ang="0">
                <a:pos x="242" y="34"/>
              </a:cxn>
              <a:cxn ang="0">
                <a:pos x="227" y="32"/>
              </a:cxn>
              <a:cxn ang="0">
                <a:pos x="212" y="3"/>
              </a:cxn>
              <a:cxn ang="0">
                <a:pos x="194" y="1"/>
              </a:cxn>
              <a:cxn ang="0">
                <a:pos x="181" y="26"/>
              </a:cxn>
              <a:cxn ang="0">
                <a:pos x="165" y="19"/>
              </a:cxn>
              <a:cxn ang="0">
                <a:pos x="156" y="0"/>
              </a:cxn>
            </a:cxnLst>
            <a:rect l="0" t="0" r="r" b="b"/>
            <a:pathLst>
              <a:path w="467" h="238">
                <a:moveTo>
                  <a:pt x="156" y="0"/>
                </a:moveTo>
                <a:lnTo>
                  <a:pt x="131" y="7"/>
                </a:lnTo>
                <a:lnTo>
                  <a:pt x="116" y="34"/>
                </a:lnTo>
                <a:lnTo>
                  <a:pt x="96" y="40"/>
                </a:lnTo>
                <a:lnTo>
                  <a:pt x="96" y="65"/>
                </a:lnTo>
                <a:lnTo>
                  <a:pt x="68" y="86"/>
                </a:lnTo>
                <a:lnTo>
                  <a:pt x="37" y="80"/>
                </a:lnTo>
                <a:lnTo>
                  <a:pt x="16" y="86"/>
                </a:lnTo>
                <a:lnTo>
                  <a:pt x="4" y="124"/>
                </a:lnTo>
                <a:lnTo>
                  <a:pt x="0" y="143"/>
                </a:lnTo>
                <a:lnTo>
                  <a:pt x="20" y="168"/>
                </a:lnTo>
                <a:lnTo>
                  <a:pt x="35" y="176"/>
                </a:lnTo>
                <a:lnTo>
                  <a:pt x="60" y="199"/>
                </a:lnTo>
                <a:lnTo>
                  <a:pt x="60" y="224"/>
                </a:lnTo>
                <a:lnTo>
                  <a:pt x="81" y="236"/>
                </a:lnTo>
                <a:lnTo>
                  <a:pt x="102" y="238"/>
                </a:lnTo>
                <a:lnTo>
                  <a:pt x="119" y="232"/>
                </a:lnTo>
                <a:lnTo>
                  <a:pt x="127" y="207"/>
                </a:lnTo>
                <a:lnTo>
                  <a:pt x="148" y="203"/>
                </a:lnTo>
                <a:lnTo>
                  <a:pt x="154" y="180"/>
                </a:lnTo>
                <a:lnTo>
                  <a:pt x="190" y="180"/>
                </a:lnTo>
                <a:lnTo>
                  <a:pt x="210" y="163"/>
                </a:lnTo>
                <a:lnTo>
                  <a:pt x="229" y="172"/>
                </a:lnTo>
                <a:lnTo>
                  <a:pt x="260" y="172"/>
                </a:lnTo>
                <a:lnTo>
                  <a:pt x="286" y="163"/>
                </a:lnTo>
                <a:lnTo>
                  <a:pt x="298" y="140"/>
                </a:lnTo>
                <a:lnTo>
                  <a:pt x="315" y="126"/>
                </a:lnTo>
                <a:lnTo>
                  <a:pt x="334" y="124"/>
                </a:lnTo>
                <a:lnTo>
                  <a:pt x="354" y="134"/>
                </a:lnTo>
                <a:lnTo>
                  <a:pt x="375" y="124"/>
                </a:lnTo>
                <a:lnTo>
                  <a:pt x="407" y="147"/>
                </a:lnTo>
                <a:lnTo>
                  <a:pt x="444" y="143"/>
                </a:lnTo>
                <a:lnTo>
                  <a:pt x="442" y="138"/>
                </a:lnTo>
                <a:lnTo>
                  <a:pt x="442" y="120"/>
                </a:lnTo>
                <a:lnTo>
                  <a:pt x="457" y="107"/>
                </a:lnTo>
                <a:lnTo>
                  <a:pt x="467" y="63"/>
                </a:lnTo>
                <a:lnTo>
                  <a:pt x="432" y="49"/>
                </a:lnTo>
                <a:lnTo>
                  <a:pt x="400" y="23"/>
                </a:lnTo>
                <a:lnTo>
                  <a:pt x="371" y="13"/>
                </a:lnTo>
                <a:lnTo>
                  <a:pt x="342" y="36"/>
                </a:lnTo>
                <a:lnTo>
                  <a:pt x="309" y="24"/>
                </a:lnTo>
                <a:lnTo>
                  <a:pt x="294" y="26"/>
                </a:lnTo>
                <a:lnTo>
                  <a:pt x="263" y="53"/>
                </a:lnTo>
                <a:lnTo>
                  <a:pt x="242" y="34"/>
                </a:lnTo>
                <a:lnTo>
                  <a:pt x="227" y="32"/>
                </a:lnTo>
                <a:lnTo>
                  <a:pt x="212" y="3"/>
                </a:lnTo>
                <a:lnTo>
                  <a:pt x="194" y="1"/>
                </a:lnTo>
                <a:lnTo>
                  <a:pt x="181" y="26"/>
                </a:lnTo>
                <a:lnTo>
                  <a:pt x="165" y="19"/>
                </a:lnTo>
                <a:lnTo>
                  <a:pt x="156" y="0"/>
                </a:lnTo>
                <a:close/>
              </a:path>
            </a:pathLst>
          </a:custGeom>
          <a:solidFill>
            <a:srgbClr val="D2D2D2"/>
          </a:solidFill>
          <a:ln w="12700">
            <a:solidFill>
              <a:srgbClr val="FFFFFF"/>
            </a:solidFill>
            <a:prstDash val="solid"/>
            <a:round/>
            <a:headEnd/>
            <a:tailEnd/>
          </a:ln>
        </p:spPr>
        <p:txBody>
          <a:bodyPr/>
          <a:lstStyle/>
          <a:p>
            <a:endParaRPr lang="en-GB"/>
          </a:p>
        </p:txBody>
      </p:sp>
      <p:sp>
        <p:nvSpPr>
          <p:cNvPr id="1999" name="Freeform 663"/>
          <p:cNvSpPr>
            <a:spLocks noEditPoints="1"/>
          </p:cNvSpPr>
          <p:nvPr/>
        </p:nvSpPr>
        <p:spPr bwMode="auto">
          <a:xfrm>
            <a:off x="6675303" y="1090188"/>
            <a:ext cx="808620" cy="804320"/>
          </a:xfrm>
          <a:custGeom>
            <a:avLst/>
            <a:gdLst/>
            <a:ahLst/>
            <a:cxnLst>
              <a:cxn ang="0">
                <a:pos x="342" y="387"/>
              </a:cxn>
              <a:cxn ang="0">
                <a:pos x="334" y="311"/>
              </a:cxn>
              <a:cxn ang="0">
                <a:pos x="323" y="387"/>
              </a:cxn>
              <a:cxn ang="0">
                <a:pos x="271" y="418"/>
              </a:cxn>
              <a:cxn ang="0">
                <a:pos x="225" y="449"/>
              </a:cxn>
              <a:cxn ang="0">
                <a:pos x="81" y="495"/>
              </a:cxn>
              <a:cxn ang="0">
                <a:pos x="35" y="460"/>
              </a:cxn>
              <a:cxn ang="0">
                <a:pos x="14" y="376"/>
              </a:cxn>
              <a:cxn ang="0">
                <a:pos x="71" y="355"/>
              </a:cxn>
              <a:cxn ang="0">
                <a:pos x="35" y="332"/>
              </a:cxn>
              <a:cxn ang="0">
                <a:pos x="23" y="312"/>
              </a:cxn>
              <a:cxn ang="0">
                <a:pos x="56" y="284"/>
              </a:cxn>
              <a:cxn ang="0">
                <a:pos x="106" y="222"/>
              </a:cxn>
              <a:cxn ang="0">
                <a:pos x="112" y="209"/>
              </a:cxn>
              <a:cxn ang="0">
                <a:pos x="45" y="232"/>
              </a:cxn>
              <a:cxn ang="0">
                <a:pos x="54" y="205"/>
              </a:cxn>
              <a:cxn ang="0">
                <a:pos x="54" y="149"/>
              </a:cxn>
              <a:cxn ang="0">
                <a:pos x="66" y="128"/>
              </a:cxn>
              <a:cxn ang="0">
                <a:pos x="154" y="155"/>
              </a:cxn>
              <a:cxn ang="0">
                <a:pos x="183" y="117"/>
              </a:cxn>
              <a:cxn ang="0">
                <a:pos x="123" y="128"/>
              </a:cxn>
              <a:cxn ang="0">
                <a:pos x="58" y="84"/>
              </a:cxn>
              <a:cxn ang="0">
                <a:pos x="54" y="44"/>
              </a:cxn>
              <a:cxn ang="0">
                <a:pos x="148" y="42"/>
              </a:cxn>
              <a:cxn ang="0">
                <a:pos x="93" y="7"/>
              </a:cxn>
              <a:cxn ang="0">
                <a:pos x="473" y="0"/>
              </a:cxn>
              <a:cxn ang="0">
                <a:pos x="461" y="109"/>
              </a:cxn>
              <a:cxn ang="0">
                <a:pos x="461" y="199"/>
              </a:cxn>
              <a:cxn ang="0">
                <a:pos x="465" y="301"/>
              </a:cxn>
              <a:cxn ang="0">
                <a:pos x="411" y="359"/>
              </a:cxn>
              <a:cxn ang="0">
                <a:pos x="359" y="410"/>
              </a:cxn>
              <a:cxn ang="0">
                <a:pos x="85" y="0"/>
              </a:cxn>
              <a:cxn ang="0">
                <a:pos x="66" y="17"/>
              </a:cxn>
              <a:cxn ang="0">
                <a:pos x="58" y="34"/>
              </a:cxn>
              <a:cxn ang="0">
                <a:pos x="27" y="113"/>
              </a:cxn>
              <a:cxn ang="0">
                <a:pos x="20" y="163"/>
              </a:cxn>
              <a:cxn ang="0">
                <a:pos x="37" y="178"/>
              </a:cxn>
              <a:cxn ang="0">
                <a:pos x="50" y="184"/>
              </a:cxn>
              <a:cxn ang="0">
                <a:pos x="52" y="193"/>
              </a:cxn>
              <a:cxn ang="0">
                <a:pos x="31" y="184"/>
              </a:cxn>
              <a:cxn ang="0">
                <a:pos x="25" y="182"/>
              </a:cxn>
              <a:cxn ang="0">
                <a:pos x="23" y="215"/>
              </a:cxn>
              <a:cxn ang="0">
                <a:pos x="20" y="247"/>
              </a:cxn>
              <a:cxn ang="0">
                <a:pos x="37" y="253"/>
              </a:cxn>
              <a:cxn ang="0">
                <a:pos x="37" y="253"/>
              </a:cxn>
              <a:cxn ang="0">
                <a:pos x="33" y="280"/>
              </a:cxn>
              <a:cxn ang="0">
                <a:pos x="6" y="288"/>
              </a:cxn>
              <a:cxn ang="0">
                <a:pos x="12" y="280"/>
              </a:cxn>
              <a:cxn ang="0">
                <a:pos x="0" y="357"/>
              </a:cxn>
              <a:cxn ang="0">
                <a:pos x="4" y="343"/>
              </a:cxn>
            </a:cxnLst>
            <a:rect l="0" t="0" r="r" b="b"/>
            <a:pathLst>
              <a:path w="501" h="512">
                <a:moveTo>
                  <a:pt x="359" y="410"/>
                </a:moveTo>
                <a:lnTo>
                  <a:pt x="359" y="408"/>
                </a:lnTo>
                <a:lnTo>
                  <a:pt x="342" y="408"/>
                </a:lnTo>
                <a:lnTo>
                  <a:pt x="342" y="387"/>
                </a:lnTo>
                <a:lnTo>
                  <a:pt x="350" y="357"/>
                </a:lnTo>
                <a:lnTo>
                  <a:pt x="344" y="322"/>
                </a:lnTo>
                <a:lnTo>
                  <a:pt x="356" y="309"/>
                </a:lnTo>
                <a:lnTo>
                  <a:pt x="334" y="311"/>
                </a:lnTo>
                <a:lnTo>
                  <a:pt x="336" y="343"/>
                </a:lnTo>
                <a:lnTo>
                  <a:pt x="333" y="359"/>
                </a:lnTo>
                <a:lnTo>
                  <a:pt x="319" y="362"/>
                </a:lnTo>
                <a:lnTo>
                  <a:pt x="323" y="387"/>
                </a:lnTo>
                <a:lnTo>
                  <a:pt x="304" y="422"/>
                </a:lnTo>
                <a:lnTo>
                  <a:pt x="286" y="424"/>
                </a:lnTo>
                <a:lnTo>
                  <a:pt x="265" y="401"/>
                </a:lnTo>
                <a:lnTo>
                  <a:pt x="271" y="418"/>
                </a:lnTo>
                <a:lnTo>
                  <a:pt x="263" y="428"/>
                </a:lnTo>
                <a:lnTo>
                  <a:pt x="248" y="430"/>
                </a:lnTo>
                <a:lnTo>
                  <a:pt x="248" y="445"/>
                </a:lnTo>
                <a:lnTo>
                  <a:pt x="225" y="449"/>
                </a:lnTo>
                <a:lnTo>
                  <a:pt x="164" y="506"/>
                </a:lnTo>
                <a:lnTo>
                  <a:pt x="137" y="510"/>
                </a:lnTo>
                <a:lnTo>
                  <a:pt x="94" y="512"/>
                </a:lnTo>
                <a:lnTo>
                  <a:pt x="81" y="495"/>
                </a:lnTo>
                <a:lnTo>
                  <a:pt x="58" y="489"/>
                </a:lnTo>
                <a:lnTo>
                  <a:pt x="52" y="481"/>
                </a:lnTo>
                <a:lnTo>
                  <a:pt x="62" y="472"/>
                </a:lnTo>
                <a:lnTo>
                  <a:pt x="35" y="460"/>
                </a:lnTo>
                <a:lnTo>
                  <a:pt x="29" y="443"/>
                </a:lnTo>
                <a:lnTo>
                  <a:pt x="22" y="433"/>
                </a:lnTo>
                <a:lnTo>
                  <a:pt x="4" y="403"/>
                </a:lnTo>
                <a:lnTo>
                  <a:pt x="14" y="376"/>
                </a:lnTo>
                <a:lnTo>
                  <a:pt x="35" y="383"/>
                </a:lnTo>
                <a:lnTo>
                  <a:pt x="48" y="399"/>
                </a:lnTo>
                <a:lnTo>
                  <a:pt x="48" y="370"/>
                </a:lnTo>
                <a:lnTo>
                  <a:pt x="71" y="355"/>
                </a:lnTo>
                <a:lnTo>
                  <a:pt x="56" y="341"/>
                </a:lnTo>
                <a:lnTo>
                  <a:pt x="60" y="322"/>
                </a:lnTo>
                <a:lnTo>
                  <a:pt x="43" y="335"/>
                </a:lnTo>
                <a:lnTo>
                  <a:pt x="35" y="332"/>
                </a:lnTo>
                <a:lnTo>
                  <a:pt x="23" y="343"/>
                </a:lnTo>
                <a:lnTo>
                  <a:pt x="10" y="328"/>
                </a:lnTo>
                <a:lnTo>
                  <a:pt x="10" y="309"/>
                </a:lnTo>
                <a:lnTo>
                  <a:pt x="23" y="312"/>
                </a:lnTo>
                <a:lnTo>
                  <a:pt x="39" y="301"/>
                </a:lnTo>
                <a:lnTo>
                  <a:pt x="68" y="299"/>
                </a:lnTo>
                <a:lnTo>
                  <a:pt x="70" y="288"/>
                </a:lnTo>
                <a:lnTo>
                  <a:pt x="56" y="284"/>
                </a:lnTo>
                <a:lnTo>
                  <a:pt x="56" y="268"/>
                </a:lnTo>
                <a:lnTo>
                  <a:pt x="71" y="259"/>
                </a:lnTo>
                <a:lnTo>
                  <a:pt x="93" y="230"/>
                </a:lnTo>
                <a:lnTo>
                  <a:pt x="106" y="222"/>
                </a:lnTo>
                <a:lnTo>
                  <a:pt x="110" y="241"/>
                </a:lnTo>
                <a:lnTo>
                  <a:pt x="121" y="220"/>
                </a:lnTo>
                <a:lnTo>
                  <a:pt x="133" y="213"/>
                </a:lnTo>
                <a:lnTo>
                  <a:pt x="112" y="209"/>
                </a:lnTo>
                <a:lnTo>
                  <a:pt x="85" y="218"/>
                </a:lnTo>
                <a:lnTo>
                  <a:pt x="52" y="253"/>
                </a:lnTo>
                <a:lnTo>
                  <a:pt x="52" y="222"/>
                </a:lnTo>
                <a:lnTo>
                  <a:pt x="45" y="232"/>
                </a:lnTo>
                <a:lnTo>
                  <a:pt x="37" y="226"/>
                </a:lnTo>
                <a:lnTo>
                  <a:pt x="27" y="211"/>
                </a:lnTo>
                <a:lnTo>
                  <a:pt x="37" y="195"/>
                </a:lnTo>
                <a:lnTo>
                  <a:pt x="54" y="205"/>
                </a:lnTo>
                <a:lnTo>
                  <a:pt x="71" y="193"/>
                </a:lnTo>
                <a:lnTo>
                  <a:pt x="70" y="170"/>
                </a:lnTo>
                <a:lnTo>
                  <a:pt x="50" y="169"/>
                </a:lnTo>
                <a:lnTo>
                  <a:pt x="54" y="149"/>
                </a:lnTo>
                <a:lnTo>
                  <a:pt x="37" y="147"/>
                </a:lnTo>
                <a:lnTo>
                  <a:pt x="43" y="138"/>
                </a:lnTo>
                <a:lnTo>
                  <a:pt x="43" y="126"/>
                </a:lnTo>
                <a:lnTo>
                  <a:pt x="66" y="128"/>
                </a:lnTo>
                <a:lnTo>
                  <a:pt x="93" y="128"/>
                </a:lnTo>
                <a:lnTo>
                  <a:pt x="114" y="138"/>
                </a:lnTo>
                <a:lnTo>
                  <a:pt x="142" y="138"/>
                </a:lnTo>
                <a:lnTo>
                  <a:pt x="154" y="155"/>
                </a:lnTo>
                <a:lnTo>
                  <a:pt x="162" y="145"/>
                </a:lnTo>
                <a:lnTo>
                  <a:pt x="200" y="142"/>
                </a:lnTo>
                <a:lnTo>
                  <a:pt x="190" y="136"/>
                </a:lnTo>
                <a:lnTo>
                  <a:pt x="183" y="117"/>
                </a:lnTo>
                <a:lnTo>
                  <a:pt x="177" y="132"/>
                </a:lnTo>
                <a:lnTo>
                  <a:pt x="152" y="132"/>
                </a:lnTo>
                <a:lnTo>
                  <a:pt x="139" y="121"/>
                </a:lnTo>
                <a:lnTo>
                  <a:pt x="123" y="128"/>
                </a:lnTo>
                <a:lnTo>
                  <a:pt x="89" y="117"/>
                </a:lnTo>
                <a:lnTo>
                  <a:pt x="60" y="119"/>
                </a:lnTo>
                <a:lnTo>
                  <a:pt x="50" y="105"/>
                </a:lnTo>
                <a:lnTo>
                  <a:pt x="58" y="84"/>
                </a:lnTo>
                <a:lnTo>
                  <a:pt x="70" y="76"/>
                </a:lnTo>
                <a:lnTo>
                  <a:pt x="70" y="63"/>
                </a:lnTo>
                <a:lnTo>
                  <a:pt x="54" y="61"/>
                </a:lnTo>
                <a:lnTo>
                  <a:pt x="54" y="44"/>
                </a:lnTo>
                <a:lnTo>
                  <a:pt x="79" y="34"/>
                </a:lnTo>
                <a:lnTo>
                  <a:pt x="104" y="48"/>
                </a:lnTo>
                <a:lnTo>
                  <a:pt x="139" y="51"/>
                </a:lnTo>
                <a:lnTo>
                  <a:pt x="148" y="42"/>
                </a:lnTo>
                <a:lnTo>
                  <a:pt x="127" y="42"/>
                </a:lnTo>
                <a:lnTo>
                  <a:pt x="102" y="38"/>
                </a:lnTo>
                <a:lnTo>
                  <a:pt x="77" y="25"/>
                </a:lnTo>
                <a:lnTo>
                  <a:pt x="93" y="7"/>
                </a:lnTo>
                <a:lnTo>
                  <a:pt x="114" y="7"/>
                </a:lnTo>
                <a:lnTo>
                  <a:pt x="129" y="15"/>
                </a:lnTo>
                <a:lnTo>
                  <a:pt x="131" y="0"/>
                </a:lnTo>
                <a:lnTo>
                  <a:pt x="473" y="0"/>
                </a:lnTo>
                <a:lnTo>
                  <a:pt x="473" y="2"/>
                </a:lnTo>
                <a:lnTo>
                  <a:pt x="475" y="21"/>
                </a:lnTo>
                <a:lnTo>
                  <a:pt x="478" y="53"/>
                </a:lnTo>
                <a:lnTo>
                  <a:pt x="461" y="109"/>
                </a:lnTo>
                <a:lnTo>
                  <a:pt x="469" y="124"/>
                </a:lnTo>
                <a:lnTo>
                  <a:pt x="501" y="155"/>
                </a:lnTo>
                <a:lnTo>
                  <a:pt x="492" y="190"/>
                </a:lnTo>
                <a:lnTo>
                  <a:pt x="461" y="199"/>
                </a:lnTo>
                <a:lnTo>
                  <a:pt x="465" y="247"/>
                </a:lnTo>
                <a:lnTo>
                  <a:pt x="475" y="264"/>
                </a:lnTo>
                <a:lnTo>
                  <a:pt x="467" y="278"/>
                </a:lnTo>
                <a:lnTo>
                  <a:pt x="465" y="301"/>
                </a:lnTo>
                <a:lnTo>
                  <a:pt x="448" y="326"/>
                </a:lnTo>
                <a:lnTo>
                  <a:pt x="427" y="328"/>
                </a:lnTo>
                <a:lnTo>
                  <a:pt x="421" y="345"/>
                </a:lnTo>
                <a:lnTo>
                  <a:pt x="411" y="359"/>
                </a:lnTo>
                <a:lnTo>
                  <a:pt x="404" y="424"/>
                </a:lnTo>
                <a:lnTo>
                  <a:pt x="388" y="449"/>
                </a:lnTo>
                <a:lnTo>
                  <a:pt x="381" y="416"/>
                </a:lnTo>
                <a:lnTo>
                  <a:pt x="359" y="410"/>
                </a:lnTo>
                <a:close/>
                <a:moveTo>
                  <a:pt x="75" y="0"/>
                </a:moveTo>
                <a:lnTo>
                  <a:pt x="77" y="3"/>
                </a:lnTo>
                <a:lnTo>
                  <a:pt x="85" y="3"/>
                </a:lnTo>
                <a:lnTo>
                  <a:pt x="85" y="0"/>
                </a:lnTo>
                <a:lnTo>
                  <a:pt x="75" y="0"/>
                </a:lnTo>
                <a:close/>
                <a:moveTo>
                  <a:pt x="62" y="9"/>
                </a:moveTo>
                <a:lnTo>
                  <a:pt x="60" y="15"/>
                </a:lnTo>
                <a:lnTo>
                  <a:pt x="66" y="17"/>
                </a:lnTo>
                <a:lnTo>
                  <a:pt x="62" y="9"/>
                </a:lnTo>
                <a:close/>
                <a:moveTo>
                  <a:pt x="54" y="26"/>
                </a:moveTo>
                <a:lnTo>
                  <a:pt x="54" y="36"/>
                </a:lnTo>
                <a:lnTo>
                  <a:pt x="58" y="34"/>
                </a:lnTo>
                <a:lnTo>
                  <a:pt x="58" y="26"/>
                </a:lnTo>
                <a:lnTo>
                  <a:pt x="54" y="26"/>
                </a:lnTo>
                <a:close/>
                <a:moveTo>
                  <a:pt x="31" y="105"/>
                </a:moveTo>
                <a:lnTo>
                  <a:pt x="27" y="113"/>
                </a:lnTo>
                <a:lnTo>
                  <a:pt x="33" y="117"/>
                </a:lnTo>
                <a:lnTo>
                  <a:pt x="39" y="111"/>
                </a:lnTo>
                <a:lnTo>
                  <a:pt x="31" y="105"/>
                </a:lnTo>
                <a:close/>
                <a:moveTo>
                  <a:pt x="20" y="163"/>
                </a:moveTo>
                <a:lnTo>
                  <a:pt x="33" y="161"/>
                </a:lnTo>
                <a:lnTo>
                  <a:pt x="41" y="165"/>
                </a:lnTo>
                <a:lnTo>
                  <a:pt x="43" y="178"/>
                </a:lnTo>
                <a:lnTo>
                  <a:pt x="37" y="178"/>
                </a:lnTo>
                <a:lnTo>
                  <a:pt x="31" y="172"/>
                </a:lnTo>
                <a:lnTo>
                  <a:pt x="22" y="170"/>
                </a:lnTo>
                <a:lnTo>
                  <a:pt x="20" y="163"/>
                </a:lnTo>
                <a:close/>
                <a:moveTo>
                  <a:pt x="50" y="184"/>
                </a:moveTo>
                <a:lnTo>
                  <a:pt x="54" y="180"/>
                </a:lnTo>
                <a:lnTo>
                  <a:pt x="62" y="184"/>
                </a:lnTo>
                <a:lnTo>
                  <a:pt x="62" y="193"/>
                </a:lnTo>
                <a:lnTo>
                  <a:pt x="52" y="193"/>
                </a:lnTo>
                <a:lnTo>
                  <a:pt x="50" y="190"/>
                </a:lnTo>
                <a:lnTo>
                  <a:pt x="50" y="184"/>
                </a:lnTo>
                <a:close/>
                <a:moveTo>
                  <a:pt x="25" y="182"/>
                </a:moveTo>
                <a:lnTo>
                  <a:pt x="31" y="184"/>
                </a:lnTo>
                <a:lnTo>
                  <a:pt x="27" y="192"/>
                </a:lnTo>
                <a:lnTo>
                  <a:pt x="25" y="192"/>
                </a:lnTo>
                <a:lnTo>
                  <a:pt x="23" y="188"/>
                </a:lnTo>
                <a:lnTo>
                  <a:pt x="25" y="182"/>
                </a:lnTo>
                <a:close/>
                <a:moveTo>
                  <a:pt x="18" y="209"/>
                </a:moveTo>
                <a:lnTo>
                  <a:pt x="18" y="224"/>
                </a:lnTo>
                <a:lnTo>
                  <a:pt x="22" y="226"/>
                </a:lnTo>
                <a:lnTo>
                  <a:pt x="23" y="215"/>
                </a:lnTo>
                <a:lnTo>
                  <a:pt x="23" y="207"/>
                </a:lnTo>
                <a:lnTo>
                  <a:pt x="18" y="209"/>
                </a:lnTo>
                <a:close/>
                <a:moveTo>
                  <a:pt x="22" y="240"/>
                </a:moveTo>
                <a:lnTo>
                  <a:pt x="20" y="247"/>
                </a:lnTo>
                <a:lnTo>
                  <a:pt x="25" y="249"/>
                </a:lnTo>
                <a:lnTo>
                  <a:pt x="27" y="241"/>
                </a:lnTo>
                <a:lnTo>
                  <a:pt x="22" y="240"/>
                </a:lnTo>
                <a:close/>
                <a:moveTo>
                  <a:pt x="37" y="253"/>
                </a:moveTo>
                <a:lnTo>
                  <a:pt x="35" y="263"/>
                </a:lnTo>
                <a:lnTo>
                  <a:pt x="46" y="266"/>
                </a:lnTo>
                <a:lnTo>
                  <a:pt x="43" y="251"/>
                </a:lnTo>
                <a:lnTo>
                  <a:pt x="37" y="253"/>
                </a:lnTo>
                <a:close/>
                <a:moveTo>
                  <a:pt x="27" y="270"/>
                </a:moveTo>
                <a:lnTo>
                  <a:pt x="22" y="274"/>
                </a:lnTo>
                <a:lnTo>
                  <a:pt x="27" y="278"/>
                </a:lnTo>
                <a:lnTo>
                  <a:pt x="33" y="280"/>
                </a:lnTo>
                <a:lnTo>
                  <a:pt x="35" y="270"/>
                </a:lnTo>
                <a:lnTo>
                  <a:pt x="27" y="270"/>
                </a:lnTo>
                <a:close/>
                <a:moveTo>
                  <a:pt x="8" y="280"/>
                </a:moveTo>
                <a:lnTo>
                  <a:pt x="6" y="288"/>
                </a:lnTo>
                <a:lnTo>
                  <a:pt x="8" y="291"/>
                </a:lnTo>
                <a:lnTo>
                  <a:pt x="22" y="295"/>
                </a:lnTo>
                <a:lnTo>
                  <a:pt x="14" y="289"/>
                </a:lnTo>
                <a:lnTo>
                  <a:pt x="12" y="280"/>
                </a:lnTo>
                <a:lnTo>
                  <a:pt x="8" y="280"/>
                </a:lnTo>
                <a:close/>
                <a:moveTo>
                  <a:pt x="4" y="343"/>
                </a:moveTo>
                <a:lnTo>
                  <a:pt x="2" y="349"/>
                </a:lnTo>
                <a:lnTo>
                  <a:pt x="0" y="357"/>
                </a:lnTo>
                <a:lnTo>
                  <a:pt x="10" y="355"/>
                </a:lnTo>
                <a:lnTo>
                  <a:pt x="12" y="345"/>
                </a:lnTo>
                <a:lnTo>
                  <a:pt x="6" y="341"/>
                </a:lnTo>
                <a:lnTo>
                  <a:pt x="4" y="343"/>
                </a:lnTo>
                <a:close/>
              </a:path>
            </a:pathLst>
          </a:custGeom>
          <a:solidFill>
            <a:schemeClr val="bg2"/>
          </a:solidFill>
          <a:ln w="12700">
            <a:noFill/>
            <a:round/>
            <a:headEnd/>
            <a:tailEnd/>
          </a:ln>
        </p:spPr>
        <p:txBody>
          <a:bodyPr/>
          <a:lstStyle/>
          <a:p>
            <a:endParaRPr lang="en-GB"/>
          </a:p>
        </p:txBody>
      </p:sp>
      <p:sp>
        <p:nvSpPr>
          <p:cNvPr id="2000" name="Freeform 664"/>
          <p:cNvSpPr>
            <a:spLocks/>
          </p:cNvSpPr>
          <p:nvPr/>
        </p:nvSpPr>
        <p:spPr bwMode="auto">
          <a:xfrm>
            <a:off x="6682671" y="1090188"/>
            <a:ext cx="801252" cy="804320"/>
          </a:xfrm>
          <a:custGeom>
            <a:avLst/>
            <a:gdLst/>
            <a:ahLst/>
            <a:cxnLst>
              <a:cxn ang="0">
                <a:pos x="355" y="408"/>
              </a:cxn>
              <a:cxn ang="0">
                <a:pos x="338" y="387"/>
              </a:cxn>
              <a:cxn ang="0">
                <a:pos x="340" y="322"/>
              </a:cxn>
              <a:cxn ang="0">
                <a:pos x="330" y="311"/>
              </a:cxn>
              <a:cxn ang="0">
                <a:pos x="329" y="359"/>
              </a:cxn>
              <a:cxn ang="0">
                <a:pos x="319" y="387"/>
              </a:cxn>
              <a:cxn ang="0">
                <a:pos x="282" y="424"/>
              </a:cxn>
              <a:cxn ang="0">
                <a:pos x="267" y="418"/>
              </a:cxn>
              <a:cxn ang="0">
                <a:pos x="244" y="430"/>
              </a:cxn>
              <a:cxn ang="0">
                <a:pos x="221" y="449"/>
              </a:cxn>
              <a:cxn ang="0">
                <a:pos x="133" y="510"/>
              </a:cxn>
              <a:cxn ang="0">
                <a:pos x="77" y="495"/>
              </a:cxn>
              <a:cxn ang="0">
                <a:pos x="48" y="481"/>
              </a:cxn>
              <a:cxn ang="0">
                <a:pos x="31" y="460"/>
              </a:cxn>
              <a:cxn ang="0">
                <a:pos x="18" y="433"/>
              </a:cxn>
              <a:cxn ang="0">
                <a:pos x="10" y="376"/>
              </a:cxn>
              <a:cxn ang="0">
                <a:pos x="44" y="399"/>
              </a:cxn>
              <a:cxn ang="0">
                <a:pos x="67" y="355"/>
              </a:cxn>
              <a:cxn ang="0">
                <a:pos x="56" y="322"/>
              </a:cxn>
              <a:cxn ang="0">
                <a:pos x="31" y="332"/>
              </a:cxn>
              <a:cxn ang="0">
                <a:pos x="6" y="328"/>
              </a:cxn>
              <a:cxn ang="0">
                <a:pos x="19" y="312"/>
              </a:cxn>
              <a:cxn ang="0">
                <a:pos x="64" y="299"/>
              </a:cxn>
              <a:cxn ang="0">
                <a:pos x="52" y="284"/>
              </a:cxn>
              <a:cxn ang="0">
                <a:pos x="67" y="259"/>
              </a:cxn>
              <a:cxn ang="0">
                <a:pos x="102" y="222"/>
              </a:cxn>
              <a:cxn ang="0">
                <a:pos x="117" y="220"/>
              </a:cxn>
              <a:cxn ang="0">
                <a:pos x="108" y="209"/>
              </a:cxn>
              <a:cxn ang="0">
                <a:pos x="48" y="253"/>
              </a:cxn>
              <a:cxn ang="0">
                <a:pos x="41" y="232"/>
              </a:cxn>
              <a:cxn ang="0">
                <a:pos x="23" y="211"/>
              </a:cxn>
              <a:cxn ang="0">
                <a:pos x="50" y="205"/>
              </a:cxn>
              <a:cxn ang="0">
                <a:pos x="66" y="170"/>
              </a:cxn>
              <a:cxn ang="0">
                <a:pos x="50" y="149"/>
              </a:cxn>
              <a:cxn ang="0">
                <a:pos x="39" y="138"/>
              </a:cxn>
              <a:cxn ang="0">
                <a:pos x="62" y="128"/>
              </a:cxn>
              <a:cxn ang="0">
                <a:pos x="110" y="138"/>
              </a:cxn>
              <a:cxn ang="0">
                <a:pos x="150" y="155"/>
              </a:cxn>
              <a:cxn ang="0">
                <a:pos x="196" y="142"/>
              </a:cxn>
              <a:cxn ang="0">
                <a:pos x="179" y="117"/>
              </a:cxn>
              <a:cxn ang="0">
                <a:pos x="148" y="132"/>
              </a:cxn>
              <a:cxn ang="0">
                <a:pos x="119" y="128"/>
              </a:cxn>
              <a:cxn ang="0">
                <a:pos x="56" y="119"/>
              </a:cxn>
              <a:cxn ang="0">
                <a:pos x="54" y="84"/>
              </a:cxn>
              <a:cxn ang="0">
                <a:pos x="66" y="63"/>
              </a:cxn>
              <a:cxn ang="0">
                <a:pos x="50" y="44"/>
              </a:cxn>
              <a:cxn ang="0">
                <a:pos x="100" y="48"/>
              </a:cxn>
              <a:cxn ang="0">
                <a:pos x="144" y="42"/>
              </a:cxn>
              <a:cxn ang="0">
                <a:pos x="98" y="38"/>
              </a:cxn>
              <a:cxn ang="0">
                <a:pos x="89" y="7"/>
              </a:cxn>
              <a:cxn ang="0">
                <a:pos x="125" y="15"/>
              </a:cxn>
              <a:cxn ang="0">
                <a:pos x="469" y="0"/>
              </a:cxn>
              <a:cxn ang="0">
                <a:pos x="471" y="21"/>
              </a:cxn>
              <a:cxn ang="0">
                <a:pos x="457" y="109"/>
              </a:cxn>
              <a:cxn ang="0">
                <a:pos x="497" y="155"/>
              </a:cxn>
              <a:cxn ang="0">
                <a:pos x="457" y="199"/>
              </a:cxn>
              <a:cxn ang="0">
                <a:pos x="471" y="264"/>
              </a:cxn>
              <a:cxn ang="0">
                <a:pos x="461" y="301"/>
              </a:cxn>
              <a:cxn ang="0">
                <a:pos x="423" y="328"/>
              </a:cxn>
              <a:cxn ang="0">
                <a:pos x="407" y="359"/>
              </a:cxn>
              <a:cxn ang="0">
                <a:pos x="384" y="449"/>
              </a:cxn>
              <a:cxn ang="0">
                <a:pos x="355" y="410"/>
              </a:cxn>
            </a:cxnLst>
            <a:rect l="0" t="0" r="r" b="b"/>
            <a:pathLst>
              <a:path w="497" h="512">
                <a:moveTo>
                  <a:pt x="355" y="410"/>
                </a:moveTo>
                <a:lnTo>
                  <a:pt x="355" y="408"/>
                </a:lnTo>
                <a:lnTo>
                  <a:pt x="338" y="408"/>
                </a:lnTo>
                <a:lnTo>
                  <a:pt x="338" y="387"/>
                </a:lnTo>
                <a:lnTo>
                  <a:pt x="346" y="357"/>
                </a:lnTo>
                <a:lnTo>
                  <a:pt x="340" y="322"/>
                </a:lnTo>
                <a:lnTo>
                  <a:pt x="352" y="309"/>
                </a:lnTo>
                <a:lnTo>
                  <a:pt x="330" y="311"/>
                </a:lnTo>
                <a:lnTo>
                  <a:pt x="332" y="343"/>
                </a:lnTo>
                <a:lnTo>
                  <a:pt x="329" y="359"/>
                </a:lnTo>
                <a:lnTo>
                  <a:pt x="315" y="362"/>
                </a:lnTo>
                <a:lnTo>
                  <a:pt x="319" y="387"/>
                </a:lnTo>
                <a:lnTo>
                  <a:pt x="300" y="422"/>
                </a:lnTo>
                <a:lnTo>
                  <a:pt x="282" y="424"/>
                </a:lnTo>
                <a:lnTo>
                  <a:pt x="261" y="401"/>
                </a:lnTo>
                <a:lnTo>
                  <a:pt x="267" y="418"/>
                </a:lnTo>
                <a:lnTo>
                  <a:pt x="259" y="428"/>
                </a:lnTo>
                <a:lnTo>
                  <a:pt x="244" y="430"/>
                </a:lnTo>
                <a:lnTo>
                  <a:pt x="244" y="445"/>
                </a:lnTo>
                <a:lnTo>
                  <a:pt x="221" y="449"/>
                </a:lnTo>
                <a:lnTo>
                  <a:pt x="160" y="506"/>
                </a:lnTo>
                <a:lnTo>
                  <a:pt x="133" y="510"/>
                </a:lnTo>
                <a:lnTo>
                  <a:pt x="90" y="512"/>
                </a:lnTo>
                <a:lnTo>
                  <a:pt x="77" y="495"/>
                </a:lnTo>
                <a:lnTo>
                  <a:pt x="54" y="489"/>
                </a:lnTo>
                <a:lnTo>
                  <a:pt x="48" y="481"/>
                </a:lnTo>
                <a:lnTo>
                  <a:pt x="58" y="472"/>
                </a:lnTo>
                <a:lnTo>
                  <a:pt x="31" y="460"/>
                </a:lnTo>
                <a:lnTo>
                  <a:pt x="25" y="443"/>
                </a:lnTo>
                <a:lnTo>
                  <a:pt x="18" y="433"/>
                </a:lnTo>
                <a:lnTo>
                  <a:pt x="0" y="403"/>
                </a:lnTo>
                <a:lnTo>
                  <a:pt x="10" y="376"/>
                </a:lnTo>
                <a:lnTo>
                  <a:pt x="31" y="383"/>
                </a:lnTo>
                <a:lnTo>
                  <a:pt x="44" y="399"/>
                </a:lnTo>
                <a:lnTo>
                  <a:pt x="44" y="370"/>
                </a:lnTo>
                <a:lnTo>
                  <a:pt x="67" y="355"/>
                </a:lnTo>
                <a:lnTo>
                  <a:pt x="52" y="341"/>
                </a:lnTo>
                <a:lnTo>
                  <a:pt x="56" y="322"/>
                </a:lnTo>
                <a:lnTo>
                  <a:pt x="39" y="335"/>
                </a:lnTo>
                <a:lnTo>
                  <a:pt x="31" y="332"/>
                </a:lnTo>
                <a:lnTo>
                  <a:pt x="19" y="343"/>
                </a:lnTo>
                <a:lnTo>
                  <a:pt x="6" y="328"/>
                </a:lnTo>
                <a:lnTo>
                  <a:pt x="6" y="309"/>
                </a:lnTo>
                <a:lnTo>
                  <a:pt x="19" y="312"/>
                </a:lnTo>
                <a:lnTo>
                  <a:pt x="35" y="301"/>
                </a:lnTo>
                <a:lnTo>
                  <a:pt x="64" y="299"/>
                </a:lnTo>
                <a:lnTo>
                  <a:pt x="66" y="288"/>
                </a:lnTo>
                <a:lnTo>
                  <a:pt x="52" y="284"/>
                </a:lnTo>
                <a:lnTo>
                  <a:pt x="52" y="268"/>
                </a:lnTo>
                <a:lnTo>
                  <a:pt x="67" y="259"/>
                </a:lnTo>
                <a:lnTo>
                  <a:pt x="89" y="230"/>
                </a:lnTo>
                <a:lnTo>
                  <a:pt x="102" y="222"/>
                </a:lnTo>
                <a:lnTo>
                  <a:pt x="106" y="241"/>
                </a:lnTo>
                <a:lnTo>
                  <a:pt x="117" y="220"/>
                </a:lnTo>
                <a:lnTo>
                  <a:pt x="129" y="213"/>
                </a:lnTo>
                <a:lnTo>
                  <a:pt x="108" y="209"/>
                </a:lnTo>
                <a:lnTo>
                  <a:pt x="81" y="218"/>
                </a:lnTo>
                <a:lnTo>
                  <a:pt x="48" y="253"/>
                </a:lnTo>
                <a:lnTo>
                  <a:pt x="48" y="222"/>
                </a:lnTo>
                <a:lnTo>
                  <a:pt x="41" y="232"/>
                </a:lnTo>
                <a:lnTo>
                  <a:pt x="33" y="226"/>
                </a:lnTo>
                <a:lnTo>
                  <a:pt x="23" y="211"/>
                </a:lnTo>
                <a:lnTo>
                  <a:pt x="33" y="195"/>
                </a:lnTo>
                <a:lnTo>
                  <a:pt x="50" y="205"/>
                </a:lnTo>
                <a:lnTo>
                  <a:pt x="67" y="193"/>
                </a:lnTo>
                <a:lnTo>
                  <a:pt x="66" y="170"/>
                </a:lnTo>
                <a:lnTo>
                  <a:pt x="46" y="169"/>
                </a:lnTo>
                <a:lnTo>
                  <a:pt x="50" y="149"/>
                </a:lnTo>
                <a:lnTo>
                  <a:pt x="33" y="147"/>
                </a:lnTo>
                <a:lnTo>
                  <a:pt x="39" y="138"/>
                </a:lnTo>
                <a:lnTo>
                  <a:pt x="39" y="126"/>
                </a:lnTo>
                <a:lnTo>
                  <a:pt x="62" y="128"/>
                </a:lnTo>
                <a:lnTo>
                  <a:pt x="89" y="128"/>
                </a:lnTo>
                <a:lnTo>
                  <a:pt x="110" y="138"/>
                </a:lnTo>
                <a:lnTo>
                  <a:pt x="138" y="138"/>
                </a:lnTo>
                <a:lnTo>
                  <a:pt x="150" y="155"/>
                </a:lnTo>
                <a:lnTo>
                  <a:pt x="158" y="145"/>
                </a:lnTo>
                <a:lnTo>
                  <a:pt x="196" y="142"/>
                </a:lnTo>
                <a:lnTo>
                  <a:pt x="186" y="136"/>
                </a:lnTo>
                <a:lnTo>
                  <a:pt x="179" y="117"/>
                </a:lnTo>
                <a:lnTo>
                  <a:pt x="173" y="132"/>
                </a:lnTo>
                <a:lnTo>
                  <a:pt x="148" y="132"/>
                </a:lnTo>
                <a:lnTo>
                  <a:pt x="135" y="121"/>
                </a:lnTo>
                <a:lnTo>
                  <a:pt x="119" y="128"/>
                </a:lnTo>
                <a:lnTo>
                  <a:pt x="85" y="117"/>
                </a:lnTo>
                <a:lnTo>
                  <a:pt x="56" y="119"/>
                </a:lnTo>
                <a:lnTo>
                  <a:pt x="46" y="105"/>
                </a:lnTo>
                <a:lnTo>
                  <a:pt x="54" y="84"/>
                </a:lnTo>
                <a:lnTo>
                  <a:pt x="66" y="76"/>
                </a:lnTo>
                <a:lnTo>
                  <a:pt x="66" y="63"/>
                </a:lnTo>
                <a:lnTo>
                  <a:pt x="50" y="61"/>
                </a:lnTo>
                <a:lnTo>
                  <a:pt x="50" y="44"/>
                </a:lnTo>
                <a:lnTo>
                  <a:pt x="75" y="34"/>
                </a:lnTo>
                <a:lnTo>
                  <a:pt x="100" y="48"/>
                </a:lnTo>
                <a:lnTo>
                  <a:pt x="135" y="51"/>
                </a:lnTo>
                <a:lnTo>
                  <a:pt x="144" y="42"/>
                </a:lnTo>
                <a:lnTo>
                  <a:pt x="123" y="42"/>
                </a:lnTo>
                <a:lnTo>
                  <a:pt x="98" y="38"/>
                </a:lnTo>
                <a:lnTo>
                  <a:pt x="73" y="25"/>
                </a:lnTo>
                <a:lnTo>
                  <a:pt x="89" y="7"/>
                </a:lnTo>
                <a:lnTo>
                  <a:pt x="110" y="7"/>
                </a:lnTo>
                <a:lnTo>
                  <a:pt x="125" y="15"/>
                </a:lnTo>
                <a:lnTo>
                  <a:pt x="127" y="0"/>
                </a:lnTo>
                <a:lnTo>
                  <a:pt x="469" y="0"/>
                </a:lnTo>
                <a:lnTo>
                  <a:pt x="469" y="2"/>
                </a:lnTo>
                <a:lnTo>
                  <a:pt x="471" y="21"/>
                </a:lnTo>
                <a:lnTo>
                  <a:pt x="474" y="53"/>
                </a:lnTo>
                <a:lnTo>
                  <a:pt x="457" y="109"/>
                </a:lnTo>
                <a:lnTo>
                  <a:pt x="465" y="124"/>
                </a:lnTo>
                <a:lnTo>
                  <a:pt x="497" y="155"/>
                </a:lnTo>
                <a:lnTo>
                  <a:pt x="488" y="190"/>
                </a:lnTo>
                <a:lnTo>
                  <a:pt x="457" y="199"/>
                </a:lnTo>
                <a:lnTo>
                  <a:pt x="461" y="247"/>
                </a:lnTo>
                <a:lnTo>
                  <a:pt x="471" y="264"/>
                </a:lnTo>
                <a:lnTo>
                  <a:pt x="463" y="278"/>
                </a:lnTo>
                <a:lnTo>
                  <a:pt x="461" y="301"/>
                </a:lnTo>
                <a:lnTo>
                  <a:pt x="444" y="326"/>
                </a:lnTo>
                <a:lnTo>
                  <a:pt x="423" y="328"/>
                </a:lnTo>
                <a:lnTo>
                  <a:pt x="417" y="345"/>
                </a:lnTo>
                <a:lnTo>
                  <a:pt x="407" y="359"/>
                </a:lnTo>
                <a:lnTo>
                  <a:pt x="400" y="424"/>
                </a:lnTo>
                <a:lnTo>
                  <a:pt x="384" y="449"/>
                </a:lnTo>
                <a:lnTo>
                  <a:pt x="377" y="416"/>
                </a:lnTo>
                <a:lnTo>
                  <a:pt x="355" y="410"/>
                </a:lnTo>
                <a:close/>
              </a:path>
            </a:pathLst>
          </a:custGeom>
          <a:solidFill>
            <a:srgbClr val="D2D2D2"/>
          </a:solidFill>
          <a:ln w="12700">
            <a:solidFill>
              <a:srgbClr val="FFFFFF"/>
            </a:solidFill>
            <a:prstDash val="solid"/>
            <a:round/>
            <a:headEnd/>
            <a:tailEnd/>
          </a:ln>
        </p:spPr>
        <p:txBody>
          <a:bodyPr/>
          <a:lstStyle/>
          <a:p>
            <a:endParaRPr lang="en-GB"/>
          </a:p>
        </p:txBody>
      </p:sp>
      <p:sp>
        <p:nvSpPr>
          <p:cNvPr id="2001" name="Freeform 665"/>
          <p:cNvSpPr>
            <a:spLocks/>
          </p:cNvSpPr>
          <p:nvPr/>
        </p:nvSpPr>
        <p:spPr bwMode="auto">
          <a:xfrm>
            <a:off x="6796873" y="1090188"/>
            <a:ext cx="16577" cy="5351"/>
          </a:xfrm>
          <a:custGeom>
            <a:avLst/>
            <a:gdLst/>
            <a:ahLst/>
            <a:cxnLst>
              <a:cxn ang="0">
                <a:pos x="0" y="0"/>
              </a:cxn>
              <a:cxn ang="0">
                <a:pos x="2" y="3"/>
              </a:cxn>
              <a:cxn ang="0">
                <a:pos x="10" y="3"/>
              </a:cxn>
              <a:cxn ang="0">
                <a:pos x="10" y="0"/>
              </a:cxn>
              <a:cxn ang="0">
                <a:pos x="0" y="0"/>
              </a:cxn>
            </a:cxnLst>
            <a:rect l="0" t="0" r="r" b="b"/>
            <a:pathLst>
              <a:path w="10" h="3">
                <a:moveTo>
                  <a:pt x="0" y="0"/>
                </a:moveTo>
                <a:lnTo>
                  <a:pt x="2" y="3"/>
                </a:lnTo>
                <a:lnTo>
                  <a:pt x="10" y="3"/>
                </a:lnTo>
                <a:lnTo>
                  <a:pt x="10"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2002" name="Freeform 666"/>
          <p:cNvSpPr>
            <a:spLocks/>
          </p:cNvSpPr>
          <p:nvPr/>
        </p:nvSpPr>
        <p:spPr bwMode="auto">
          <a:xfrm>
            <a:off x="6772927" y="1104455"/>
            <a:ext cx="9210" cy="12484"/>
          </a:xfrm>
          <a:custGeom>
            <a:avLst/>
            <a:gdLst/>
            <a:ahLst/>
            <a:cxnLst>
              <a:cxn ang="0">
                <a:pos x="2" y="0"/>
              </a:cxn>
              <a:cxn ang="0">
                <a:pos x="0" y="6"/>
              </a:cxn>
              <a:cxn ang="0">
                <a:pos x="6" y="8"/>
              </a:cxn>
              <a:cxn ang="0">
                <a:pos x="2" y="0"/>
              </a:cxn>
            </a:cxnLst>
            <a:rect l="0" t="0" r="r" b="b"/>
            <a:pathLst>
              <a:path w="6" h="8">
                <a:moveTo>
                  <a:pt x="2" y="0"/>
                </a:moveTo>
                <a:lnTo>
                  <a:pt x="0" y="6"/>
                </a:lnTo>
                <a:lnTo>
                  <a:pt x="6" y="8"/>
                </a:lnTo>
                <a:lnTo>
                  <a:pt x="2" y="0"/>
                </a:lnTo>
                <a:close/>
              </a:path>
            </a:pathLst>
          </a:custGeom>
          <a:solidFill>
            <a:schemeClr val="bg2"/>
          </a:solidFill>
          <a:ln w="12700">
            <a:solidFill>
              <a:srgbClr val="FFFFFF"/>
            </a:solidFill>
            <a:prstDash val="solid"/>
            <a:round/>
            <a:headEnd/>
            <a:tailEnd/>
          </a:ln>
        </p:spPr>
        <p:txBody>
          <a:bodyPr/>
          <a:lstStyle/>
          <a:p>
            <a:endParaRPr lang="en-GB"/>
          </a:p>
        </p:txBody>
      </p:sp>
      <p:sp>
        <p:nvSpPr>
          <p:cNvPr id="2003" name="Freeform 667"/>
          <p:cNvSpPr>
            <a:spLocks/>
          </p:cNvSpPr>
          <p:nvPr/>
        </p:nvSpPr>
        <p:spPr bwMode="auto">
          <a:xfrm>
            <a:off x="6763718" y="1131207"/>
            <a:ext cx="5525" cy="16050"/>
          </a:xfrm>
          <a:custGeom>
            <a:avLst/>
            <a:gdLst/>
            <a:ahLst/>
            <a:cxnLst>
              <a:cxn ang="0">
                <a:pos x="0" y="0"/>
              </a:cxn>
              <a:cxn ang="0">
                <a:pos x="0" y="10"/>
              </a:cxn>
              <a:cxn ang="0">
                <a:pos x="4" y="8"/>
              </a:cxn>
              <a:cxn ang="0">
                <a:pos x="4" y="0"/>
              </a:cxn>
              <a:cxn ang="0">
                <a:pos x="0" y="0"/>
              </a:cxn>
            </a:cxnLst>
            <a:rect l="0" t="0" r="r" b="b"/>
            <a:pathLst>
              <a:path w="4" h="10">
                <a:moveTo>
                  <a:pt x="0" y="0"/>
                </a:moveTo>
                <a:lnTo>
                  <a:pt x="0" y="10"/>
                </a:lnTo>
                <a:lnTo>
                  <a:pt x="4" y="8"/>
                </a:lnTo>
                <a:lnTo>
                  <a:pt x="4" y="0"/>
                </a:lnTo>
                <a:lnTo>
                  <a:pt x="0" y="0"/>
                </a:lnTo>
                <a:close/>
              </a:path>
            </a:pathLst>
          </a:custGeom>
          <a:solidFill>
            <a:schemeClr val="bg2"/>
          </a:solidFill>
          <a:ln w="12700">
            <a:solidFill>
              <a:srgbClr val="FFFFFF"/>
            </a:solidFill>
            <a:prstDash val="solid"/>
            <a:round/>
            <a:headEnd/>
            <a:tailEnd/>
          </a:ln>
        </p:spPr>
        <p:txBody>
          <a:bodyPr/>
          <a:lstStyle/>
          <a:p>
            <a:endParaRPr lang="en-GB"/>
          </a:p>
        </p:txBody>
      </p:sp>
      <p:sp>
        <p:nvSpPr>
          <p:cNvPr id="2004" name="Freeform 668"/>
          <p:cNvSpPr>
            <a:spLocks/>
          </p:cNvSpPr>
          <p:nvPr/>
        </p:nvSpPr>
        <p:spPr bwMode="auto">
          <a:xfrm>
            <a:off x="6719510" y="1256046"/>
            <a:ext cx="20261" cy="17834"/>
          </a:xfrm>
          <a:custGeom>
            <a:avLst/>
            <a:gdLst/>
            <a:ahLst/>
            <a:cxnLst>
              <a:cxn ang="0">
                <a:pos x="4" y="0"/>
              </a:cxn>
              <a:cxn ang="0">
                <a:pos x="0" y="8"/>
              </a:cxn>
              <a:cxn ang="0">
                <a:pos x="6" y="12"/>
              </a:cxn>
              <a:cxn ang="0">
                <a:pos x="12" y="6"/>
              </a:cxn>
              <a:cxn ang="0">
                <a:pos x="4" y="0"/>
              </a:cxn>
            </a:cxnLst>
            <a:rect l="0" t="0" r="r" b="b"/>
            <a:pathLst>
              <a:path w="12" h="12">
                <a:moveTo>
                  <a:pt x="4" y="0"/>
                </a:moveTo>
                <a:lnTo>
                  <a:pt x="0" y="8"/>
                </a:lnTo>
                <a:lnTo>
                  <a:pt x="6" y="12"/>
                </a:lnTo>
                <a:lnTo>
                  <a:pt x="12" y="6"/>
                </a:lnTo>
                <a:lnTo>
                  <a:pt x="4" y="0"/>
                </a:lnTo>
                <a:close/>
              </a:path>
            </a:pathLst>
          </a:custGeom>
          <a:solidFill>
            <a:schemeClr val="bg2"/>
          </a:solidFill>
          <a:ln w="12700">
            <a:solidFill>
              <a:srgbClr val="FFFFFF"/>
            </a:solidFill>
            <a:prstDash val="solid"/>
            <a:round/>
            <a:headEnd/>
            <a:tailEnd/>
          </a:ln>
        </p:spPr>
        <p:txBody>
          <a:bodyPr/>
          <a:lstStyle/>
          <a:p>
            <a:endParaRPr lang="en-GB"/>
          </a:p>
        </p:txBody>
      </p:sp>
      <p:sp>
        <p:nvSpPr>
          <p:cNvPr id="2005" name="Freeform 669"/>
          <p:cNvSpPr>
            <a:spLocks/>
          </p:cNvSpPr>
          <p:nvPr/>
        </p:nvSpPr>
        <p:spPr bwMode="auto">
          <a:xfrm>
            <a:off x="6708459" y="1343433"/>
            <a:ext cx="36839" cy="26752"/>
          </a:xfrm>
          <a:custGeom>
            <a:avLst/>
            <a:gdLst/>
            <a:ahLst/>
            <a:cxnLst>
              <a:cxn ang="0">
                <a:pos x="0" y="2"/>
              </a:cxn>
              <a:cxn ang="0">
                <a:pos x="13" y="0"/>
              </a:cxn>
              <a:cxn ang="0">
                <a:pos x="21" y="4"/>
              </a:cxn>
              <a:cxn ang="0">
                <a:pos x="23" y="17"/>
              </a:cxn>
              <a:cxn ang="0">
                <a:pos x="17" y="17"/>
              </a:cxn>
              <a:cxn ang="0">
                <a:pos x="11" y="11"/>
              </a:cxn>
              <a:cxn ang="0">
                <a:pos x="2" y="9"/>
              </a:cxn>
              <a:cxn ang="0">
                <a:pos x="0" y="2"/>
              </a:cxn>
            </a:cxnLst>
            <a:rect l="0" t="0" r="r" b="b"/>
            <a:pathLst>
              <a:path w="23" h="17">
                <a:moveTo>
                  <a:pt x="0" y="2"/>
                </a:moveTo>
                <a:lnTo>
                  <a:pt x="13" y="0"/>
                </a:lnTo>
                <a:lnTo>
                  <a:pt x="21" y="4"/>
                </a:lnTo>
                <a:lnTo>
                  <a:pt x="23" y="17"/>
                </a:lnTo>
                <a:lnTo>
                  <a:pt x="17" y="17"/>
                </a:lnTo>
                <a:lnTo>
                  <a:pt x="11" y="11"/>
                </a:lnTo>
                <a:lnTo>
                  <a:pt x="2" y="9"/>
                </a:lnTo>
                <a:lnTo>
                  <a:pt x="0" y="2"/>
                </a:lnTo>
                <a:close/>
              </a:path>
            </a:pathLst>
          </a:custGeom>
          <a:solidFill>
            <a:schemeClr val="bg2"/>
          </a:solidFill>
          <a:ln w="12700">
            <a:solidFill>
              <a:srgbClr val="FFFFFF"/>
            </a:solidFill>
            <a:prstDash val="solid"/>
            <a:round/>
            <a:headEnd/>
            <a:tailEnd/>
          </a:ln>
        </p:spPr>
        <p:txBody>
          <a:bodyPr/>
          <a:lstStyle/>
          <a:p>
            <a:endParaRPr lang="en-GB"/>
          </a:p>
        </p:txBody>
      </p:sp>
      <p:sp>
        <p:nvSpPr>
          <p:cNvPr id="2006" name="Freeform 670"/>
          <p:cNvSpPr>
            <a:spLocks/>
          </p:cNvSpPr>
          <p:nvPr/>
        </p:nvSpPr>
        <p:spPr bwMode="auto">
          <a:xfrm>
            <a:off x="6756350" y="1373751"/>
            <a:ext cx="20261" cy="19617"/>
          </a:xfrm>
          <a:custGeom>
            <a:avLst/>
            <a:gdLst/>
            <a:ahLst/>
            <a:cxnLst>
              <a:cxn ang="0">
                <a:pos x="0" y="4"/>
              </a:cxn>
              <a:cxn ang="0">
                <a:pos x="4" y="0"/>
              </a:cxn>
              <a:cxn ang="0">
                <a:pos x="12" y="4"/>
              </a:cxn>
              <a:cxn ang="0">
                <a:pos x="12" y="13"/>
              </a:cxn>
              <a:cxn ang="0">
                <a:pos x="2" y="13"/>
              </a:cxn>
              <a:cxn ang="0">
                <a:pos x="0" y="10"/>
              </a:cxn>
              <a:cxn ang="0">
                <a:pos x="0" y="4"/>
              </a:cxn>
            </a:cxnLst>
            <a:rect l="0" t="0" r="r" b="b"/>
            <a:pathLst>
              <a:path w="12" h="13">
                <a:moveTo>
                  <a:pt x="0" y="4"/>
                </a:moveTo>
                <a:lnTo>
                  <a:pt x="4" y="0"/>
                </a:lnTo>
                <a:lnTo>
                  <a:pt x="12" y="4"/>
                </a:lnTo>
                <a:lnTo>
                  <a:pt x="12" y="13"/>
                </a:lnTo>
                <a:lnTo>
                  <a:pt x="2" y="13"/>
                </a:lnTo>
                <a:lnTo>
                  <a:pt x="0" y="10"/>
                </a:lnTo>
                <a:lnTo>
                  <a:pt x="0" y="4"/>
                </a:lnTo>
              </a:path>
            </a:pathLst>
          </a:custGeom>
          <a:solidFill>
            <a:schemeClr val="bg2"/>
          </a:solidFill>
          <a:ln w="12700">
            <a:solidFill>
              <a:srgbClr val="FFFFFF"/>
            </a:solidFill>
            <a:prstDash val="solid"/>
            <a:round/>
            <a:headEnd/>
            <a:tailEnd/>
          </a:ln>
        </p:spPr>
        <p:txBody>
          <a:bodyPr/>
          <a:lstStyle/>
          <a:p>
            <a:endParaRPr lang="en-GB"/>
          </a:p>
        </p:txBody>
      </p:sp>
      <p:sp>
        <p:nvSpPr>
          <p:cNvPr id="2007" name="Freeform 671"/>
          <p:cNvSpPr>
            <a:spLocks/>
          </p:cNvSpPr>
          <p:nvPr/>
        </p:nvSpPr>
        <p:spPr bwMode="auto">
          <a:xfrm>
            <a:off x="6713984" y="1375534"/>
            <a:ext cx="12894" cy="16051"/>
          </a:xfrm>
          <a:custGeom>
            <a:avLst/>
            <a:gdLst/>
            <a:ahLst/>
            <a:cxnLst>
              <a:cxn ang="0">
                <a:pos x="2" y="0"/>
              </a:cxn>
              <a:cxn ang="0">
                <a:pos x="8" y="2"/>
              </a:cxn>
              <a:cxn ang="0">
                <a:pos x="4" y="10"/>
              </a:cxn>
              <a:cxn ang="0">
                <a:pos x="2" y="10"/>
              </a:cxn>
              <a:cxn ang="0">
                <a:pos x="0" y="6"/>
              </a:cxn>
              <a:cxn ang="0">
                <a:pos x="2" y="0"/>
              </a:cxn>
            </a:cxnLst>
            <a:rect l="0" t="0" r="r" b="b"/>
            <a:pathLst>
              <a:path w="8" h="10">
                <a:moveTo>
                  <a:pt x="2" y="0"/>
                </a:moveTo>
                <a:lnTo>
                  <a:pt x="8" y="2"/>
                </a:lnTo>
                <a:lnTo>
                  <a:pt x="4" y="10"/>
                </a:lnTo>
                <a:lnTo>
                  <a:pt x="2" y="10"/>
                </a:lnTo>
                <a:lnTo>
                  <a:pt x="0" y="6"/>
                </a:lnTo>
                <a:lnTo>
                  <a:pt x="2" y="0"/>
                </a:lnTo>
              </a:path>
            </a:pathLst>
          </a:custGeom>
          <a:solidFill>
            <a:schemeClr val="bg2"/>
          </a:solidFill>
          <a:ln w="12700">
            <a:solidFill>
              <a:srgbClr val="FFFFFF"/>
            </a:solidFill>
            <a:prstDash val="solid"/>
            <a:round/>
            <a:headEnd/>
            <a:tailEnd/>
          </a:ln>
        </p:spPr>
        <p:txBody>
          <a:bodyPr/>
          <a:lstStyle/>
          <a:p>
            <a:endParaRPr lang="en-GB"/>
          </a:p>
        </p:txBody>
      </p:sp>
      <p:sp>
        <p:nvSpPr>
          <p:cNvPr id="2008" name="Freeform 672"/>
          <p:cNvSpPr>
            <a:spLocks/>
          </p:cNvSpPr>
          <p:nvPr/>
        </p:nvSpPr>
        <p:spPr bwMode="auto">
          <a:xfrm>
            <a:off x="6704775" y="1414769"/>
            <a:ext cx="9209" cy="30319"/>
          </a:xfrm>
          <a:custGeom>
            <a:avLst/>
            <a:gdLst/>
            <a:ahLst/>
            <a:cxnLst>
              <a:cxn ang="0">
                <a:pos x="0" y="2"/>
              </a:cxn>
              <a:cxn ang="0">
                <a:pos x="0" y="17"/>
              </a:cxn>
              <a:cxn ang="0">
                <a:pos x="4" y="19"/>
              </a:cxn>
              <a:cxn ang="0">
                <a:pos x="5" y="8"/>
              </a:cxn>
              <a:cxn ang="0">
                <a:pos x="5" y="0"/>
              </a:cxn>
              <a:cxn ang="0">
                <a:pos x="0" y="2"/>
              </a:cxn>
            </a:cxnLst>
            <a:rect l="0" t="0" r="r" b="b"/>
            <a:pathLst>
              <a:path w="5" h="19">
                <a:moveTo>
                  <a:pt x="0" y="2"/>
                </a:moveTo>
                <a:lnTo>
                  <a:pt x="0" y="17"/>
                </a:lnTo>
                <a:lnTo>
                  <a:pt x="4" y="19"/>
                </a:lnTo>
                <a:lnTo>
                  <a:pt x="5" y="8"/>
                </a:lnTo>
                <a:lnTo>
                  <a:pt x="5" y="0"/>
                </a:lnTo>
                <a:lnTo>
                  <a:pt x="0" y="2"/>
                </a:lnTo>
              </a:path>
            </a:pathLst>
          </a:custGeom>
          <a:solidFill>
            <a:schemeClr val="bg2"/>
          </a:solidFill>
          <a:ln w="12700">
            <a:solidFill>
              <a:srgbClr val="FFFFFF"/>
            </a:solidFill>
            <a:prstDash val="solid"/>
            <a:round/>
            <a:headEnd/>
            <a:tailEnd/>
          </a:ln>
        </p:spPr>
        <p:txBody>
          <a:bodyPr/>
          <a:lstStyle/>
          <a:p>
            <a:endParaRPr lang="en-GB"/>
          </a:p>
        </p:txBody>
      </p:sp>
      <p:sp>
        <p:nvSpPr>
          <p:cNvPr id="2009" name="Freeform 673"/>
          <p:cNvSpPr>
            <a:spLocks/>
          </p:cNvSpPr>
          <p:nvPr/>
        </p:nvSpPr>
        <p:spPr bwMode="auto">
          <a:xfrm>
            <a:off x="6708459" y="1468272"/>
            <a:ext cx="11052" cy="12484"/>
          </a:xfrm>
          <a:custGeom>
            <a:avLst/>
            <a:gdLst/>
            <a:ahLst/>
            <a:cxnLst>
              <a:cxn ang="0">
                <a:pos x="2" y="0"/>
              </a:cxn>
              <a:cxn ang="0">
                <a:pos x="0" y="7"/>
              </a:cxn>
              <a:cxn ang="0">
                <a:pos x="5" y="9"/>
              </a:cxn>
              <a:cxn ang="0">
                <a:pos x="7" y="1"/>
              </a:cxn>
              <a:cxn ang="0">
                <a:pos x="2" y="0"/>
              </a:cxn>
            </a:cxnLst>
            <a:rect l="0" t="0" r="r" b="b"/>
            <a:pathLst>
              <a:path w="7" h="9">
                <a:moveTo>
                  <a:pt x="2" y="0"/>
                </a:moveTo>
                <a:lnTo>
                  <a:pt x="0" y="7"/>
                </a:lnTo>
                <a:lnTo>
                  <a:pt x="5" y="9"/>
                </a:lnTo>
                <a:lnTo>
                  <a:pt x="7" y="1"/>
                </a:lnTo>
                <a:lnTo>
                  <a:pt x="2" y="0"/>
                </a:lnTo>
              </a:path>
            </a:pathLst>
          </a:custGeom>
          <a:solidFill>
            <a:schemeClr val="bg2"/>
          </a:solidFill>
          <a:ln w="12700">
            <a:solidFill>
              <a:srgbClr val="FFFFFF"/>
            </a:solidFill>
            <a:prstDash val="solid"/>
            <a:round/>
            <a:headEnd/>
            <a:tailEnd/>
          </a:ln>
        </p:spPr>
        <p:txBody>
          <a:bodyPr/>
          <a:lstStyle/>
          <a:p>
            <a:endParaRPr lang="en-GB"/>
          </a:p>
        </p:txBody>
      </p:sp>
      <p:sp>
        <p:nvSpPr>
          <p:cNvPr id="2010" name="Freeform 674"/>
          <p:cNvSpPr>
            <a:spLocks/>
          </p:cNvSpPr>
          <p:nvPr/>
        </p:nvSpPr>
        <p:spPr bwMode="auto">
          <a:xfrm>
            <a:off x="6732404" y="1484323"/>
            <a:ext cx="18420" cy="23184"/>
          </a:xfrm>
          <a:custGeom>
            <a:avLst/>
            <a:gdLst/>
            <a:ahLst/>
            <a:cxnLst>
              <a:cxn ang="0">
                <a:pos x="2" y="2"/>
              </a:cxn>
              <a:cxn ang="0">
                <a:pos x="0" y="12"/>
              </a:cxn>
              <a:cxn ang="0">
                <a:pos x="11" y="15"/>
              </a:cxn>
              <a:cxn ang="0">
                <a:pos x="8" y="0"/>
              </a:cxn>
              <a:cxn ang="0">
                <a:pos x="2" y="2"/>
              </a:cxn>
            </a:cxnLst>
            <a:rect l="0" t="0" r="r" b="b"/>
            <a:pathLst>
              <a:path w="11" h="15">
                <a:moveTo>
                  <a:pt x="2" y="2"/>
                </a:moveTo>
                <a:lnTo>
                  <a:pt x="0" y="12"/>
                </a:lnTo>
                <a:lnTo>
                  <a:pt x="11" y="15"/>
                </a:lnTo>
                <a:lnTo>
                  <a:pt x="8" y="0"/>
                </a:lnTo>
                <a:lnTo>
                  <a:pt x="2" y="2"/>
                </a:lnTo>
              </a:path>
            </a:pathLst>
          </a:custGeom>
          <a:solidFill>
            <a:schemeClr val="bg2"/>
          </a:solidFill>
          <a:ln w="12700">
            <a:solidFill>
              <a:srgbClr val="FFFFFF"/>
            </a:solidFill>
            <a:prstDash val="solid"/>
            <a:round/>
            <a:headEnd/>
            <a:tailEnd/>
          </a:ln>
        </p:spPr>
        <p:txBody>
          <a:bodyPr/>
          <a:lstStyle/>
          <a:p>
            <a:endParaRPr lang="en-GB"/>
          </a:p>
        </p:txBody>
      </p:sp>
      <p:sp>
        <p:nvSpPr>
          <p:cNvPr id="2011" name="Freeform 675"/>
          <p:cNvSpPr>
            <a:spLocks/>
          </p:cNvSpPr>
          <p:nvPr/>
        </p:nvSpPr>
        <p:spPr bwMode="auto">
          <a:xfrm>
            <a:off x="6712143" y="1514641"/>
            <a:ext cx="20261" cy="16051"/>
          </a:xfrm>
          <a:custGeom>
            <a:avLst/>
            <a:gdLst/>
            <a:ahLst/>
            <a:cxnLst>
              <a:cxn ang="0">
                <a:pos x="5" y="0"/>
              </a:cxn>
              <a:cxn ang="0">
                <a:pos x="0" y="4"/>
              </a:cxn>
              <a:cxn ang="0">
                <a:pos x="5" y="8"/>
              </a:cxn>
              <a:cxn ang="0">
                <a:pos x="11" y="10"/>
              </a:cxn>
              <a:cxn ang="0">
                <a:pos x="13" y="0"/>
              </a:cxn>
              <a:cxn ang="0">
                <a:pos x="5" y="0"/>
              </a:cxn>
            </a:cxnLst>
            <a:rect l="0" t="0" r="r" b="b"/>
            <a:pathLst>
              <a:path w="13" h="10">
                <a:moveTo>
                  <a:pt x="5" y="0"/>
                </a:moveTo>
                <a:lnTo>
                  <a:pt x="0" y="4"/>
                </a:lnTo>
                <a:lnTo>
                  <a:pt x="5" y="8"/>
                </a:lnTo>
                <a:lnTo>
                  <a:pt x="11" y="10"/>
                </a:lnTo>
                <a:lnTo>
                  <a:pt x="13" y="0"/>
                </a:lnTo>
                <a:lnTo>
                  <a:pt x="5" y="0"/>
                </a:lnTo>
              </a:path>
            </a:pathLst>
          </a:custGeom>
          <a:solidFill>
            <a:schemeClr val="bg2"/>
          </a:solidFill>
          <a:ln w="12700">
            <a:solidFill>
              <a:srgbClr val="FFFFFF"/>
            </a:solidFill>
            <a:prstDash val="solid"/>
            <a:round/>
            <a:headEnd/>
            <a:tailEnd/>
          </a:ln>
        </p:spPr>
        <p:txBody>
          <a:bodyPr/>
          <a:lstStyle/>
          <a:p>
            <a:endParaRPr lang="en-GB"/>
          </a:p>
        </p:txBody>
      </p:sp>
      <p:sp>
        <p:nvSpPr>
          <p:cNvPr id="2012" name="Freeform 676"/>
          <p:cNvSpPr>
            <a:spLocks/>
          </p:cNvSpPr>
          <p:nvPr/>
        </p:nvSpPr>
        <p:spPr bwMode="auto">
          <a:xfrm>
            <a:off x="6686355" y="1530692"/>
            <a:ext cx="25787" cy="23184"/>
          </a:xfrm>
          <a:custGeom>
            <a:avLst/>
            <a:gdLst/>
            <a:ahLst/>
            <a:cxnLst>
              <a:cxn ang="0">
                <a:pos x="2" y="0"/>
              </a:cxn>
              <a:cxn ang="0">
                <a:pos x="0" y="8"/>
              </a:cxn>
              <a:cxn ang="0">
                <a:pos x="2" y="11"/>
              </a:cxn>
              <a:cxn ang="0">
                <a:pos x="16" y="15"/>
              </a:cxn>
              <a:cxn ang="0">
                <a:pos x="8" y="9"/>
              </a:cxn>
              <a:cxn ang="0">
                <a:pos x="6" y="0"/>
              </a:cxn>
              <a:cxn ang="0">
                <a:pos x="2" y="0"/>
              </a:cxn>
            </a:cxnLst>
            <a:rect l="0" t="0" r="r" b="b"/>
            <a:pathLst>
              <a:path w="16" h="15">
                <a:moveTo>
                  <a:pt x="2" y="0"/>
                </a:moveTo>
                <a:lnTo>
                  <a:pt x="0" y="8"/>
                </a:lnTo>
                <a:lnTo>
                  <a:pt x="2" y="11"/>
                </a:lnTo>
                <a:lnTo>
                  <a:pt x="16" y="15"/>
                </a:lnTo>
                <a:lnTo>
                  <a:pt x="8" y="9"/>
                </a:lnTo>
                <a:lnTo>
                  <a:pt x="6" y="0"/>
                </a:lnTo>
                <a:lnTo>
                  <a:pt x="2" y="0"/>
                </a:lnTo>
              </a:path>
            </a:pathLst>
          </a:custGeom>
          <a:solidFill>
            <a:schemeClr val="bg2"/>
          </a:solidFill>
          <a:ln w="12700">
            <a:solidFill>
              <a:srgbClr val="FFFFFF"/>
            </a:solidFill>
            <a:prstDash val="solid"/>
            <a:round/>
            <a:headEnd/>
            <a:tailEnd/>
          </a:ln>
        </p:spPr>
        <p:txBody>
          <a:bodyPr/>
          <a:lstStyle/>
          <a:p>
            <a:endParaRPr lang="en-GB"/>
          </a:p>
        </p:txBody>
      </p:sp>
      <p:sp>
        <p:nvSpPr>
          <p:cNvPr id="2013" name="Freeform 677"/>
          <p:cNvSpPr>
            <a:spLocks/>
          </p:cNvSpPr>
          <p:nvPr/>
        </p:nvSpPr>
        <p:spPr bwMode="auto">
          <a:xfrm>
            <a:off x="6675303" y="1626996"/>
            <a:ext cx="20261" cy="24968"/>
          </a:xfrm>
          <a:custGeom>
            <a:avLst/>
            <a:gdLst/>
            <a:ahLst/>
            <a:cxnLst>
              <a:cxn ang="0">
                <a:pos x="4" y="2"/>
              </a:cxn>
              <a:cxn ang="0">
                <a:pos x="2" y="8"/>
              </a:cxn>
              <a:cxn ang="0">
                <a:pos x="0" y="16"/>
              </a:cxn>
              <a:cxn ang="0">
                <a:pos x="10" y="14"/>
              </a:cxn>
              <a:cxn ang="0">
                <a:pos x="12" y="4"/>
              </a:cxn>
              <a:cxn ang="0">
                <a:pos x="6" y="0"/>
              </a:cxn>
              <a:cxn ang="0">
                <a:pos x="4" y="2"/>
              </a:cxn>
            </a:cxnLst>
            <a:rect l="0" t="0" r="r" b="b"/>
            <a:pathLst>
              <a:path w="12" h="16">
                <a:moveTo>
                  <a:pt x="4" y="2"/>
                </a:moveTo>
                <a:lnTo>
                  <a:pt x="2" y="8"/>
                </a:lnTo>
                <a:lnTo>
                  <a:pt x="0" y="16"/>
                </a:lnTo>
                <a:lnTo>
                  <a:pt x="10" y="14"/>
                </a:lnTo>
                <a:lnTo>
                  <a:pt x="12" y="4"/>
                </a:lnTo>
                <a:lnTo>
                  <a:pt x="6" y="0"/>
                </a:lnTo>
                <a:lnTo>
                  <a:pt x="4" y="2"/>
                </a:lnTo>
              </a:path>
            </a:pathLst>
          </a:custGeom>
          <a:solidFill>
            <a:schemeClr val="bg2"/>
          </a:solidFill>
          <a:ln w="12700">
            <a:solidFill>
              <a:srgbClr val="FFFFFF"/>
            </a:solidFill>
            <a:prstDash val="solid"/>
            <a:round/>
            <a:headEnd/>
            <a:tailEnd/>
          </a:ln>
        </p:spPr>
        <p:txBody>
          <a:bodyPr/>
          <a:lstStyle/>
          <a:p>
            <a:endParaRPr lang="en-GB"/>
          </a:p>
        </p:txBody>
      </p:sp>
      <p:sp>
        <p:nvSpPr>
          <p:cNvPr id="2014" name="Freeform 678"/>
          <p:cNvSpPr>
            <a:spLocks noEditPoints="1"/>
          </p:cNvSpPr>
          <p:nvPr/>
        </p:nvSpPr>
        <p:spPr bwMode="auto">
          <a:xfrm>
            <a:off x="7251837" y="1090188"/>
            <a:ext cx="834409" cy="1389280"/>
          </a:xfrm>
          <a:custGeom>
            <a:avLst/>
            <a:gdLst/>
            <a:ahLst/>
            <a:cxnLst>
              <a:cxn ang="0">
                <a:pos x="8" y="495"/>
              </a:cxn>
              <a:cxn ang="0">
                <a:pos x="41" y="512"/>
              </a:cxn>
              <a:cxn ang="0">
                <a:pos x="35" y="600"/>
              </a:cxn>
              <a:cxn ang="0">
                <a:pos x="50" y="669"/>
              </a:cxn>
              <a:cxn ang="0">
                <a:pos x="87" y="754"/>
              </a:cxn>
              <a:cxn ang="0">
                <a:pos x="60" y="769"/>
              </a:cxn>
              <a:cxn ang="0">
                <a:pos x="83" y="850"/>
              </a:cxn>
              <a:cxn ang="0">
                <a:pos x="133" y="875"/>
              </a:cxn>
              <a:cxn ang="0">
                <a:pos x="167" y="840"/>
              </a:cxn>
              <a:cxn ang="0">
                <a:pos x="206" y="798"/>
              </a:cxn>
              <a:cxn ang="0">
                <a:pos x="283" y="808"/>
              </a:cxn>
              <a:cxn ang="0">
                <a:pos x="327" y="706"/>
              </a:cxn>
              <a:cxn ang="0">
                <a:pos x="344" y="648"/>
              </a:cxn>
              <a:cxn ang="0">
                <a:pos x="346" y="610"/>
              </a:cxn>
              <a:cxn ang="0">
                <a:pos x="348" y="575"/>
              </a:cxn>
              <a:cxn ang="0">
                <a:pos x="352" y="506"/>
              </a:cxn>
              <a:cxn ang="0">
                <a:pos x="415" y="478"/>
              </a:cxn>
              <a:cxn ang="0">
                <a:pos x="455" y="447"/>
              </a:cxn>
              <a:cxn ang="0">
                <a:pos x="477" y="418"/>
              </a:cxn>
              <a:cxn ang="0">
                <a:pos x="452" y="412"/>
              </a:cxn>
              <a:cxn ang="0">
                <a:pos x="488" y="332"/>
              </a:cxn>
              <a:cxn ang="0">
                <a:pos x="459" y="297"/>
              </a:cxn>
              <a:cxn ang="0">
                <a:pos x="429" y="274"/>
              </a:cxn>
              <a:cxn ang="0">
                <a:pos x="400" y="247"/>
              </a:cxn>
              <a:cxn ang="0">
                <a:pos x="400" y="144"/>
              </a:cxn>
              <a:cxn ang="0">
                <a:pos x="425" y="71"/>
              </a:cxn>
              <a:cxn ang="0">
                <a:pos x="440" y="38"/>
              </a:cxn>
              <a:cxn ang="0">
                <a:pos x="478" y="3"/>
              </a:cxn>
              <a:cxn ang="0">
                <a:pos x="116" y="2"/>
              </a:cxn>
              <a:cxn ang="0">
                <a:pos x="104" y="109"/>
              </a:cxn>
              <a:cxn ang="0">
                <a:pos x="135" y="190"/>
              </a:cxn>
              <a:cxn ang="0">
                <a:pos x="118" y="264"/>
              </a:cxn>
              <a:cxn ang="0">
                <a:pos x="91" y="326"/>
              </a:cxn>
              <a:cxn ang="0">
                <a:pos x="54" y="359"/>
              </a:cxn>
              <a:cxn ang="0">
                <a:pos x="24" y="416"/>
              </a:cxn>
              <a:cxn ang="0">
                <a:pos x="471" y="291"/>
              </a:cxn>
              <a:cxn ang="0">
                <a:pos x="478" y="288"/>
              </a:cxn>
              <a:cxn ang="0">
                <a:pos x="482" y="405"/>
              </a:cxn>
              <a:cxn ang="0">
                <a:pos x="494" y="393"/>
              </a:cxn>
              <a:cxn ang="0">
                <a:pos x="452" y="474"/>
              </a:cxn>
              <a:cxn ang="0">
                <a:pos x="448" y="466"/>
              </a:cxn>
              <a:cxn ang="0">
                <a:pos x="444" y="635"/>
              </a:cxn>
              <a:cxn ang="0">
                <a:pos x="448" y="696"/>
              </a:cxn>
              <a:cxn ang="0">
                <a:pos x="484" y="656"/>
              </a:cxn>
              <a:cxn ang="0">
                <a:pos x="507" y="581"/>
              </a:cxn>
              <a:cxn ang="0">
                <a:pos x="321" y="794"/>
              </a:cxn>
              <a:cxn ang="0">
                <a:pos x="371" y="677"/>
              </a:cxn>
              <a:cxn ang="0">
                <a:pos x="359" y="668"/>
              </a:cxn>
              <a:cxn ang="0">
                <a:pos x="319" y="752"/>
              </a:cxn>
              <a:cxn ang="0">
                <a:pos x="8" y="541"/>
              </a:cxn>
              <a:cxn ang="0">
                <a:pos x="33" y="524"/>
              </a:cxn>
              <a:cxn ang="0">
                <a:pos x="22" y="556"/>
              </a:cxn>
            </a:cxnLst>
            <a:rect l="0" t="0" r="r" b="b"/>
            <a:pathLst>
              <a:path w="517" h="884">
                <a:moveTo>
                  <a:pt x="2" y="410"/>
                </a:moveTo>
                <a:lnTo>
                  <a:pt x="6" y="451"/>
                </a:lnTo>
                <a:lnTo>
                  <a:pt x="8" y="495"/>
                </a:lnTo>
                <a:lnTo>
                  <a:pt x="0" y="504"/>
                </a:lnTo>
                <a:lnTo>
                  <a:pt x="16" y="510"/>
                </a:lnTo>
                <a:lnTo>
                  <a:pt x="41" y="512"/>
                </a:lnTo>
                <a:lnTo>
                  <a:pt x="41" y="529"/>
                </a:lnTo>
                <a:lnTo>
                  <a:pt x="27" y="575"/>
                </a:lnTo>
                <a:lnTo>
                  <a:pt x="35" y="600"/>
                </a:lnTo>
                <a:lnTo>
                  <a:pt x="31" y="621"/>
                </a:lnTo>
                <a:lnTo>
                  <a:pt x="45" y="637"/>
                </a:lnTo>
                <a:lnTo>
                  <a:pt x="50" y="669"/>
                </a:lnTo>
                <a:lnTo>
                  <a:pt x="71" y="719"/>
                </a:lnTo>
                <a:lnTo>
                  <a:pt x="91" y="740"/>
                </a:lnTo>
                <a:lnTo>
                  <a:pt x="87" y="754"/>
                </a:lnTo>
                <a:lnTo>
                  <a:pt x="70" y="752"/>
                </a:lnTo>
                <a:lnTo>
                  <a:pt x="75" y="769"/>
                </a:lnTo>
                <a:lnTo>
                  <a:pt x="60" y="769"/>
                </a:lnTo>
                <a:lnTo>
                  <a:pt x="62" y="788"/>
                </a:lnTo>
                <a:lnTo>
                  <a:pt x="79" y="821"/>
                </a:lnTo>
                <a:lnTo>
                  <a:pt x="83" y="850"/>
                </a:lnTo>
                <a:lnTo>
                  <a:pt x="79" y="879"/>
                </a:lnTo>
                <a:lnTo>
                  <a:pt x="100" y="884"/>
                </a:lnTo>
                <a:lnTo>
                  <a:pt x="133" y="875"/>
                </a:lnTo>
                <a:lnTo>
                  <a:pt x="160" y="884"/>
                </a:lnTo>
                <a:lnTo>
                  <a:pt x="179" y="863"/>
                </a:lnTo>
                <a:lnTo>
                  <a:pt x="167" y="840"/>
                </a:lnTo>
                <a:lnTo>
                  <a:pt x="189" y="813"/>
                </a:lnTo>
                <a:lnTo>
                  <a:pt x="210" y="813"/>
                </a:lnTo>
                <a:lnTo>
                  <a:pt x="206" y="798"/>
                </a:lnTo>
                <a:lnTo>
                  <a:pt x="248" y="798"/>
                </a:lnTo>
                <a:lnTo>
                  <a:pt x="273" y="798"/>
                </a:lnTo>
                <a:lnTo>
                  <a:pt x="283" y="808"/>
                </a:lnTo>
                <a:lnTo>
                  <a:pt x="315" y="742"/>
                </a:lnTo>
                <a:lnTo>
                  <a:pt x="323" y="723"/>
                </a:lnTo>
                <a:lnTo>
                  <a:pt x="327" y="706"/>
                </a:lnTo>
                <a:lnTo>
                  <a:pt x="334" y="696"/>
                </a:lnTo>
                <a:lnTo>
                  <a:pt x="334" y="662"/>
                </a:lnTo>
                <a:lnTo>
                  <a:pt x="344" y="648"/>
                </a:lnTo>
                <a:lnTo>
                  <a:pt x="344" y="633"/>
                </a:lnTo>
                <a:lnTo>
                  <a:pt x="338" y="623"/>
                </a:lnTo>
                <a:lnTo>
                  <a:pt x="346" y="610"/>
                </a:lnTo>
                <a:lnTo>
                  <a:pt x="346" y="593"/>
                </a:lnTo>
                <a:lnTo>
                  <a:pt x="358" y="593"/>
                </a:lnTo>
                <a:lnTo>
                  <a:pt x="348" y="575"/>
                </a:lnTo>
                <a:lnTo>
                  <a:pt x="358" y="566"/>
                </a:lnTo>
                <a:lnTo>
                  <a:pt x="367" y="524"/>
                </a:lnTo>
                <a:lnTo>
                  <a:pt x="352" y="506"/>
                </a:lnTo>
                <a:lnTo>
                  <a:pt x="325" y="499"/>
                </a:lnTo>
                <a:lnTo>
                  <a:pt x="371" y="501"/>
                </a:lnTo>
                <a:lnTo>
                  <a:pt x="415" y="478"/>
                </a:lnTo>
                <a:lnTo>
                  <a:pt x="430" y="478"/>
                </a:lnTo>
                <a:lnTo>
                  <a:pt x="446" y="456"/>
                </a:lnTo>
                <a:lnTo>
                  <a:pt x="455" y="447"/>
                </a:lnTo>
                <a:lnTo>
                  <a:pt x="477" y="441"/>
                </a:lnTo>
                <a:lnTo>
                  <a:pt x="482" y="430"/>
                </a:lnTo>
                <a:lnTo>
                  <a:pt x="477" y="418"/>
                </a:lnTo>
                <a:lnTo>
                  <a:pt x="455" y="426"/>
                </a:lnTo>
                <a:lnTo>
                  <a:pt x="446" y="424"/>
                </a:lnTo>
                <a:lnTo>
                  <a:pt x="452" y="412"/>
                </a:lnTo>
                <a:lnTo>
                  <a:pt x="471" y="399"/>
                </a:lnTo>
                <a:lnTo>
                  <a:pt x="501" y="368"/>
                </a:lnTo>
                <a:lnTo>
                  <a:pt x="488" y="332"/>
                </a:lnTo>
                <a:lnTo>
                  <a:pt x="469" y="332"/>
                </a:lnTo>
                <a:lnTo>
                  <a:pt x="471" y="316"/>
                </a:lnTo>
                <a:lnTo>
                  <a:pt x="459" y="297"/>
                </a:lnTo>
                <a:lnTo>
                  <a:pt x="448" y="297"/>
                </a:lnTo>
                <a:lnTo>
                  <a:pt x="440" y="272"/>
                </a:lnTo>
                <a:lnTo>
                  <a:pt x="429" y="274"/>
                </a:lnTo>
                <a:lnTo>
                  <a:pt x="423" y="286"/>
                </a:lnTo>
                <a:lnTo>
                  <a:pt x="413" y="263"/>
                </a:lnTo>
                <a:lnTo>
                  <a:pt x="400" y="247"/>
                </a:lnTo>
                <a:lnTo>
                  <a:pt x="394" y="199"/>
                </a:lnTo>
                <a:lnTo>
                  <a:pt x="402" y="169"/>
                </a:lnTo>
                <a:lnTo>
                  <a:pt x="400" y="144"/>
                </a:lnTo>
                <a:lnTo>
                  <a:pt x="409" y="142"/>
                </a:lnTo>
                <a:lnTo>
                  <a:pt x="409" y="113"/>
                </a:lnTo>
                <a:lnTo>
                  <a:pt x="425" y="71"/>
                </a:lnTo>
                <a:lnTo>
                  <a:pt x="415" y="51"/>
                </a:lnTo>
                <a:lnTo>
                  <a:pt x="417" y="44"/>
                </a:lnTo>
                <a:lnTo>
                  <a:pt x="440" y="38"/>
                </a:lnTo>
                <a:lnTo>
                  <a:pt x="448" y="23"/>
                </a:lnTo>
                <a:lnTo>
                  <a:pt x="454" y="9"/>
                </a:lnTo>
                <a:lnTo>
                  <a:pt x="478" y="3"/>
                </a:lnTo>
                <a:lnTo>
                  <a:pt x="478" y="0"/>
                </a:lnTo>
                <a:lnTo>
                  <a:pt x="116" y="0"/>
                </a:lnTo>
                <a:lnTo>
                  <a:pt x="116" y="2"/>
                </a:lnTo>
                <a:lnTo>
                  <a:pt x="118" y="21"/>
                </a:lnTo>
                <a:lnTo>
                  <a:pt x="121" y="53"/>
                </a:lnTo>
                <a:lnTo>
                  <a:pt x="104" y="109"/>
                </a:lnTo>
                <a:lnTo>
                  <a:pt x="112" y="124"/>
                </a:lnTo>
                <a:lnTo>
                  <a:pt x="144" y="155"/>
                </a:lnTo>
                <a:lnTo>
                  <a:pt x="135" y="190"/>
                </a:lnTo>
                <a:lnTo>
                  <a:pt x="104" y="199"/>
                </a:lnTo>
                <a:lnTo>
                  <a:pt x="108" y="247"/>
                </a:lnTo>
                <a:lnTo>
                  <a:pt x="118" y="264"/>
                </a:lnTo>
                <a:lnTo>
                  <a:pt x="110" y="278"/>
                </a:lnTo>
                <a:lnTo>
                  <a:pt x="108" y="301"/>
                </a:lnTo>
                <a:lnTo>
                  <a:pt x="91" y="326"/>
                </a:lnTo>
                <a:lnTo>
                  <a:pt x="70" y="328"/>
                </a:lnTo>
                <a:lnTo>
                  <a:pt x="64" y="345"/>
                </a:lnTo>
                <a:lnTo>
                  <a:pt x="54" y="359"/>
                </a:lnTo>
                <a:lnTo>
                  <a:pt x="47" y="424"/>
                </a:lnTo>
                <a:lnTo>
                  <a:pt x="31" y="449"/>
                </a:lnTo>
                <a:lnTo>
                  <a:pt x="24" y="416"/>
                </a:lnTo>
                <a:lnTo>
                  <a:pt x="2" y="410"/>
                </a:lnTo>
                <a:close/>
                <a:moveTo>
                  <a:pt x="475" y="284"/>
                </a:moveTo>
                <a:lnTo>
                  <a:pt x="471" y="291"/>
                </a:lnTo>
                <a:lnTo>
                  <a:pt x="486" y="305"/>
                </a:lnTo>
                <a:lnTo>
                  <a:pt x="484" y="293"/>
                </a:lnTo>
                <a:lnTo>
                  <a:pt x="478" y="288"/>
                </a:lnTo>
                <a:lnTo>
                  <a:pt x="475" y="284"/>
                </a:lnTo>
                <a:close/>
                <a:moveTo>
                  <a:pt x="486" y="397"/>
                </a:moveTo>
                <a:lnTo>
                  <a:pt x="482" y="405"/>
                </a:lnTo>
                <a:lnTo>
                  <a:pt x="492" y="407"/>
                </a:lnTo>
                <a:lnTo>
                  <a:pt x="498" y="399"/>
                </a:lnTo>
                <a:lnTo>
                  <a:pt x="494" y="393"/>
                </a:lnTo>
                <a:lnTo>
                  <a:pt x="486" y="397"/>
                </a:lnTo>
                <a:close/>
                <a:moveTo>
                  <a:pt x="448" y="466"/>
                </a:moveTo>
                <a:lnTo>
                  <a:pt x="452" y="474"/>
                </a:lnTo>
                <a:lnTo>
                  <a:pt x="461" y="470"/>
                </a:lnTo>
                <a:lnTo>
                  <a:pt x="463" y="458"/>
                </a:lnTo>
                <a:lnTo>
                  <a:pt x="448" y="466"/>
                </a:lnTo>
                <a:close/>
                <a:moveTo>
                  <a:pt x="490" y="600"/>
                </a:moveTo>
                <a:lnTo>
                  <a:pt x="478" y="600"/>
                </a:lnTo>
                <a:lnTo>
                  <a:pt x="444" y="635"/>
                </a:lnTo>
                <a:lnTo>
                  <a:pt x="444" y="660"/>
                </a:lnTo>
                <a:lnTo>
                  <a:pt x="436" y="679"/>
                </a:lnTo>
                <a:lnTo>
                  <a:pt x="448" y="696"/>
                </a:lnTo>
                <a:lnTo>
                  <a:pt x="438" y="712"/>
                </a:lnTo>
                <a:lnTo>
                  <a:pt x="465" y="689"/>
                </a:lnTo>
                <a:lnTo>
                  <a:pt x="484" y="656"/>
                </a:lnTo>
                <a:lnTo>
                  <a:pt x="486" y="623"/>
                </a:lnTo>
                <a:lnTo>
                  <a:pt x="517" y="595"/>
                </a:lnTo>
                <a:lnTo>
                  <a:pt x="507" y="581"/>
                </a:lnTo>
                <a:lnTo>
                  <a:pt x="490" y="600"/>
                </a:lnTo>
                <a:close/>
                <a:moveTo>
                  <a:pt x="319" y="752"/>
                </a:moveTo>
                <a:lnTo>
                  <a:pt x="321" y="794"/>
                </a:lnTo>
                <a:lnTo>
                  <a:pt x="333" y="783"/>
                </a:lnTo>
                <a:lnTo>
                  <a:pt x="338" y="758"/>
                </a:lnTo>
                <a:lnTo>
                  <a:pt x="371" y="677"/>
                </a:lnTo>
                <a:lnTo>
                  <a:pt x="373" y="660"/>
                </a:lnTo>
                <a:lnTo>
                  <a:pt x="367" y="660"/>
                </a:lnTo>
                <a:lnTo>
                  <a:pt x="359" y="668"/>
                </a:lnTo>
                <a:lnTo>
                  <a:pt x="356" y="685"/>
                </a:lnTo>
                <a:lnTo>
                  <a:pt x="338" y="723"/>
                </a:lnTo>
                <a:lnTo>
                  <a:pt x="319" y="752"/>
                </a:lnTo>
                <a:close/>
                <a:moveTo>
                  <a:pt x="12" y="526"/>
                </a:moveTo>
                <a:lnTo>
                  <a:pt x="6" y="535"/>
                </a:lnTo>
                <a:lnTo>
                  <a:pt x="8" y="541"/>
                </a:lnTo>
                <a:lnTo>
                  <a:pt x="25" y="541"/>
                </a:lnTo>
                <a:lnTo>
                  <a:pt x="33" y="531"/>
                </a:lnTo>
                <a:lnTo>
                  <a:pt x="33" y="524"/>
                </a:lnTo>
                <a:lnTo>
                  <a:pt x="12" y="526"/>
                </a:lnTo>
                <a:close/>
                <a:moveTo>
                  <a:pt x="18" y="550"/>
                </a:moveTo>
                <a:lnTo>
                  <a:pt x="22" y="556"/>
                </a:lnTo>
                <a:lnTo>
                  <a:pt x="24" y="549"/>
                </a:lnTo>
                <a:lnTo>
                  <a:pt x="18" y="550"/>
                </a:lnTo>
                <a:close/>
              </a:path>
            </a:pathLst>
          </a:custGeom>
          <a:solidFill>
            <a:schemeClr val="bg2"/>
          </a:solidFill>
          <a:ln w="12700">
            <a:noFill/>
            <a:round/>
            <a:headEnd/>
            <a:tailEnd/>
          </a:ln>
        </p:spPr>
        <p:txBody>
          <a:bodyPr/>
          <a:lstStyle/>
          <a:p>
            <a:endParaRPr lang="en-GB"/>
          </a:p>
        </p:txBody>
      </p:sp>
      <p:sp>
        <p:nvSpPr>
          <p:cNvPr id="2015" name="Freeform 679"/>
          <p:cNvSpPr>
            <a:spLocks/>
          </p:cNvSpPr>
          <p:nvPr/>
        </p:nvSpPr>
        <p:spPr bwMode="auto">
          <a:xfrm>
            <a:off x="7251837" y="1090188"/>
            <a:ext cx="808621" cy="1389280"/>
          </a:xfrm>
          <a:custGeom>
            <a:avLst/>
            <a:gdLst/>
            <a:ahLst/>
            <a:cxnLst>
              <a:cxn ang="0">
                <a:pos x="6" y="451"/>
              </a:cxn>
              <a:cxn ang="0">
                <a:pos x="0" y="504"/>
              </a:cxn>
              <a:cxn ang="0">
                <a:pos x="41" y="512"/>
              </a:cxn>
              <a:cxn ang="0">
                <a:pos x="27" y="575"/>
              </a:cxn>
              <a:cxn ang="0">
                <a:pos x="31" y="621"/>
              </a:cxn>
              <a:cxn ang="0">
                <a:pos x="50" y="669"/>
              </a:cxn>
              <a:cxn ang="0">
                <a:pos x="91" y="740"/>
              </a:cxn>
              <a:cxn ang="0">
                <a:pos x="70" y="752"/>
              </a:cxn>
              <a:cxn ang="0">
                <a:pos x="60" y="769"/>
              </a:cxn>
              <a:cxn ang="0">
                <a:pos x="79" y="821"/>
              </a:cxn>
              <a:cxn ang="0">
                <a:pos x="79" y="879"/>
              </a:cxn>
              <a:cxn ang="0">
                <a:pos x="133" y="875"/>
              </a:cxn>
              <a:cxn ang="0">
                <a:pos x="179" y="863"/>
              </a:cxn>
              <a:cxn ang="0">
                <a:pos x="189" y="813"/>
              </a:cxn>
              <a:cxn ang="0">
                <a:pos x="206" y="798"/>
              </a:cxn>
              <a:cxn ang="0">
                <a:pos x="273" y="798"/>
              </a:cxn>
              <a:cxn ang="0">
                <a:pos x="315" y="742"/>
              </a:cxn>
              <a:cxn ang="0">
                <a:pos x="327" y="706"/>
              </a:cxn>
              <a:cxn ang="0">
                <a:pos x="334" y="662"/>
              </a:cxn>
              <a:cxn ang="0">
                <a:pos x="344" y="633"/>
              </a:cxn>
              <a:cxn ang="0">
                <a:pos x="346" y="610"/>
              </a:cxn>
              <a:cxn ang="0">
                <a:pos x="358" y="593"/>
              </a:cxn>
              <a:cxn ang="0">
                <a:pos x="358" y="566"/>
              </a:cxn>
              <a:cxn ang="0">
                <a:pos x="352" y="506"/>
              </a:cxn>
              <a:cxn ang="0">
                <a:pos x="371" y="501"/>
              </a:cxn>
              <a:cxn ang="0">
                <a:pos x="430" y="478"/>
              </a:cxn>
              <a:cxn ang="0">
                <a:pos x="455" y="447"/>
              </a:cxn>
              <a:cxn ang="0">
                <a:pos x="482" y="430"/>
              </a:cxn>
              <a:cxn ang="0">
                <a:pos x="455" y="426"/>
              </a:cxn>
              <a:cxn ang="0">
                <a:pos x="452" y="412"/>
              </a:cxn>
              <a:cxn ang="0">
                <a:pos x="501" y="368"/>
              </a:cxn>
              <a:cxn ang="0">
                <a:pos x="469" y="332"/>
              </a:cxn>
              <a:cxn ang="0">
                <a:pos x="459" y="297"/>
              </a:cxn>
              <a:cxn ang="0">
                <a:pos x="440" y="272"/>
              </a:cxn>
              <a:cxn ang="0">
                <a:pos x="423" y="286"/>
              </a:cxn>
              <a:cxn ang="0">
                <a:pos x="400" y="247"/>
              </a:cxn>
              <a:cxn ang="0">
                <a:pos x="402" y="169"/>
              </a:cxn>
              <a:cxn ang="0">
                <a:pos x="409" y="142"/>
              </a:cxn>
              <a:cxn ang="0">
                <a:pos x="425" y="71"/>
              </a:cxn>
              <a:cxn ang="0">
                <a:pos x="417" y="44"/>
              </a:cxn>
              <a:cxn ang="0">
                <a:pos x="448" y="23"/>
              </a:cxn>
              <a:cxn ang="0">
                <a:pos x="478" y="3"/>
              </a:cxn>
              <a:cxn ang="0">
                <a:pos x="116" y="0"/>
              </a:cxn>
              <a:cxn ang="0">
                <a:pos x="118" y="21"/>
              </a:cxn>
              <a:cxn ang="0">
                <a:pos x="104" y="109"/>
              </a:cxn>
              <a:cxn ang="0">
                <a:pos x="144" y="155"/>
              </a:cxn>
              <a:cxn ang="0">
                <a:pos x="104" y="199"/>
              </a:cxn>
              <a:cxn ang="0">
                <a:pos x="118" y="264"/>
              </a:cxn>
              <a:cxn ang="0">
                <a:pos x="108" y="301"/>
              </a:cxn>
              <a:cxn ang="0">
                <a:pos x="70" y="328"/>
              </a:cxn>
              <a:cxn ang="0">
                <a:pos x="54" y="359"/>
              </a:cxn>
              <a:cxn ang="0">
                <a:pos x="31" y="449"/>
              </a:cxn>
              <a:cxn ang="0">
                <a:pos x="2" y="410"/>
              </a:cxn>
            </a:cxnLst>
            <a:rect l="0" t="0" r="r" b="b"/>
            <a:pathLst>
              <a:path w="501" h="884">
                <a:moveTo>
                  <a:pt x="2" y="410"/>
                </a:moveTo>
                <a:lnTo>
                  <a:pt x="6" y="451"/>
                </a:lnTo>
                <a:lnTo>
                  <a:pt x="8" y="495"/>
                </a:lnTo>
                <a:lnTo>
                  <a:pt x="0" y="504"/>
                </a:lnTo>
                <a:lnTo>
                  <a:pt x="16" y="510"/>
                </a:lnTo>
                <a:lnTo>
                  <a:pt x="41" y="512"/>
                </a:lnTo>
                <a:lnTo>
                  <a:pt x="41" y="529"/>
                </a:lnTo>
                <a:lnTo>
                  <a:pt x="27" y="575"/>
                </a:lnTo>
                <a:lnTo>
                  <a:pt x="35" y="600"/>
                </a:lnTo>
                <a:lnTo>
                  <a:pt x="31" y="621"/>
                </a:lnTo>
                <a:lnTo>
                  <a:pt x="45" y="637"/>
                </a:lnTo>
                <a:lnTo>
                  <a:pt x="50" y="669"/>
                </a:lnTo>
                <a:lnTo>
                  <a:pt x="71" y="719"/>
                </a:lnTo>
                <a:lnTo>
                  <a:pt x="91" y="740"/>
                </a:lnTo>
                <a:lnTo>
                  <a:pt x="87" y="754"/>
                </a:lnTo>
                <a:lnTo>
                  <a:pt x="70" y="752"/>
                </a:lnTo>
                <a:lnTo>
                  <a:pt x="75" y="769"/>
                </a:lnTo>
                <a:lnTo>
                  <a:pt x="60" y="769"/>
                </a:lnTo>
                <a:lnTo>
                  <a:pt x="62" y="788"/>
                </a:lnTo>
                <a:lnTo>
                  <a:pt x="79" y="821"/>
                </a:lnTo>
                <a:lnTo>
                  <a:pt x="83" y="850"/>
                </a:lnTo>
                <a:lnTo>
                  <a:pt x="79" y="879"/>
                </a:lnTo>
                <a:lnTo>
                  <a:pt x="100" y="884"/>
                </a:lnTo>
                <a:lnTo>
                  <a:pt x="133" y="875"/>
                </a:lnTo>
                <a:lnTo>
                  <a:pt x="160" y="884"/>
                </a:lnTo>
                <a:lnTo>
                  <a:pt x="179" y="863"/>
                </a:lnTo>
                <a:lnTo>
                  <a:pt x="167" y="840"/>
                </a:lnTo>
                <a:lnTo>
                  <a:pt x="189" y="813"/>
                </a:lnTo>
                <a:lnTo>
                  <a:pt x="210" y="813"/>
                </a:lnTo>
                <a:lnTo>
                  <a:pt x="206" y="798"/>
                </a:lnTo>
                <a:lnTo>
                  <a:pt x="248" y="798"/>
                </a:lnTo>
                <a:lnTo>
                  <a:pt x="273" y="798"/>
                </a:lnTo>
                <a:lnTo>
                  <a:pt x="283" y="808"/>
                </a:lnTo>
                <a:lnTo>
                  <a:pt x="315" y="742"/>
                </a:lnTo>
                <a:lnTo>
                  <a:pt x="323" y="723"/>
                </a:lnTo>
                <a:lnTo>
                  <a:pt x="327" y="706"/>
                </a:lnTo>
                <a:lnTo>
                  <a:pt x="334" y="696"/>
                </a:lnTo>
                <a:lnTo>
                  <a:pt x="334" y="662"/>
                </a:lnTo>
                <a:lnTo>
                  <a:pt x="344" y="648"/>
                </a:lnTo>
                <a:lnTo>
                  <a:pt x="344" y="633"/>
                </a:lnTo>
                <a:lnTo>
                  <a:pt x="338" y="623"/>
                </a:lnTo>
                <a:lnTo>
                  <a:pt x="346" y="610"/>
                </a:lnTo>
                <a:lnTo>
                  <a:pt x="346" y="593"/>
                </a:lnTo>
                <a:lnTo>
                  <a:pt x="358" y="593"/>
                </a:lnTo>
                <a:lnTo>
                  <a:pt x="348" y="575"/>
                </a:lnTo>
                <a:lnTo>
                  <a:pt x="358" y="566"/>
                </a:lnTo>
                <a:lnTo>
                  <a:pt x="367" y="524"/>
                </a:lnTo>
                <a:lnTo>
                  <a:pt x="352" y="506"/>
                </a:lnTo>
                <a:lnTo>
                  <a:pt x="325" y="499"/>
                </a:lnTo>
                <a:lnTo>
                  <a:pt x="371" y="501"/>
                </a:lnTo>
                <a:lnTo>
                  <a:pt x="415" y="478"/>
                </a:lnTo>
                <a:lnTo>
                  <a:pt x="430" y="478"/>
                </a:lnTo>
                <a:lnTo>
                  <a:pt x="446" y="456"/>
                </a:lnTo>
                <a:lnTo>
                  <a:pt x="455" y="447"/>
                </a:lnTo>
                <a:lnTo>
                  <a:pt x="477" y="441"/>
                </a:lnTo>
                <a:lnTo>
                  <a:pt x="482" y="430"/>
                </a:lnTo>
                <a:lnTo>
                  <a:pt x="477" y="418"/>
                </a:lnTo>
                <a:lnTo>
                  <a:pt x="455" y="426"/>
                </a:lnTo>
                <a:lnTo>
                  <a:pt x="446" y="424"/>
                </a:lnTo>
                <a:lnTo>
                  <a:pt x="452" y="412"/>
                </a:lnTo>
                <a:lnTo>
                  <a:pt x="471" y="399"/>
                </a:lnTo>
                <a:lnTo>
                  <a:pt x="501" y="368"/>
                </a:lnTo>
                <a:lnTo>
                  <a:pt x="488" y="332"/>
                </a:lnTo>
                <a:lnTo>
                  <a:pt x="469" y="332"/>
                </a:lnTo>
                <a:lnTo>
                  <a:pt x="471" y="316"/>
                </a:lnTo>
                <a:lnTo>
                  <a:pt x="459" y="297"/>
                </a:lnTo>
                <a:lnTo>
                  <a:pt x="448" y="297"/>
                </a:lnTo>
                <a:lnTo>
                  <a:pt x="440" y="272"/>
                </a:lnTo>
                <a:lnTo>
                  <a:pt x="429" y="274"/>
                </a:lnTo>
                <a:lnTo>
                  <a:pt x="423" y="286"/>
                </a:lnTo>
                <a:lnTo>
                  <a:pt x="413" y="263"/>
                </a:lnTo>
                <a:lnTo>
                  <a:pt x="400" y="247"/>
                </a:lnTo>
                <a:lnTo>
                  <a:pt x="394" y="199"/>
                </a:lnTo>
                <a:lnTo>
                  <a:pt x="402" y="169"/>
                </a:lnTo>
                <a:lnTo>
                  <a:pt x="400" y="144"/>
                </a:lnTo>
                <a:lnTo>
                  <a:pt x="409" y="142"/>
                </a:lnTo>
                <a:lnTo>
                  <a:pt x="409" y="113"/>
                </a:lnTo>
                <a:lnTo>
                  <a:pt x="425" y="71"/>
                </a:lnTo>
                <a:lnTo>
                  <a:pt x="415" y="51"/>
                </a:lnTo>
                <a:lnTo>
                  <a:pt x="417" y="44"/>
                </a:lnTo>
                <a:lnTo>
                  <a:pt x="440" y="38"/>
                </a:lnTo>
                <a:lnTo>
                  <a:pt x="448" y="23"/>
                </a:lnTo>
                <a:lnTo>
                  <a:pt x="454" y="9"/>
                </a:lnTo>
                <a:lnTo>
                  <a:pt x="478" y="3"/>
                </a:lnTo>
                <a:lnTo>
                  <a:pt x="478" y="0"/>
                </a:lnTo>
                <a:lnTo>
                  <a:pt x="116" y="0"/>
                </a:lnTo>
                <a:lnTo>
                  <a:pt x="116" y="2"/>
                </a:lnTo>
                <a:lnTo>
                  <a:pt x="118" y="21"/>
                </a:lnTo>
                <a:lnTo>
                  <a:pt x="121" y="53"/>
                </a:lnTo>
                <a:lnTo>
                  <a:pt x="104" y="109"/>
                </a:lnTo>
                <a:lnTo>
                  <a:pt x="112" y="124"/>
                </a:lnTo>
                <a:lnTo>
                  <a:pt x="144" y="155"/>
                </a:lnTo>
                <a:lnTo>
                  <a:pt x="135" y="190"/>
                </a:lnTo>
                <a:lnTo>
                  <a:pt x="104" y="199"/>
                </a:lnTo>
                <a:lnTo>
                  <a:pt x="108" y="247"/>
                </a:lnTo>
                <a:lnTo>
                  <a:pt x="118" y="264"/>
                </a:lnTo>
                <a:lnTo>
                  <a:pt x="110" y="278"/>
                </a:lnTo>
                <a:lnTo>
                  <a:pt x="108" y="301"/>
                </a:lnTo>
                <a:lnTo>
                  <a:pt x="91" y="326"/>
                </a:lnTo>
                <a:lnTo>
                  <a:pt x="70" y="328"/>
                </a:lnTo>
                <a:lnTo>
                  <a:pt x="64" y="345"/>
                </a:lnTo>
                <a:lnTo>
                  <a:pt x="54" y="359"/>
                </a:lnTo>
                <a:lnTo>
                  <a:pt x="47" y="424"/>
                </a:lnTo>
                <a:lnTo>
                  <a:pt x="31" y="449"/>
                </a:lnTo>
                <a:lnTo>
                  <a:pt x="24" y="416"/>
                </a:lnTo>
                <a:lnTo>
                  <a:pt x="2" y="410"/>
                </a:lnTo>
                <a:close/>
              </a:path>
            </a:pathLst>
          </a:custGeom>
          <a:solidFill>
            <a:srgbClr val="D2D2D2"/>
          </a:solidFill>
          <a:ln w="12700">
            <a:solidFill>
              <a:srgbClr val="FFFFFF"/>
            </a:solidFill>
            <a:prstDash val="solid"/>
            <a:round/>
            <a:headEnd/>
            <a:tailEnd/>
          </a:ln>
        </p:spPr>
        <p:txBody>
          <a:bodyPr/>
          <a:lstStyle/>
          <a:p>
            <a:endParaRPr lang="en-GB"/>
          </a:p>
        </p:txBody>
      </p:sp>
      <p:sp>
        <p:nvSpPr>
          <p:cNvPr id="2016" name="Freeform 680"/>
          <p:cNvSpPr>
            <a:spLocks/>
          </p:cNvSpPr>
          <p:nvPr/>
        </p:nvSpPr>
        <p:spPr bwMode="auto">
          <a:xfrm>
            <a:off x="8012567" y="1536041"/>
            <a:ext cx="23945" cy="33885"/>
          </a:xfrm>
          <a:custGeom>
            <a:avLst/>
            <a:gdLst/>
            <a:ahLst/>
            <a:cxnLst>
              <a:cxn ang="0">
                <a:pos x="4" y="0"/>
              </a:cxn>
              <a:cxn ang="0">
                <a:pos x="0" y="7"/>
              </a:cxn>
              <a:cxn ang="0">
                <a:pos x="15" y="21"/>
              </a:cxn>
              <a:cxn ang="0">
                <a:pos x="13" y="9"/>
              </a:cxn>
              <a:cxn ang="0">
                <a:pos x="7" y="4"/>
              </a:cxn>
              <a:cxn ang="0">
                <a:pos x="4" y="0"/>
              </a:cxn>
            </a:cxnLst>
            <a:rect l="0" t="0" r="r" b="b"/>
            <a:pathLst>
              <a:path w="15" h="21">
                <a:moveTo>
                  <a:pt x="4" y="0"/>
                </a:moveTo>
                <a:lnTo>
                  <a:pt x="0" y="7"/>
                </a:lnTo>
                <a:lnTo>
                  <a:pt x="15" y="21"/>
                </a:lnTo>
                <a:lnTo>
                  <a:pt x="13" y="9"/>
                </a:lnTo>
                <a:lnTo>
                  <a:pt x="7" y="4"/>
                </a:lnTo>
                <a:lnTo>
                  <a:pt x="4" y="0"/>
                </a:lnTo>
              </a:path>
            </a:pathLst>
          </a:custGeom>
          <a:solidFill>
            <a:srgbClr val="D2D2D2"/>
          </a:solidFill>
          <a:ln w="12700">
            <a:solidFill>
              <a:srgbClr val="FFFFFF"/>
            </a:solidFill>
            <a:prstDash val="solid"/>
            <a:round/>
            <a:headEnd/>
            <a:tailEnd/>
          </a:ln>
        </p:spPr>
        <p:txBody>
          <a:bodyPr/>
          <a:lstStyle/>
          <a:p>
            <a:endParaRPr lang="en-GB"/>
          </a:p>
        </p:txBody>
      </p:sp>
      <p:sp>
        <p:nvSpPr>
          <p:cNvPr id="2017" name="Freeform 681"/>
          <p:cNvSpPr>
            <a:spLocks/>
          </p:cNvSpPr>
          <p:nvPr/>
        </p:nvSpPr>
        <p:spPr bwMode="auto">
          <a:xfrm>
            <a:off x="8029144" y="1707249"/>
            <a:ext cx="25787" cy="23185"/>
          </a:xfrm>
          <a:custGeom>
            <a:avLst/>
            <a:gdLst/>
            <a:ahLst/>
            <a:cxnLst>
              <a:cxn ang="0">
                <a:pos x="4" y="4"/>
              </a:cxn>
              <a:cxn ang="0">
                <a:pos x="0" y="12"/>
              </a:cxn>
              <a:cxn ang="0">
                <a:pos x="10" y="14"/>
              </a:cxn>
              <a:cxn ang="0">
                <a:pos x="16" y="6"/>
              </a:cxn>
              <a:cxn ang="0">
                <a:pos x="12" y="0"/>
              </a:cxn>
              <a:cxn ang="0">
                <a:pos x="4" y="4"/>
              </a:cxn>
            </a:cxnLst>
            <a:rect l="0" t="0" r="r" b="b"/>
            <a:pathLst>
              <a:path w="16" h="14">
                <a:moveTo>
                  <a:pt x="4" y="4"/>
                </a:moveTo>
                <a:lnTo>
                  <a:pt x="0" y="12"/>
                </a:lnTo>
                <a:lnTo>
                  <a:pt x="10" y="14"/>
                </a:lnTo>
                <a:lnTo>
                  <a:pt x="16" y="6"/>
                </a:lnTo>
                <a:lnTo>
                  <a:pt x="12" y="0"/>
                </a:lnTo>
                <a:lnTo>
                  <a:pt x="4" y="4"/>
                </a:lnTo>
              </a:path>
            </a:pathLst>
          </a:custGeom>
          <a:solidFill>
            <a:srgbClr val="D2D2D2"/>
          </a:solidFill>
          <a:ln w="12700">
            <a:solidFill>
              <a:srgbClr val="FFFFFF"/>
            </a:solidFill>
            <a:prstDash val="solid"/>
            <a:round/>
            <a:headEnd/>
            <a:tailEnd/>
          </a:ln>
        </p:spPr>
        <p:txBody>
          <a:bodyPr/>
          <a:lstStyle/>
          <a:p>
            <a:endParaRPr lang="en-GB"/>
          </a:p>
        </p:txBody>
      </p:sp>
      <p:sp>
        <p:nvSpPr>
          <p:cNvPr id="2018" name="Freeform 682"/>
          <p:cNvSpPr>
            <a:spLocks/>
          </p:cNvSpPr>
          <p:nvPr/>
        </p:nvSpPr>
        <p:spPr bwMode="auto">
          <a:xfrm>
            <a:off x="7973885" y="1810687"/>
            <a:ext cx="25787" cy="24968"/>
          </a:xfrm>
          <a:custGeom>
            <a:avLst/>
            <a:gdLst/>
            <a:ahLst/>
            <a:cxnLst>
              <a:cxn ang="0">
                <a:pos x="0" y="8"/>
              </a:cxn>
              <a:cxn ang="0">
                <a:pos x="4" y="16"/>
              </a:cxn>
              <a:cxn ang="0">
                <a:pos x="13" y="12"/>
              </a:cxn>
              <a:cxn ang="0">
                <a:pos x="15" y="0"/>
              </a:cxn>
              <a:cxn ang="0">
                <a:pos x="0" y="8"/>
              </a:cxn>
            </a:cxnLst>
            <a:rect l="0" t="0" r="r" b="b"/>
            <a:pathLst>
              <a:path w="15" h="16">
                <a:moveTo>
                  <a:pt x="0" y="8"/>
                </a:moveTo>
                <a:lnTo>
                  <a:pt x="4" y="16"/>
                </a:lnTo>
                <a:lnTo>
                  <a:pt x="13" y="12"/>
                </a:lnTo>
                <a:lnTo>
                  <a:pt x="15" y="0"/>
                </a:lnTo>
                <a:lnTo>
                  <a:pt x="0" y="8"/>
                </a:lnTo>
              </a:path>
            </a:pathLst>
          </a:custGeom>
          <a:solidFill>
            <a:srgbClr val="D2D2D2"/>
          </a:solidFill>
          <a:ln w="12700">
            <a:solidFill>
              <a:srgbClr val="FFFFFF"/>
            </a:solidFill>
            <a:prstDash val="solid"/>
            <a:round/>
            <a:headEnd/>
            <a:tailEnd/>
          </a:ln>
        </p:spPr>
        <p:txBody>
          <a:bodyPr/>
          <a:lstStyle/>
          <a:p>
            <a:endParaRPr lang="en-GB"/>
          </a:p>
        </p:txBody>
      </p:sp>
      <p:sp>
        <p:nvSpPr>
          <p:cNvPr id="2019" name="Freeform 683"/>
          <p:cNvSpPr>
            <a:spLocks/>
          </p:cNvSpPr>
          <p:nvPr/>
        </p:nvSpPr>
        <p:spPr bwMode="auto">
          <a:xfrm>
            <a:off x="7955466" y="2003296"/>
            <a:ext cx="130780" cy="205093"/>
          </a:xfrm>
          <a:custGeom>
            <a:avLst/>
            <a:gdLst/>
            <a:ahLst/>
            <a:cxnLst>
              <a:cxn ang="0">
                <a:pos x="54" y="19"/>
              </a:cxn>
              <a:cxn ang="0">
                <a:pos x="42" y="19"/>
              </a:cxn>
              <a:cxn ang="0">
                <a:pos x="8" y="54"/>
              </a:cxn>
              <a:cxn ang="0">
                <a:pos x="8" y="79"/>
              </a:cxn>
              <a:cxn ang="0">
                <a:pos x="0" y="98"/>
              </a:cxn>
              <a:cxn ang="0">
                <a:pos x="12" y="115"/>
              </a:cxn>
              <a:cxn ang="0">
                <a:pos x="2" y="131"/>
              </a:cxn>
              <a:cxn ang="0">
                <a:pos x="29" y="108"/>
              </a:cxn>
              <a:cxn ang="0">
                <a:pos x="48" y="75"/>
              </a:cxn>
              <a:cxn ang="0">
                <a:pos x="50" y="42"/>
              </a:cxn>
              <a:cxn ang="0">
                <a:pos x="81" y="14"/>
              </a:cxn>
              <a:cxn ang="0">
                <a:pos x="71" y="0"/>
              </a:cxn>
              <a:cxn ang="0">
                <a:pos x="54" y="19"/>
              </a:cxn>
            </a:cxnLst>
            <a:rect l="0" t="0" r="r" b="b"/>
            <a:pathLst>
              <a:path w="81" h="131">
                <a:moveTo>
                  <a:pt x="54" y="19"/>
                </a:moveTo>
                <a:lnTo>
                  <a:pt x="42" y="19"/>
                </a:lnTo>
                <a:lnTo>
                  <a:pt x="8" y="54"/>
                </a:lnTo>
                <a:lnTo>
                  <a:pt x="8" y="79"/>
                </a:lnTo>
                <a:lnTo>
                  <a:pt x="0" y="98"/>
                </a:lnTo>
                <a:lnTo>
                  <a:pt x="12" y="115"/>
                </a:lnTo>
                <a:lnTo>
                  <a:pt x="2" y="131"/>
                </a:lnTo>
                <a:lnTo>
                  <a:pt x="29" y="108"/>
                </a:lnTo>
                <a:lnTo>
                  <a:pt x="48" y="75"/>
                </a:lnTo>
                <a:lnTo>
                  <a:pt x="50" y="42"/>
                </a:lnTo>
                <a:lnTo>
                  <a:pt x="81" y="14"/>
                </a:lnTo>
                <a:lnTo>
                  <a:pt x="71" y="0"/>
                </a:lnTo>
                <a:lnTo>
                  <a:pt x="54" y="19"/>
                </a:lnTo>
              </a:path>
            </a:pathLst>
          </a:custGeom>
          <a:solidFill>
            <a:srgbClr val="D2D2D2"/>
          </a:solidFill>
          <a:ln w="12700">
            <a:solidFill>
              <a:srgbClr val="FFFFFF"/>
            </a:solidFill>
            <a:prstDash val="solid"/>
            <a:round/>
            <a:headEnd/>
            <a:tailEnd/>
          </a:ln>
        </p:spPr>
        <p:txBody>
          <a:bodyPr/>
          <a:lstStyle/>
          <a:p>
            <a:endParaRPr lang="en-GB"/>
          </a:p>
        </p:txBody>
      </p:sp>
      <p:sp>
        <p:nvSpPr>
          <p:cNvPr id="2020" name="Freeform 684"/>
          <p:cNvSpPr>
            <a:spLocks/>
          </p:cNvSpPr>
          <p:nvPr/>
        </p:nvSpPr>
        <p:spPr bwMode="auto">
          <a:xfrm>
            <a:off x="7765744" y="2128135"/>
            <a:ext cx="88414" cy="210443"/>
          </a:xfrm>
          <a:custGeom>
            <a:avLst/>
            <a:gdLst/>
            <a:ahLst/>
            <a:cxnLst>
              <a:cxn ang="0">
                <a:pos x="0" y="92"/>
              </a:cxn>
              <a:cxn ang="0">
                <a:pos x="2" y="134"/>
              </a:cxn>
              <a:cxn ang="0">
                <a:pos x="14" y="123"/>
              </a:cxn>
              <a:cxn ang="0">
                <a:pos x="19" y="98"/>
              </a:cxn>
              <a:cxn ang="0">
                <a:pos x="52" y="17"/>
              </a:cxn>
              <a:cxn ang="0">
                <a:pos x="54" y="0"/>
              </a:cxn>
              <a:cxn ang="0">
                <a:pos x="48" y="0"/>
              </a:cxn>
              <a:cxn ang="0">
                <a:pos x="40" y="8"/>
              </a:cxn>
              <a:cxn ang="0">
                <a:pos x="37" y="25"/>
              </a:cxn>
              <a:cxn ang="0">
                <a:pos x="19" y="63"/>
              </a:cxn>
              <a:cxn ang="0">
                <a:pos x="0" y="92"/>
              </a:cxn>
            </a:cxnLst>
            <a:rect l="0" t="0" r="r" b="b"/>
            <a:pathLst>
              <a:path w="54" h="134">
                <a:moveTo>
                  <a:pt x="0" y="92"/>
                </a:moveTo>
                <a:lnTo>
                  <a:pt x="2" y="134"/>
                </a:lnTo>
                <a:lnTo>
                  <a:pt x="14" y="123"/>
                </a:lnTo>
                <a:lnTo>
                  <a:pt x="19" y="98"/>
                </a:lnTo>
                <a:lnTo>
                  <a:pt x="52" y="17"/>
                </a:lnTo>
                <a:lnTo>
                  <a:pt x="54" y="0"/>
                </a:lnTo>
                <a:lnTo>
                  <a:pt x="48" y="0"/>
                </a:lnTo>
                <a:lnTo>
                  <a:pt x="40" y="8"/>
                </a:lnTo>
                <a:lnTo>
                  <a:pt x="37" y="25"/>
                </a:lnTo>
                <a:lnTo>
                  <a:pt x="19" y="63"/>
                </a:lnTo>
                <a:lnTo>
                  <a:pt x="0" y="92"/>
                </a:lnTo>
              </a:path>
            </a:pathLst>
          </a:custGeom>
          <a:solidFill>
            <a:schemeClr val="bg2"/>
          </a:solidFill>
          <a:ln w="12700">
            <a:solidFill>
              <a:srgbClr val="FFFFFF"/>
            </a:solidFill>
            <a:prstDash val="solid"/>
            <a:round/>
            <a:headEnd/>
            <a:tailEnd/>
          </a:ln>
        </p:spPr>
        <p:txBody>
          <a:bodyPr/>
          <a:lstStyle/>
          <a:p>
            <a:endParaRPr lang="en-GB"/>
          </a:p>
        </p:txBody>
      </p:sp>
      <p:sp>
        <p:nvSpPr>
          <p:cNvPr id="2021" name="Freeform 685"/>
          <p:cNvSpPr>
            <a:spLocks/>
          </p:cNvSpPr>
          <p:nvPr/>
        </p:nvSpPr>
        <p:spPr bwMode="auto">
          <a:xfrm>
            <a:off x="7261047" y="1914125"/>
            <a:ext cx="44207" cy="26752"/>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path>
            </a:pathLst>
          </a:custGeom>
          <a:solidFill>
            <a:schemeClr val="bg2"/>
          </a:solidFill>
          <a:ln w="12700">
            <a:solidFill>
              <a:srgbClr val="FFFFFF"/>
            </a:solidFill>
            <a:prstDash val="solid"/>
            <a:round/>
            <a:headEnd/>
            <a:tailEnd/>
          </a:ln>
        </p:spPr>
        <p:txBody>
          <a:bodyPr/>
          <a:lstStyle/>
          <a:p>
            <a:endParaRPr lang="en-GB"/>
          </a:p>
        </p:txBody>
      </p:sp>
      <p:sp>
        <p:nvSpPr>
          <p:cNvPr id="2022" name="Freeform 686"/>
          <p:cNvSpPr>
            <a:spLocks/>
          </p:cNvSpPr>
          <p:nvPr/>
        </p:nvSpPr>
        <p:spPr bwMode="auto">
          <a:xfrm>
            <a:off x="7281308" y="1953360"/>
            <a:ext cx="9210" cy="10700"/>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path>
            </a:pathLst>
          </a:custGeom>
          <a:solidFill>
            <a:schemeClr val="bg2"/>
          </a:solidFill>
          <a:ln w="12700">
            <a:solidFill>
              <a:srgbClr val="FFFFFF"/>
            </a:solidFill>
            <a:prstDash val="solid"/>
            <a:round/>
            <a:headEnd/>
            <a:tailEnd/>
          </a:ln>
        </p:spPr>
        <p:txBody>
          <a:bodyPr/>
          <a:lstStyle/>
          <a:p>
            <a:endParaRPr lang="en-GB"/>
          </a:p>
        </p:txBody>
      </p:sp>
      <p:sp>
        <p:nvSpPr>
          <p:cNvPr id="2023" name="Freeform 687"/>
          <p:cNvSpPr>
            <a:spLocks/>
          </p:cNvSpPr>
          <p:nvPr/>
        </p:nvSpPr>
        <p:spPr bwMode="auto">
          <a:xfrm>
            <a:off x="8281493" y="1090188"/>
            <a:ext cx="909929" cy="576043"/>
          </a:xfrm>
          <a:custGeom>
            <a:avLst/>
            <a:gdLst/>
            <a:ahLst/>
            <a:cxnLst>
              <a:cxn ang="0">
                <a:pos x="564" y="0"/>
              </a:cxn>
              <a:cxn ang="0">
                <a:pos x="562" y="5"/>
              </a:cxn>
              <a:cxn ang="0">
                <a:pos x="512" y="74"/>
              </a:cxn>
              <a:cxn ang="0">
                <a:pos x="493" y="132"/>
              </a:cxn>
              <a:cxn ang="0">
                <a:pos x="391" y="263"/>
              </a:cxn>
              <a:cxn ang="0">
                <a:pos x="363" y="263"/>
              </a:cxn>
              <a:cxn ang="0">
                <a:pos x="338" y="282"/>
              </a:cxn>
              <a:cxn ang="0">
                <a:pos x="318" y="284"/>
              </a:cxn>
              <a:cxn ang="0">
                <a:pos x="288" y="286"/>
              </a:cxn>
              <a:cxn ang="0">
                <a:pos x="272" y="305"/>
              </a:cxn>
              <a:cxn ang="0">
                <a:pos x="234" y="320"/>
              </a:cxn>
              <a:cxn ang="0">
                <a:pos x="209" y="337"/>
              </a:cxn>
              <a:cxn ang="0">
                <a:pos x="198" y="328"/>
              </a:cxn>
              <a:cxn ang="0">
                <a:pos x="182" y="345"/>
              </a:cxn>
              <a:cxn ang="0">
                <a:pos x="150" y="345"/>
              </a:cxn>
              <a:cxn ang="0">
                <a:pos x="128" y="366"/>
              </a:cxn>
              <a:cxn ang="0">
                <a:pos x="132" y="351"/>
              </a:cxn>
              <a:cxn ang="0">
                <a:pos x="115" y="349"/>
              </a:cxn>
              <a:cxn ang="0">
                <a:pos x="126" y="339"/>
              </a:cxn>
              <a:cxn ang="0">
                <a:pos x="125" y="320"/>
              </a:cxn>
              <a:cxn ang="0">
                <a:pos x="126" y="307"/>
              </a:cxn>
              <a:cxn ang="0">
                <a:pos x="103" y="309"/>
              </a:cxn>
              <a:cxn ang="0">
                <a:pos x="90" y="303"/>
              </a:cxn>
              <a:cxn ang="0">
                <a:pos x="48" y="274"/>
              </a:cxn>
              <a:cxn ang="0">
                <a:pos x="36" y="280"/>
              </a:cxn>
              <a:cxn ang="0">
                <a:pos x="19" y="247"/>
              </a:cxn>
              <a:cxn ang="0">
                <a:pos x="29" y="190"/>
              </a:cxn>
              <a:cxn ang="0">
                <a:pos x="30" y="165"/>
              </a:cxn>
              <a:cxn ang="0">
                <a:pos x="38" y="155"/>
              </a:cxn>
              <a:cxn ang="0">
                <a:pos x="27" y="119"/>
              </a:cxn>
              <a:cxn ang="0">
                <a:pos x="15" y="99"/>
              </a:cxn>
              <a:cxn ang="0">
                <a:pos x="19" y="71"/>
              </a:cxn>
              <a:cxn ang="0">
                <a:pos x="4" y="50"/>
              </a:cxn>
              <a:cxn ang="0">
                <a:pos x="0" y="25"/>
              </a:cxn>
              <a:cxn ang="0">
                <a:pos x="9" y="0"/>
              </a:cxn>
              <a:cxn ang="0">
                <a:pos x="564" y="0"/>
              </a:cxn>
            </a:cxnLst>
            <a:rect l="0" t="0" r="r" b="b"/>
            <a:pathLst>
              <a:path w="564" h="366">
                <a:moveTo>
                  <a:pt x="564" y="0"/>
                </a:moveTo>
                <a:lnTo>
                  <a:pt x="562" y="5"/>
                </a:lnTo>
                <a:lnTo>
                  <a:pt x="512" y="74"/>
                </a:lnTo>
                <a:lnTo>
                  <a:pt x="493" y="132"/>
                </a:lnTo>
                <a:lnTo>
                  <a:pt x="391" y="263"/>
                </a:lnTo>
                <a:lnTo>
                  <a:pt x="363" y="263"/>
                </a:lnTo>
                <a:lnTo>
                  <a:pt x="338" y="282"/>
                </a:lnTo>
                <a:lnTo>
                  <a:pt x="318" y="284"/>
                </a:lnTo>
                <a:lnTo>
                  <a:pt x="288" y="286"/>
                </a:lnTo>
                <a:lnTo>
                  <a:pt x="272" y="305"/>
                </a:lnTo>
                <a:lnTo>
                  <a:pt x="234" y="320"/>
                </a:lnTo>
                <a:lnTo>
                  <a:pt x="209" y="337"/>
                </a:lnTo>
                <a:lnTo>
                  <a:pt x="198" y="328"/>
                </a:lnTo>
                <a:lnTo>
                  <a:pt x="182" y="345"/>
                </a:lnTo>
                <a:lnTo>
                  <a:pt x="150" y="345"/>
                </a:lnTo>
                <a:lnTo>
                  <a:pt x="128" y="366"/>
                </a:lnTo>
                <a:lnTo>
                  <a:pt x="132" y="351"/>
                </a:lnTo>
                <a:lnTo>
                  <a:pt x="115" y="349"/>
                </a:lnTo>
                <a:lnTo>
                  <a:pt x="126" y="339"/>
                </a:lnTo>
                <a:lnTo>
                  <a:pt x="125" y="320"/>
                </a:lnTo>
                <a:lnTo>
                  <a:pt x="126" y="307"/>
                </a:lnTo>
                <a:lnTo>
                  <a:pt x="103" y="309"/>
                </a:lnTo>
                <a:lnTo>
                  <a:pt x="90" y="303"/>
                </a:lnTo>
                <a:lnTo>
                  <a:pt x="48" y="274"/>
                </a:lnTo>
                <a:lnTo>
                  <a:pt x="36" y="280"/>
                </a:lnTo>
                <a:lnTo>
                  <a:pt x="19" y="247"/>
                </a:lnTo>
                <a:lnTo>
                  <a:pt x="29" y="190"/>
                </a:lnTo>
                <a:lnTo>
                  <a:pt x="30" y="165"/>
                </a:lnTo>
                <a:lnTo>
                  <a:pt x="38" y="155"/>
                </a:lnTo>
                <a:lnTo>
                  <a:pt x="27" y="119"/>
                </a:lnTo>
                <a:lnTo>
                  <a:pt x="15" y="99"/>
                </a:lnTo>
                <a:lnTo>
                  <a:pt x="19" y="71"/>
                </a:lnTo>
                <a:lnTo>
                  <a:pt x="4" y="50"/>
                </a:lnTo>
                <a:lnTo>
                  <a:pt x="0" y="25"/>
                </a:lnTo>
                <a:lnTo>
                  <a:pt x="9" y="0"/>
                </a:lnTo>
                <a:lnTo>
                  <a:pt x="564" y="0"/>
                </a:lnTo>
                <a:close/>
              </a:path>
            </a:pathLst>
          </a:custGeom>
          <a:solidFill>
            <a:srgbClr val="D2D2D2"/>
          </a:solidFill>
          <a:ln w="12700">
            <a:noFill/>
            <a:round/>
            <a:headEnd/>
            <a:tailEnd/>
          </a:ln>
        </p:spPr>
        <p:txBody>
          <a:bodyPr/>
          <a:lstStyle/>
          <a:p>
            <a:endParaRPr lang="en-GB"/>
          </a:p>
        </p:txBody>
      </p:sp>
      <p:sp>
        <p:nvSpPr>
          <p:cNvPr id="2024" name="Freeform 688"/>
          <p:cNvSpPr>
            <a:spLocks/>
          </p:cNvSpPr>
          <p:nvPr/>
        </p:nvSpPr>
        <p:spPr bwMode="auto">
          <a:xfrm>
            <a:off x="8281493" y="1090188"/>
            <a:ext cx="909929" cy="576043"/>
          </a:xfrm>
          <a:custGeom>
            <a:avLst/>
            <a:gdLst/>
            <a:ahLst/>
            <a:cxnLst>
              <a:cxn ang="0">
                <a:pos x="564" y="0"/>
              </a:cxn>
              <a:cxn ang="0">
                <a:pos x="562" y="5"/>
              </a:cxn>
              <a:cxn ang="0">
                <a:pos x="512" y="74"/>
              </a:cxn>
              <a:cxn ang="0">
                <a:pos x="493" y="132"/>
              </a:cxn>
              <a:cxn ang="0">
                <a:pos x="391" y="263"/>
              </a:cxn>
              <a:cxn ang="0">
                <a:pos x="363" y="263"/>
              </a:cxn>
              <a:cxn ang="0">
                <a:pos x="338" y="282"/>
              </a:cxn>
              <a:cxn ang="0">
                <a:pos x="318" y="284"/>
              </a:cxn>
              <a:cxn ang="0">
                <a:pos x="288" y="286"/>
              </a:cxn>
              <a:cxn ang="0">
                <a:pos x="272" y="305"/>
              </a:cxn>
              <a:cxn ang="0">
                <a:pos x="234" y="320"/>
              </a:cxn>
              <a:cxn ang="0">
                <a:pos x="209" y="337"/>
              </a:cxn>
              <a:cxn ang="0">
                <a:pos x="198" y="328"/>
              </a:cxn>
              <a:cxn ang="0">
                <a:pos x="182" y="345"/>
              </a:cxn>
              <a:cxn ang="0">
                <a:pos x="150" y="345"/>
              </a:cxn>
              <a:cxn ang="0">
                <a:pos x="128" y="366"/>
              </a:cxn>
              <a:cxn ang="0">
                <a:pos x="132" y="351"/>
              </a:cxn>
              <a:cxn ang="0">
                <a:pos x="115" y="349"/>
              </a:cxn>
              <a:cxn ang="0">
                <a:pos x="126" y="339"/>
              </a:cxn>
              <a:cxn ang="0">
                <a:pos x="125" y="320"/>
              </a:cxn>
              <a:cxn ang="0">
                <a:pos x="126" y="307"/>
              </a:cxn>
              <a:cxn ang="0">
                <a:pos x="103" y="309"/>
              </a:cxn>
              <a:cxn ang="0">
                <a:pos x="90" y="303"/>
              </a:cxn>
              <a:cxn ang="0">
                <a:pos x="48" y="274"/>
              </a:cxn>
              <a:cxn ang="0">
                <a:pos x="36" y="280"/>
              </a:cxn>
              <a:cxn ang="0">
                <a:pos x="19" y="247"/>
              </a:cxn>
              <a:cxn ang="0">
                <a:pos x="29" y="190"/>
              </a:cxn>
              <a:cxn ang="0">
                <a:pos x="30" y="165"/>
              </a:cxn>
              <a:cxn ang="0">
                <a:pos x="38" y="155"/>
              </a:cxn>
              <a:cxn ang="0">
                <a:pos x="27" y="119"/>
              </a:cxn>
              <a:cxn ang="0">
                <a:pos x="15" y="99"/>
              </a:cxn>
              <a:cxn ang="0">
                <a:pos x="19" y="71"/>
              </a:cxn>
              <a:cxn ang="0">
                <a:pos x="4" y="50"/>
              </a:cxn>
              <a:cxn ang="0">
                <a:pos x="0" y="25"/>
              </a:cxn>
              <a:cxn ang="0">
                <a:pos x="9" y="0"/>
              </a:cxn>
              <a:cxn ang="0">
                <a:pos x="564" y="0"/>
              </a:cxn>
            </a:cxnLst>
            <a:rect l="0" t="0" r="r" b="b"/>
            <a:pathLst>
              <a:path w="564" h="366">
                <a:moveTo>
                  <a:pt x="564" y="0"/>
                </a:moveTo>
                <a:lnTo>
                  <a:pt x="562" y="5"/>
                </a:lnTo>
                <a:lnTo>
                  <a:pt x="512" y="74"/>
                </a:lnTo>
                <a:lnTo>
                  <a:pt x="493" y="132"/>
                </a:lnTo>
                <a:lnTo>
                  <a:pt x="391" y="263"/>
                </a:lnTo>
                <a:lnTo>
                  <a:pt x="363" y="263"/>
                </a:lnTo>
                <a:lnTo>
                  <a:pt x="338" y="282"/>
                </a:lnTo>
                <a:lnTo>
                  <a:pt x="318" y="284"/>
                </a:lnTo>
                <a:lnTo>
                  <a:pt x="288" y="286"/>
                </a:lnTo>
                <a:lnTo>
                  <a:pt x="272" y="305"/>
                </a:lnTo>
                <a:lnTo>
                  <a:pt x="234" y="320"/>
                </a:lnTo>
                <a:lnTo>
                  <a:pt x="209" y="337"/>
                </a:lnTo>
                <a:lnTo>
                  <a:pt x="198" y="328"/>
                </a:lnTo>
                <a:lnTo>
                  <a:pt x="182" y="345"/>
                </a:lnTo>
                <a:lnTo>
                  <a:pt x="150" y="345"/>
                </a:lnTo>
                <a:lnTo>
                  <a:pt x="128" y="366"/>
                </a:lnTo>
                <a:lnTo>
                  <a:pt x="132" y="351"/>
                </a:lnTo>
                <a:lnTo>
                  <a:pt x="115" y="349"/>
                </a:lnTo>
                <a:lnTo>
                  <a:pt x="126" y="339"/>
                </a:lnTo>
                <a:lnTo>
                  <a:pt x="125" y="320"/>
                </a:lnTo>
                <a:lnTo>
                  <a:pt x="126" y="307"/>
                </a:lnTo>
                <a:lnTo>
                  <a:pt x="103" y="309"/>
                </a:lnTo>
                <a:lnTo>
                  <a:pt x="90" y="303"/>
                </a:lnTo>
                <a:lnTo>
                  <a:pt x="48" y="274"/>
                </a:lnTo>
                <a:lnTo>
                  <a:pt x="36" y="280"/>
                </a:lnTo>
                <a:lnTo>
                  <a:pt x="19" y="247"/>
                </a:lnTo>
                <a:lnTo>
                  <a:pt x="29" y="190"/>
                </a:lnTo>
                <a:lnTo>
                  <a:pt x="30" y="165"/>
                </a:lnTo>
                <a:lnTo>
                  <a:pt x="38" y="155"/>
                </a:lnTo>
                <a:lnTo>
                  <a:pt x="27" y="119"/>
                </a:lnTo>
                <a:lnTo>
                  <a:pt x="15" y="99"/>
                </a:lnTo>
                <a:lnTo>
                  <a:pt x="19" y="71"/>
                </a:lnTo>
                <a:lnTo>
                  <a:pt x="4" y="50"/>
                </a:lnTo>
                <a:lnTo>
                  <a:pt x="0" y="25"/>
                </a:lnTo>
                <a:lnTo>
                  <a:pt x="9" y="0"/>
                </a:lnTo>
                <a:lnTo>
                  <a:pt x="564" y="0"/>
                </a:lnTo>
                <a:close/>
              </a:path>
            </a:pathLst>
          </a:custGeom>
          <a:solidFill>
            <a:srgbClr val="D2D2D2"/>
          </a:solidFill>
          <a:ln w="12700">
            <a:solidFill>
              <a:srgbClr val="FFFFFF"/>
            </a:solidFill>
            <a:prstDash val="solid"/>
            <a:round/>
            <a:headEnd/>
            <a:tailEnd/>
          </a:ln>
        </p:spPr>
        <p:txBody>
          <a:bodyPr/>
          <a:lstStyle/>
          <a:p>
            <a:endParaRPr lang="en-GB"/>
          </a:p>
        </p:txBody>
      </p:sp>
      <p:sp>
        <p:nvSpPr>
          <p:cNvPr id="2025" name="Freeform 689"/>
          <p:cNvSpPr>
            <a:spLocks/>
          </p:cNvSpPr>
          <p:nvPr/>
        </p:nvSpPr>
        <p:spPr bwMode="auto">
          <a:xfrm>
            <a:off x="8159924" y="2479468"/>
            <a:ext cx="357340" cy="219359"/>
          </a:xfrm>
          <a:custGeom>
            <a:avLst/>
            <a:gdLst/>
            <a:ahLst/>
            <a:cxnLst>
              <a:cxn ang="0">
                <a:pos x="0" y="123"/>
              </a:cxn>
              <a:cxn ang="0">
                <a:pos x="27" y="119"/>
              </a:cxn>
              <a:cxn ang="0">
                <a:pos x="42" y="102"/>
              </a:cxn>
              <a:cxn ang="0">
                <a:pos x="19" y="98"/>
              </a:cxn>
              <a:cxn ang="0">
                <a:pos x="6" y="91"/>
              </a:cxn>
              <a:cxn ang="0">
                <a:pos x="10" y="73"/>
              </a:cxn>
              <a:cxn ang="0">
                <a:pos x="54" y="71"/>
              </a:cxn>
              <a:cxn ang="0">
                <a:pos x="82" y="37"/>
              </a:cxn>
              <a:cxn ang="0">
                <a:pos x="88" y="0"/>
              </a:cxn>
              <a:cxn ang="0">
                <a:pos x="86" y="39"/>
              </a:cxn>
              <a:cxn ang="0">
                <a:pos x="63" y="70"/>
              </a:cxn>
              <a:cxn ang="0">
                <a:pos x="86" y="87"/>
              </a:cxn>
              <a:cxn ang="0">
                <a:pos x="107" y="70"/>
              </a:cxn>
              <a:cxn ang="0">
                <a:pos x="98" y="46"/>
              </a:cxn>
              <a:cxn ang="0">
                <a:pos x="107" y="29"/>
              </a:cxn>
              <a:cxn ang="0">
                <a:pos x="163" y="52"/>
              </a:cxn>
              <a:cxn ang="0">
                <a:pos x="196" y="48"/>
              </a:cxn>
              <a:cxn ang="0">
                <a:pos x="221" y="79"/>
              </a:cxn>
              <a:cxn ang="0">
                <a:pos x="213" y="98"/>
              </a:cxn>
              <a:cxn ang="0">
                <a:pos x="221" y="137"/>
              </a:cxn>
              <a:cxn ang="0">
                <a:pos x="169" y="139"/>
              </a:cxn>
              <a:cxn ang="0">
                <a:pos x="105" y="137"/>
              </a:cxn>
              <a:cxn ang="0">
                <a:pos x="19" y="135"/>
              </a:cxn>
              <a:cxn ang="0">
                <a:pos x="0" y="123"/>
              </a:cxn>
            </a:cxnLst>
            <a:rect l="0" t="0" r="r" b="b"/>
            <a:pathLst>
              <a:path w="221" h="139">
                <a:moveTo>
                  <a:pt x="0" y="123"/>
                </a:moveTo>
                <a:lnTo>
                  <a:pt x="27" y="119"/>
                </a:lnTo>
                <a:lnTo>
                  <a:pt x="42" y="102"/>
                </a:lnTo>
                <a:lnTo>
                  <a:pt x="19" y="98"/>
                </a:lnTo>
                <a:lnTo>
                  <a:pt x="6" y="91"/>
                </a:lnTo>
                <a:lnTo>
                  <a:pt x="10" y="73"/>
                </a:lnTo>
                <a:lnTo>
                  <a:pt x="54" y="71"/>
                </a:lnTo>
                <a:lnTo>
                  <a:pt x="82" y="37"/>
                </a:lnTo>
                <a:lnTo>
                  <a:pt x="88" y="0"/>
                </a:lnTo>
                <a:lnTo>
                  <a:pt x="86" y="39"/>
                </a:lnTo>
                <a:lnTo>
                  <a:pt x="63" y="70"/>
                </a:lnTo>
                <a:lnTo>
                  <a:pt x="86" y="87"/>
                </a:lnTo>
                <a:lnTo>
                  <a:pt x="107" y="70"/>
                </a:lnTo>
                <a:lnTo>
                  <a:pt x="98" y="46"/>
                </a:lnTo>
                <a:lnTo>
                  <a:pt x="107" y="29"/>
                </a:lnTo>
                <a:lnTo>
                  <a:pt x="163" y="52"/>
                </a:lnTo>
                <a:lnTo>
                  <a:pt x="196" y="48"/>
                </a:lnTo>
                <a:lnTo>
                  <a:pt x="221" y="79"/>
                </a:lnTo>
                <a:lnTo>
                  <a:pt x="213" y="98"/>
                </a:lnTo>
                <a:lnTo>
                  <a:pt x="221" y="137"/>
                </a:lnTo>
                <a:lnTo>
                  <a:pt x="169" y="139"/>
                </a:lnTo>
                <a:lnTo>
                  <a:pt x="105" y="137"/>
                </a:lnTo>
                <a:lnTo>
                  <a:pt x="19" y="135"/>
                </a:lnTo>
                <a:lnTo>
                  <a:pt x="0" y="123"/>
                </a:lnTo>
                <a:close/>
              </a:path>
            </a:pathLst>
          </a:custGeom>
          <a:solidFill>
            <a:srgbClr val="D2D2D2"/>
          </a:solidFill>
          <a:ln w="12700">
            <a:noFill/>
            <a:round/>
            <a:headEnd/>
            <a:tailEnd/>
          </a:ln>
        </p:spPr>
        <p:txBody>
          <a:bodyPr/>
          <a:lstStyle/>
          <a:p>
            <a:endParaRPr lang="en-GB"/>
          </a:p>
        </p:txBody>
      </p:sp>
      <p:sp>
        <p:nvSpPr>
          <p:cNvPr id="2026" name="Freeform 690"/>
          <p:cNvSpPr>
            <a:spLocks/>
          </p:cNvSpPr>
          <p:nvPr/>
        </p:nvSpPr>
        <p:spPr bwMode="auto">
          <a:xfrm>
            <a:off x="8159924" y="2479468"/>
            <a:ext cx="357340" cy="219359"/>
          </a:xfrm>
          <a:custGeom>
            <a:avLst/>
            <a:gdLst/>
            <a:ahLst/>
            <a:cxnLst>
              <a:cxn ang="0">
                <a:pos x="0" y="123"/>
              </a:cxn>
              <a:cxn ang="0">
                <a:pos x="27" y="119"/>
              </a:cxn>
              <a:cxn ang="0">
                <a:pos x="42" y="102"/>
              </a:cxn>
              <a:cxn ang="0">
                <a:pos x="19" y="98"/>
              </a:cxn>
              <a:cxn ang="0">
                <a:pos x="6" y="91"/>
              </a:cxn>
              <a:cxn ang="0">
                <a:pos x="10" y="73"/>
              </a:cxn>
              <a:cxn ang="0">
                <a:pos x="54" y="71"/>
              </a:cxn>
              <a:cxn ang="0">
                <a:pos x="82" y="37"/>
              </a:cxn>
              <a:cxn ang="0">
                <a:pos x="88" y="0"/>
              </a:cxn>
              <a:cxn ang="0">
                <a:pos x="86" y="39"/>
              </a:cxn>
              <a:cxn ang="0">
                <a:pos x="63" y="70"/>
              </a:cxn>
              <a:cxn ang="0">
                <a:pos x="86" y="87"/>
              </a:cxn>
              <a:cxn ang="0">
                <a:pos x="107" y="70"/>
              </a:cxn>
              <a:cxn ang="0">
                <a:pos x="98" y="46"/>
              </a:cxn>
              <a:cxn ang="0">
                <a:pos x="107" y="29"/>
              </a:cxn>
              <a:cxn ang="0">
                <a:pos x="163" y="52"/>
              </a:cxn>
              <a:cxn ang="0">
                <a:pos x="196" y="48"/>
              </a:cxn>
              <a:cxn ang="0">
                <a:pos x="221" y="79"/>
              </a:cxn>
              <a:cxn ang="0">
                <a:pos x="213" y="98"/>
              </a:cxn>
              <a:cxn ang="0">
                <a:pos x="221" y="137"/>
              </a:cxn>
              <a:cxn ang="0">
                <a:pos x="169" y="139"/>
              </a:cxn>
              <a:cxn ang="0">
                <a:pos x="105" y="137"/>
              </a:cxn>
              <a:cxn ang="0">
                <a:pos x="19" y="135"/>
              </a:cxn>
              <a:cxn ang="0">
                <a:pos x="0" y="123"/>
              </a:cxn>
            </a:cxnLst>
            <a:rect l="0" t="0" r="r" b="b"/>
            <a:pathLst>
              <a:path w="221" h="139">
                <a:moveTo>
                  <a:pt x="0" y="123"/>
                </a:moveTo>
                <a:lnTo>
                  <a:pt x="27" y="119"/>
                </a:lnTo>
                <a:lnTo>
                  <a:pt x="42" y="102"/>
                </a:lnTo>
                <a:lnTo>
                  <a:pt x="19" y="98"/>
                </a:lnTo>
                <a:lnTo>
                  <a:pt x="6" y="91"/>
                </a:lnTo>
                <a:lnTo>
                  <a:pt x="10" y="73"/>
                </a:lnTo>
                <a:lnTo>
                  <a:pt x="54" y="71"/>
                </a:lnTo>
                <a:lnTo>
                  <a:pt x="82" y="37"/>
                </a:lnTo>
                <a:lnTo>
                  <a:pt x="88" y="0"/>
                </a:lnTo>
                <a:lnTo>
                  <a:pt x="86" y="39"/>
                </a:lnTo>
                <a:lnTo>
                  <a:pt x="63" y="70"/>
                </a:lnTo>
                <a:lnTo>
                  <a:pt x="86" y="87"/>
                </a:lnTo>
                <a:lnTo>
                  <a:pt x="107" y="70"/>
                </a:lnTo>
                <a:lnTo>
                  <a:pt x="98" y="46"/>
                </a:lnTo>
                <a:lnTo>
                  <a:pt x="107" y="29"/>
                </a:lnTo>
                <a:lnTo>
                  <a:pt x="163" y="52"/>
                </a:lnTo>
                <a:lnTo>
                  <a:pt x="196" y="48"/>
                </a:lnTo>
                <a:lnTo>
                  <a:pt x="221" y="79"/>
                </a:lnTo>
                <a:lnTo>
                  <a:pt x="213" y="98"/>
                </a:lnTo>
                <a:lnTo>
                  <a:pt x="221" y="137"/>
                </a:lnTo>
                <a:lnTo>
                  <a:pt x="169" y="139"/>
                </a:lnTo>
                <a:lnTo>
                  <a:pt x="105" y="137"/>
                </a:lnTo>
                <a:lnTo>
                  <a:pt x="19" y="135"/>
                </a:lnTo>
                <a:lnTo>
                  <a:pt x="0" y="123"/>
                </a:lnTo>
                <a:close/>
              </a:path>
            </a:pathLst>
          </a:custGeom>
          <a:solidFill>
            <a:srgbClr val="D2D2D2"/>
          </a:solidFill>
          <a:ln w="12700">
            <a:solidFill>
              <a:srgbClr val="FFFFFF"/>
            </a:solidFill>
            <a:prstDash val="solid"/>
            <a:round/>
            <a:headEnd/>
            <a:tailEnd/>
          </a:ln>
        </p:spPr>
        <p:txBody>
          <a:bodyPr/>
          <a:lstStyle/>
          <a:p>
            <a:endParaRPr lang="en-GB"/>
          </a:p>
        </p:txBody>
      </p:sp>
      <p:sp>
        <p:nvSpPr>
          <p:cNvPr id="2027" name="Freeform 691"/>
          <p:cNvSpPr>
            <a:spLocks/>
          </p:cNvSpPr>
          <p:nvPr/>
        </p:nvSpPr>
        <p:spPr bwMode="auto">
          <a:xfrm>
            <a:off x="8301754" y="2299343"/>
            <a:ext cx="617057" cy="477955"/>
          </a:xfrm>
          <a:custGeom>
            <a:avLst/>
            <a:gdLst/>
            <a:ahLst/>
            <a:cxnLst>
              <a:cxn ang="0">
                <a:pos x="0" y="46"/>
              </a:cxn>
              <a:cxn ang="0">
                <a:pos x="33" y="8"/>
              </a:cxn>
              <a:cxn ang="0">
                <a:pos x="69" y="2"/>
              </a:cxn>
              <a:cxn ang="0">
                <a:pos x="112" y="10"/>
              </a:cxn>
              <a:cxn ang="0">
                <a:pos x="117" y="0"/>
              </a:cxn>
              <a:cxn ang="0">
                <a:pos x="144" y="6"/>
              </a:cxn>
              <a:cxn ang="0">
                <a:pos x="196" y="12"/>
              </a:cxn>
              <a:cxn ang="0">
                <a:pos x="256" y="29"/>
              </a:cxn>
              <a:cxn ang="0">
                <a:pos x="294" y="29"/>
              </a:cxn>
              <a:cxn ang="0">
                <a:pos x="346" y="66"/>
              </a:cxn>
              <a:cxn ang="0">
                <a:pos x="365" y="79"/>
              </a:cxn>
              <a:cxn ang="0">
                <a:pos x="371" y="73"/>
              </a:cxn>
              <a:cxn ang="0">
                <a:pos x="371" y="94"/>
              </a:cxn>
              <a:cxn ang="0">
                <a:pos x="365" y="110"/>
              </a:cxn>
              <a:cxn ang="0">
                <a:pos x="382" y="117"/>
              </a:cxn>
              <a:cxn ang="0">
                <a:pos x="382" y="133"/>
              </a:cxn>
              <a:cxn ang="0">
                <a:pos x="355" y="156"/>
              </a:cxn>
              <a:cxn ang="0">
                <a:pos x="325" y="179"/>
              </a:cxn>
              <a:cxn ang="0">
                <a:pos x="319" y="213"/>
              </a:cxn>
              <a:cxn ang="0">
                <a:pos x="319" y="240"/>
              </a:cxn>
              <a:cxn ang="0">
                <a:pos x="327" y="261"/>
              </a:cxn>
              <a:cxn ang="0">
                <a:pos x="319" y="273"/>
              </a:cxn>
              <a:cxn ang="0">
                <a:pos x="307" y="261"/>
              </a:cxn>
              <a:cxn ang="0">
                <a:pos x="294" y="248"/>
              </a:cxn>
              <a:cxn ang="0">
                <a:pos x="284" y="259"/>
              </a:cxn>
              <a:cxn ang="0">
                <a:pos x="259" y="277"/>
              </a:cxn>
              <a:cxn ang="0">
                <a:pos x="236" y="292"/>
              </a:cxn>
              <a:cxn ang="0">
                <a:pos x="213" y="294"/>
              </a:cxn>
              <a:cxn ang="0">
                <a:pos x="181" y="304"/>
              </a:cxn>
              <a:cxn ang="0">
                <a:pos x="171" y="271"/>
              </a:cxn>
              <a:cxn ang="0">
                <a:pos x="154" y="254"/>
              </a:cxn>
              <a:cxn ang="0">
                <a:pos x="133" y="252"/>
              </a:cxn>
              <a:cxn ang="0">
                <a:pos x="125" y="213"/>
              </a:cxn>
              <a:cxn ang="0">
                <a:pos x="133" y="194"/>
              </a:cxn>
              <a:cxn ang="0">
                <a:pos x="108" y="163"/>
              </a:cxn>
              <a:cxn ang="0">
                <a:pos x="75" y="167"/>
              </a:cxn>
              <a:cxn ang="0">
                <a:pos x="19" y="144"/>
              </a:cxn>
              <a:cxn ang="0">
                <a:pos x="23" y="138"/>
              </a:cxn>
              <a:cxn ang="0">
                <a:pos x="12" y="94"/>
              </a:cxn>
              <a:cxn ang="0">
                <a:pos x="0" y="46"/>
              </a:cxn>
            </a:cxnLst>
            <a:rect l="0" t="0" r="r" b="b"/>
            <a:pathLst>
              <a:path w="382" h="304">
                <a:moveTo>
                  <a:pt x="0" y="46"/>
                </a:moveTo>
                <a:lnTo>
                  <a:pt x="33" y="8"/>
                </a:lnTo>
                <a:lnTo>
                  <a:pt x="69" y="2"/>
                </a:lnTo>
                <a:lnTo>
                  <a:pt x="112" y="10"/>
                </a:lnTo>
                <a:lnTo>
                  <a:pt x="117" y="0"/>
                </a:lnTo>
                <a:lnTo>
                  <a:pt x="144" y="6"/>
                </a:lnTo>
                <a:lnTo>
                  <a:pt x="196" y="12"/>
                </a:lnTo>
                <a:lnTo>
                  <a:pt x="256" y="29"/>
                </a:lnTo>
                <a:lnTo>
                  <a:pt x="294" y="29"/>
                </a:lnTo>
                <a:lnTo>
                  <a:pt x="346" y="66"/>
                </a:lnTo>
                <a:lnTo>
                  <a:pt x="365" y="79"/>
                </a:lnTo>
                <a:lnTo>
                  <a:pt x="371" y="73"/>
                </a:lnTo>
                <a:lnTo>
                  <a:pt x="371" y="94"/>
                </a:lnTo>
                <a:lnTo>
                  <a:pt x="365" y="110"/>
                </a:lnTo>
                <a:lnTo>
                  <a:pt x="382" y="117"/>
                </a:lnTo>
                <a:lnTo>
                  <a:pt x="382" y="133"/>
                </a:lnTo>
                <a:lnTo>
                  <a:pt x="355" y="156"/>
                </a:lnTo>
                <a:lnTo>
                  <a:pt x="325" y="179"/>
                </a:lnTo>
                <a:lnTo>
                  <a:pt x="319" y="213"/>
                </a:lnTo>
                <a:lnTo>
                  <a:pt x="319" y="240"/>
                </a:lnTo>
                <a:lnTo>
                  <a:pt x="327" y="261"/>
                </a:lnTo>
                <a:lnTo>
                  <a:pt x="319" y="273"/>
                </a:lnTo>
                <a:lnTo>
                  <a:pt x="307" y="261"/>
                </a:lnTo>
                <a:lnTo>
                  <a:pt x="294" y="248"/>
                </a:lnTo>
                <a:lnTo>
                  <a:pt x="284" y="259"/>
                </a:lnTo>
                <a:lnTo>
                  <a:pt x="259" y="277"/>
                </a:lnTo>
                <a:lnTo>
                  <a:pt x="236" y="292"/>
                </a:lnTo>
                <a:lnTo>
                  <a:pt x="213" y="294"/>
                </a:lnTo>
                <a:lnTo>
                  <a:pt x="181" y="304"/>
                </a:lnTo>
                <a:lnTo>
                  <a:pt x="171" y="271"/>
                </a:lnTo>
                <a:lnTo>
                  <a:pt x="154" y="254"/>
                </a:lnTo>
                <a:lnTo>
                  <a:pt x="133" y="252"/>
                </a:lnTo>
                <a:lnTo>
                  <a:pt x="125" y="213"/>
                </a:lnTo>
                <a:lnTo>
                  <a:pt x="133" y="194"/>
                </a:lnTo>
                <a:lnTo>
                  <a:pt x="108" y="163"/>
                </a:lnTo>
                <a:lnTo>
                  <a:pt x="75" y="167"/>
                </a:lnTo>
                <a:lnTo>
                  <a:pt x="19" y="144"/>
                </a:lnTo>
                <a:lnTo>
                  <a:pt x="23" y="138"/>
                </a:lnTo>
                <a:lnTo>
                  <a:pt x="12" y="94"/>
                </a:lnTo>
                <a:lnTo>
                  <a:pt x="0" y="46"/>
                </a:lnTo>
                <a:close/>
              </a:path>
            </a:pathLst>
          </a:custGeom>
          <a:solidFill>
            <a:srgbClr val="D2D2D2"/>
          </a:solidFill>
          <a:ln w="12700">
            <a:noFill/>
            <a:round/>
            <a:headEnd/>
            <a:tailEnd/>
          </a:ln>
        </p:spPr>
        <p:txBody>
          <a:bodyPr/>
          <a:lstStyle/>
          <a:p>
            <a:endParaRPr lang="en-GB"/>
          </a:p>
        </p:txBody>
      </p:sp>
      <p:sp>
        <p:nvSpPr>
          <p:cNvPr id="2028" name="Freeform 692"/>
          <p:cNvSpPr>
            <a:spLocks/>
          </p:cNvSpPr>
          <p:nvPr/>
        </p:nvSpPr>
        <p:spPr bwMode="auto">
          <a:xfrm>
            <a:off x="8301754" y="2299343"/>
            <a:ext cx="617057" cy="477955"/>
          </a:xfrm>
          <a:custGeom>
            <a:avLst/>
            <a:gdLst/>
            <a:ahLst/>
            <a:cxnLst>
              <a:cxn ang="0">
                <a:pos x="0" y="46"/>
              </a:cxn>
              <a:cxn ang="0">
                <a:pos x="33" y="8"/>
              </a:cxn>
              <a:cxn ang="0">
                <a:pos x="69" y="2"/>
              </a:cxn>
              <a:cxn ang="0">
                <a:pos x="112" y="10"/>
              </a:cxn>
              <a:cxn ang="0">
                <a:pos x="117" y="0"/>
              </a:cxn>
              <a:cxn ang="0">
                <a:pos x="144" y="6"/>
              </a:cxn>
              <a:cxn ang="0">
                <a:pos x="196" y="12"/>
              </a:cxn>
              <a:cxn ang="0">
                <a:pos x="256" y="29"/>
              </a:cxn>
              <a:cxn ang="0">
                <a:pos x="294" y="29"/>
              </a:cxn>
              <a:cxn ang="0">
                <a:pos x="346" y="66"/>
              </a:cxn>
              <a:cxn ang="0">
                <a:pos x="365" y="79"/>
              </a:cxn>
              <a:cxn ang="0">
                <a:pos x="371" y="73"/>
              </a:cxn>
              <a:cxn ang="0">
                <a:pos x="371" y="94"/>
              </a:cxn>
              <a:cxn ang="0">
                <a:pos x="365" y="110"/>
              </a:cxn>
              <a:cxn ang="0">
                <a:pos x="382" y="117"/>
              </a:cxn>
              <a:cxn ang="0">
                <a:pos x="382" y="133"/>
              </a:cxn>
              <a:cxn ang="0">
                <a:pos x="355" y="156"/>
              </a:cxn>
              <a:cxn ang="0">
                <a:pos x="325" y="179"/>
              </a:cxn>
              <a:cxn ang="0">
                <a:pos x="319" y="213"/>
              </a:cxn>
              <a:cxn ang="0">
                <a:pos x="319" y="240"/>
              </a:cxn>
              <a:cxn ang="0">
                <a:pos x="327" y="261"/>
              </a:cxn>
              <a:cxn ang="0">
                <a:pos x="319" y="273"/>
              </a:cxn>
              <a:cxn ang="0">
                <a:pos x="307" y="261"/>
              </a:cxn>
              <a:cxn ang="0">
                <a:pos x="294" y="248"/>
              </a:cxn>
              <a:cxn ang="0">
                <a:pos x="284" y="259"/>
              </a:cxn>
              <a:cxn ang="0">
                <a:pos x="259" y="277"/>
              </a:cxn>
              <a:cxn ang="0">
                <a:pos x="236" y="292"/>
              </a:cxn>
              <a:cxn ang="0">
                <a:pos x="213" y="294"/>
              </a:cxn>
              <a:cxn ang="0">
                <a:pos x="181" y="304"/>
              </a:cxn>
              <a:cxn ang="0">
                <a:pos x="171" y="271"/>
              </a:cxn>
              <a:cxn ang="0">
                <a:pos x="154" y="254"/>
              </a:cxn>
              <a:cxn ang="0">
                <a:pos x="133" y="252"/>
              </a:cxn>
              <a:cxn ang="0">
                <a:pos x="125" y="213"/>
              </a:cxn>
              <a:cxn ang="0">
                <a:pos x="133" y="194"/>
              </a:cxn>
              <a:cxn ang="0">
                <a:pos x="108" y="163"/>
              </a:cxn>
              <a:cxn ang="0">
                <a:pos x="75" y="167"/>
              </a:cxn>
              <a:cxn ang="0">
                <a:pos x="19" y="144"/>
              </a:cxn>
              <a:cxn ang="0">
                <a:pos x="23" y="138"/>
              </a:cxn>
              <a:cxn ang="0">
                <a:pos x="12" y="94"/>
              </a:cxn>
              <a:cxn ang="0">
                <a:pos x="0" y="46"/>
              </a:cxn>
            </a:cxnLst>
            <a:rect l="0" t="0" r="r" b="b"/>
            <a:pathLst>
              <a:path w="382" h="304">
                <a:moveTo>
                  <a:pt x="0" y="46"/>
                </a:moveTo>
                <a:lnTo>
                  <a:pt x="33" y="8"/>
                </a:lnTo>
                <a:lnTo>
                  <a:pt x="69" y="2"/>
                </a:lnTo>
                <a:lnTo>
                  <a:pt x="112" y="10"/>
                </a:lnTo>
                <a:lnTo>
                  <a:pt x="117" y="0"/>
                </a:lnTo>
                <a:lnTo>
                  <a:pt x="144" y="6"/>
                </a:lnTo>
                <a:lnTo>
                  <a:pt x="196" y="12"/>
                </a:lnTo>
                <a:lnTo>
                  <a:pt x="256" y="29"/>
                </a:lnTo>
                <a:lnTo>
                  <a:pt x="294" y="29"/>
                </a:lnTo>
                <a:lnTo>
                  <a:pt x="346" y="66"/>
                </a:lnTo>
                <a:lnTo>
                  <a:pt x="365" y="79"/>
                </a:lnTo>
                <a:lnTo>
                  <a:pt x="371" y="73"/>
                </a:lnTo>
                <a:lnTo>
                  <a:pt x="371" y="94"/>
                </a:lnTo>
                <a:lnTo>
                  <a:pt x="365" y="110"/>
                </a:lnTo>
                <a:lnTo>
                  <a:pt x="382" y="117"/>
                </a:lnTo>
                <a:lnTo>
                  <a:pt x="382" y="133"/>
                </a:lnTo>
                <a:lnTo>
                  <a:pt x="355" y="156"/>
                </a:lnTo>
                <a:lnTo>
                  <a:pt x="325" y="179"/>
                </a:lnTo>
                <a:lnTo>
                  <a:pt x="319" y="213"/>
                </a:lnTo>
                <a:lnTo>
                  <a:pt x="319" y="240"/>
                </a:lnTo>
                <a:lnTo>
                  <a:pt x="327" y="261"/>
                </a:lnTo>
                <a:lnTo>
                  <a:pt x="319" y="273"/>
                </a:lnTo>
                <a:lnTo>
                  <a:pt x="307" y="261"/>
                </a:lnTo>
                <a:lnTo>
                  <a:pt x="294" y="248"/>
                </a:lnTo>
                <a:lnTo>
                  <a:pt x="284" y="259"/>
                </a:lnTo>
                <a:lnTo>
                  <a:pt x="259" y="277"/>
                </a:lnTo>
                <a:lnTo>
                  <a:pt x="236" y="292"/>
                </a:lnTo>
                <a:lnTo>
                  <a:pt x="213" y="294"/>
                </a:lnTo>
                <a:lnTo>
                  <a:pt x="181" y="304"/>
                </a:lnTo>
                <a:lnTo>
                  <a:pt x="171" y="271"/>
                </a:lnTo>
                <a:lnTo>
                  <a:pt x="154" y="254"/>
                </a:lnTo>
                <a:lnTo>
                  <a:pt x="133" y="252"/>
                </a:lnTo>
                <a:lnTo>
                  <a:pt x="125" y="213"/>
                </a:lnTo>
                <a:lnTo>
                  <a:pt x="133" y="194"/>
                </a:lnTo>
                <a:lnTo>
                  <a:pt x="108" y="163"/>
                </a:lnTo>
                <a:lnTo>
                  <a:pt x="75" y="167"/>
                </a:lnTo>
                <a:lnTo>
                  <a:pt x="19" y="144"/>
                </a:lnTo>
                <a:lnTo>
                  <a:pt x="23" y="138"/>
                </a:lnTo>
                <a:lnTo>
                  <a:pt x="12" y="94"/>
                </a:lnTo>
                <a:lnTo>
                  <a:pt x="0" y="46"/>
                </a:lnTo>
                <a:close/>
              </a:path>
            </a:pathLst>
          </a:custGeom>
          <a:solidFill>
            <a:srgbClr val="D2D2D2"/>
          </a:solidFill>
          <a:ln w="12700">
            <a:solidFill>
              <a:srgbClr val="FFFFFF"/>
            </a:solidFill>
            <a:prstDash val="solid"/>
            <a:round/>
            <a:headEnd/>
            <a:tailEnd/>
          </a:ln>
        </p:spPr>
        <p:txBody>
          <a:bodyPr/>
          <a:lstStyle/>
          <a:p>
            <a:endParaRPr lang="en-GB"/>
          </a:p>
        </p:txBody>
      </p:sp>
      <p:sp>
        <p:nvSpPr>
          <p:cNvPr id="2029" name="Freeform 693"/>
          <p:cNvSpPr>
            <a:spLocks/>
          </p:cNvSpPr>
          <p:nvPr/>
        </p:nvSpPr>
        <p:spPr bwMode="auto">
          <a:xfrm>
            <a:off x="8298070" y="1983679"/>
            <a:ext cx="760730" cy="438720"/>
          </a:xfrm>
          <a:custGeom>
            <a:avLst/>
            <a:gdLst/>
            <a:ahLst/>
            <a:cxnLst>
              <a:cxn ang="0">
                <a:pos x="227" y="0"/>
              </a:cxn>
              <a:cxn ang="0">
                <a:pos x="261" y="19"/>
              </a:cxn>
              <a:cxn ang="0">
                <a:pos x="286" y="15"/>
              </a:cxn>
              <a:cxn ang="0">
                <a:pos x="325" y="42"/>
              </a:cxn>
              <a:cxn ang="0">
                <a:pos x="332" y="48"/>
              </a:cxn>
              <a:cxn ang="0">
                <a:pos x="342" y="50"/>
              </a:cxn>
              <a:cxn ang="0">
                <a:pos x="350" y="50"/>
              </a:cxn>
              <a:cxn ang="0">
                <a:pos x="354" y="50"/>
              </a:cxn>
              <a:cxn ang="0">
                <a:pos x="365" y="38"/>
              </a:cxn>
              <a:cxn ang="0">
                <a:pos x="390" y="46"/>
              </a:cxn>
              <a:cxn ang="0">
                <a:pos x="415" y="52"/>
              </a:cxn>
              <a:cxn ang="0">
                <a:pos x="421" y="69"/>
              </a:cxn>
              <a:cxn ang="0">
                <a:pos x="432" y="82"/>
              </a:cxn>
              <a:cxn ang="0">
                <a:pos x="428" y="121"/>
              </a:cxn>
              <a:cxn ang="0">
                <a:pos x="446" y="140"/>
              </a:cxn>
              <a:cxn ang="0">
                <a:pos x="471" y="174"/>
              </a:cxn>
              <a:cxn ang="0">
                <a:pos x="467" y="209"/>
              </a:cxn>
              <a:cxn ang="0">
                <a:pos x="436" y="224"/>
              </a:cxn>
              <a:cxn ang="0">
                <a:pos x="440" y="257"/>
              </a:cxn>
              <a:cxn ang="0">
                <a:pos x="398" y="261"/>
              </a:cxn>
              <a:cxn ang="0">
                <a:pos x="377" y="270"/>
              </a:cxn>
              <a:cxn ang="0">
                <a:pos x="367" y="280"/>
              </a:cxn>
              <a:cxn ang="0">
                <a:pos x="348" y="267"/>
              </a:cxn>
              <a:cxn ang="0">
                <a:pos x="296" y="230"/>
              </a:cxn>
              <a:cxn ang="0">
                <a:pos x="258" y="230"/>
              </a:cxn>
              <a:cxn ang="0">
                <a:pos x="198" y="213"/>
              </a:cxn>
              <a:cxn ang="0">
                <a:pos x="146" y="207"/>
              </a:cxn>
              <a:cxn ang="0">
                <a:pos x="119" y="201"/>
              </a:cxn>
              <a:cxn ang="0">
                <a:pos x="114" y="211"/>
              </a:cxn>
              <a:cxn ang="0">
                <a:pos x="71" y="203"/>
              </a:cxn>
              <a:cxn ang="0">
                <a:pos x="35" y="209"/>
              </a:cxn>
              <a:cxn ang="0">
                <a:pos x="2" y="247"/>
              </a:cxn>
              <a:cxn ang="0">
                <a:pos x="0" y="159"/>
              </a:cxn>
              <a:cxn ang="0">
                <a:pos x="25" y="134"/>
              </a:cxn>
              <a:cxn ang="0">
                <a:pos x="25" y="98"/>
              </a:cxn>
              <a:cxn ang="0">
                <a:pos x="35" y="73"/>
              </a:cxn>
              <a:cxn ang="0">
                <a:pos x="66" y="52"/>
              </a:cxn>
              <a:cxn ang="0">
                <a:pos x="92" y="46"/>
              </a:cxn>
              <a:cxn ang="0">
                <a:pos x="104" y="69"/>
              </a:cxn>
              <a:cxn ang="0">
                <a:pos x="137" y="94"/>
              </a:cxn>
              <a:cxn ang="0">
                <a:pos x="148" y="132"/>
              </a:cxn>
              <a:cxn ang="0">
                <a:pos x="183" y="132"/>
              </a:cxn>
              <a:cxn ang="0">
                <a:pos x="217" y="86"/>
              </a:cxn>
              <a:cxn ang="0">
                <a:pos x="221" y="40"/>
              </a:cxn>
              <a:cxn ang="0">
                <a:pos x="227" y="0"/>
              </a:cxn>
            </a:cxnLst>
            <a:rect l="0" t="0" r="r" b="b"/>
            <a:pathLst>
              <a:path w="471" h="280">
                <a:moveTo>
                  <a:pt x="227" y="0"/>
                </a:moveTo>
                <a:lnTo>
                  <a:pt x="261" y="19"/>
                </a:lnTo>
                <a:lnTo>
                  <a:pt x="286" y="15"/>
                </a:lnTo>
                <a:lnTo>
                  <a:pt x="325" y="42"/>
                </a:lnTo>
                <a:lnTo>
                  <a:pt x="332" y="48"/>
                </a:lnTo>
                <a:lnTo>
                  <a:pt x="342" y="50"/>
                </a:lnTo>
                <a:lnTo>
                  <a:pt x="350" y="50"/>
                </a:lnTo>
                <a:lnTo>
                  <a:pt x="354" y="50"/>
                </a:lnTo>
                <a:lnTo>
                  <a:pt x="365" y="38"/>
                </a:lnTo>
                <a:lnTo>
                  <a:pt x="390" y="46"/>
                </a:lnTo>
                <a:lnTo>
                  <a:pt x="415" y="52"/>
                </a:lnTo>
                <a:lnTo>
                  <a:pt x="421" y="69"/>
                </a:lnTo>
                <a:lnTo>
                  <a:pt x="432" y="82"/>
                </a:lnTo>
                <a:lnTo>
                  <a:pt x="428" y="121"/>
                </a:lnTo>
                <a:lnTo>
                  <a:pt x="446" y="140"/>
                </a:lnTo>
                <a:lnTo>
                  <a:pt x="471" y="174"/>
                </a:lnTo>
                <a:lnTo>
                  <a:pt x="467" y="209"/>
                </a:lnTo>
                <a:lnTo>
                  <a:pt x="436" y="224"/>
                </a:lnTo>
                <a:lnTo>
                  <a:pt x="440" y="257"/>
                </a:lnTo>
                <a:lnTo>
                  <a:pt x="398" y="261"/>
                </a:lnTo>
                <a:lnTo>
                  <a:pt x="377" y="270"/>
                </a:lnTo>
                <a:lnTo>
                  <a:pt x="367" y="280"/>
                </a:lnTo>
                <a:lnTo>
                  <a:pt x="348" y="267"/>
                </a:lnTo>
                <a:lnTo>
                  <a:pt x="296" y="230"/>
                </a:lnTo>
                <a:lnTo>
                  <a:pt x="258" y="230"/>
                </a:lnTo>
                <a:lnTo>
                  <a:pt x="198" y="213"/>
                </a:lnTo>
                <a:lnTo>
                  <a:pt x="146" y="207"/>
                </a:lnTo>
                <a:lnTo>
                  <a:pt x="119" y="201"/>
                </a:lnTo>
                <a:lnTo>
                  <a:pt x="114" y="211"/>
                </a:lnTo>
                <a:lnTo>
                  <a:pt x="71" y="203"/>
                </a:lnTo>
                <a:lnTo>
                  <a:pt x="35" y="209"/>
                </a:lnTo>
                <a:lnTo>
                  <a:pt x="2" y="247"/>
                </a:lnTo>
                <a:lnTo>
                  <a:pt x="0" y="159"/>
                </a:lnTo>
                <a:lnTo>
                  <a:pt x="25" y="134"/>
                </a:lnTo>
                <a:lnTo>
                  <a:pt x="25" y="98"/>
                </a:lnTo>
                <a:lnTo>
                  <a:pt x="35" y="73"/>
                </a:lnTo>
                <a:lnTo>
                  <a:pt x="66" y="52"/>
                </a:lnTo>
                <a:lnTo>
                  <a:pt x="92" y="46"/>
                </a:lnTo>
                <a:lnTo>
                  <a:pt x="104" y="69"/>
                </a:lnTo>
                <a:lnTo>
                  <a:pt x="137" y="94"/>
                </a:lnTo>
                <a:lnTo>
                  <a:pt x="148" y="132"/>
                </a:lnTo>
                <a:lnTo>
                  <a:pt x="183" y="132"/>
                </a:lnTo>
                <a:lnTo>
                  <a:pt x="217" y="86"/>
                </a:lnTo>
                <a:lnTo>
                  <a:pt x="221" y="40"/>
                </a:lnTo>
                <a:lnTo>
                  <a:pt x="227" y="0"/>
                </a:lnTo>
                <a:close/>
              </a:path>
            </a:pathLst>
          </a:custGeom>
          <a:solidFill>
            <a:srgbClr val="D2D2D2"/>
          </a:solidFill>
          <a:ln w="12700">
            <a:noFill/>
            <a:round/>
            <a:headEnd/>
            <a:tailEnd/>
          </a:ln>
        </p:spPr>
        <p:txBody>
          <a:bodyPr/>
          <a:lstStyle/>
          <a:p>
            <a:endParaRPr lang="en-GB"/>
          </a:p>
        </p:txBody>
      </p:sp>
      <p:sp>
        <p:nvSpPr>
          <p:cNvPr id="2030" name="Freeform 694"/>
          <p:cNvSpPr>
            <a:spLocks/>
          </p:cNvSpPr>
          <p:nvPr/>
        </p:nvSpPr>
        <p:spPr bwMode="auto">
          <a:xfrm>
            <a:off x="8298070" y="1983679"/>
            <a:ext cx="760730" cy="438720"/>
          </a:xfrm>
          <a:custGeom>
            <a:avLst/>
            <a:gdLst/>
            <a:ahLst/>
            <a:cxnLst>
              <a:cxn ang="0">
                <a:pos x="227" y="0"/>
              </a:cxn>
              <a:cxn ang="0">
                <a:pos x="261" y="19"/>
              </a:cxn>
              <a:cxn ang="0">
                <a:pos x="286" y="15"/>
              </a:cxn>
              <a:cxn ang="0">
                <a:pos x="325" y="42"/>
              </a:cxn>
              <a:cxn ang="0">
                <a:pos x="332" y="48"/>
              </a:cxn>
              <a:cxn ang="0">
                <a:pos x="342" y="50"/>
              </a:cxn>
              <a:cxn ang="0">
                <a:pos x="350" y="50"/>
              </a:cxn>
              <a:cxn ang="0">
                <a:pos x="354" y="50"/>
              </a:cxn>
              <a:cxn ang="0">
                <a:pos x="365" y="38"/>
              </a:cxn>
              <a:cxn ang="0">
                <a:pos x="390" y="46"/>
              </a:cxn>
              <a:cxn ang="0">
                <a:pos x="415" y="52"/>
              </a:cxn>
              <a:cxn ang="0">
                <a:pos x="421" y="69"/>
              </a:cxn>
              <a:cxn ang="0">
                <a:pos x="432" y="82"/>
              </a:cxn>
              <a:cxn ang="0">
                <a:pos x="428" y="121"/>
              </a:cxn>
              <a:cxn ang="0">
                <a:pos x="446" y="140"/>
              </a:cxn>
              <a:cxn ang="0">
                <a:pos x="471" y="174"/>
              </a:cxn>
              <a:cxn ang="0">
                <a:pos x="467" y="209"/>
              </a:cxn>
              <a:cxn ang="0">
                <a:pos x="436" y="224"/>
              </a:cxn>
              <a:cxn ang="0">
                <a:pos x="440" y="257"/>
              </a:cxn>
              <a:cxn ang="0">
                <a:pos x="398" y="261"/>
              </a:cxn>
              <a:cxn ang="0">
                <a:pos x="377" y="270"/>
              </a:cxn>
              <a:cxn ang="0">
                <a:pos x="367" y="280"/>
              </a:cxn>
              <a:cxn ang="0">
                <a:pos x="348" y="267"/>
              </a:cxn>
              <a:cxn ang="0">
                <a:pos x="296" y="230"/>
              </a:cxn>
              <a:cxn ang="0">
                <a:pos x="258" y="230"/>
              </a:cxn>
              <a:cxn ang="0">
                <a:pos x="198" y="213"/>
              </a:cxn>
              <a:cxn ang="0">
                <a:pos x="146" y="207"/>
              </a:cxn>
              <a:cxn ang="0">
                <a:pos x="119" y="201"/>
              </a:cxn>
              <a:cxn ang="0">
                <a:pos x="114" y="211"/>
              </a:cxn>
              <a:cxn ang="0">
                <a:pos x="71" y="203"/>
              </a:cxn>
              <a:cxn ang="0">
                <a:pos x="35" y="209"/>
              </a:cxn>
              <a:cxn ang="0">
                <a:pos x="2" y="247"/>
              </a:cxn>
              <a:cxn ang="0">
                <a:pos x="0" y="159"/>
              </a:cxn>
              <a:cxn ang="0">
                <a:pos x="25" y="134"/>
              </a:cxn>
              <a:cxn ang="0">
                <a:pos x="25" y="98"/>
              </a:cxn>
              <a:cxn ang="0">
                <a:pos x="35" y="73"/>
              </a:cxn>
              <a:cxn ang="0">
                <a:pos x="66" y="52"/>
              </a:cxn>
              <a:cxn ang="0">
                <a:pos x="92" y="46"/>
              </a:cxn>
              <a:cxn ang="0">
                <a:pos x="104" y="69"/>
              </a:cxn>
              <a:cxn ang="0">
                <a:pos x="137" y="94"/>
              </a:cxn>
              <a:cxn ang="0">
                <a:pos x="148" y="132"/>
              </a:cxn>
              <a:cxn ang="0">
                <a:pos x="183" y="132"/>
              </a:cxn>
              <a:cxn ang="0">
                <a:pos x="217" y="86"/>
              </a:cxn>
              <a:cxn ang="0">
                <a:pos x="221" y="40"/>
              </a:cxn>
              <a:cxn ang="0">
                <a:pos x="227" y="0"/>
              </a:cxn>
            </a:cxnLst>
            <a:rect l="0" t="0" r="r" b="b"/>
            <a:pathLst>
              <a:path w="471" h="280">
                <a:moveTo>
                  <a:pt x="227" y="0"/>
                </a:moveTo>
                <a:lnTo>
                  <a:pt x="261" y="19"/>
                </a:lnTo>
                <a:lnTo>
                  <a:pt x="286" y="15"/>
                </a:lnTo>
                <a:lnTo>
                  <a:pt x="325" y="42"/>
                </a:lnTo>
                <a:lnTo>
                  <a:pt x="332" y="48"/>
                </a:lnTo>
                <a:lnTo>
                  <a:pt x="342" y="50"/>
                </a:lnTo>
                <a:lnTo>
                  <a:pt x="350" y="50"/>
                </a:lnTo>
                <a:lnTo>
                  <a:pt x="354" y="50"/>
                </a:lnTo>
                <a:lnTo>
                  <a:pt x="365" y="38"/>
                </a:lnTo>
                <a:lnTo>
                  <a:pt x="390" y="46"/>
                </a:lnTo>
                <a:lnTo>
                  <a:pt x="415" y="52"/>
                </a:lnTo>
                <a:lnTo>
                  <a:pt x="421" y="69"/>
                </a:lnTo>
                <a:lnTo>
                  <a:pt x="432" y="82"/>
                </a:lnTo>
                <a:lnTo>
                  <a:pt x="428" y="121"/>
                </a:lnTo>
                <a:lnTo>
                  <a:pt x="446" y="140"/>
                </a:lnTo>
                <a:lnTo>
                  <a:pt x="471" y="174"/>
                </a:lnTo>
                <a:lnTo>
                  <a:pt x="467" y="209"/>
                </a:lnTo>
                <a:lnTo>
                  <a:pt x="436" y="224"/>
                </a:lnTo>
                <a:lnTo>
                  <a:pt x="440" y="257"/>
                </a:lnTo>
                <a:lnTo>
                  <a:pt x="398" y="261"/>
                </a:lnTo>
                <a:lnTo>
                  <a:pt x="377" y="270"/>
                </a:lnTo>
                <a:lnTo>
                  <a:pt x="367" y="280"/>
                </a:lnTo>
                <a:lnTo>
                  <a:pt x="348" y="267"/>
                </a:lnTo>
                <a:lnTo>
                  <a:pt x="296" y="230"/>
                </a:lnTo>
                <a:lnTo>
                  <a:pt x="258" y="230"/>
                </a:lnTo>
                <a:lnTo>
                  <a:pt x="198" y="213"/>
                </a:lnTo>
                <a:lnTo>
                  <a:pt x="146" y="207"/>
                </a:lnTo>
                <a:lnTo>
                  <a:pt x="119" y="201"/>
                </a:lnTo>
                <a:lnTo>
                  <a:pt x="114" y="211"/>
                </a:lnTo>
                <a:lnTo>
                  <a:pt x="71" y="203"/>
                </a:lnTo>
                <a:lnTo>
                  <a:pt x="35" y="209"/>
                </a:lnTo>
                <a:lnTo>
                  <a:pt x="2" y="247"/>
                </a:lnTo>
                <a:lnTo>
                  <a:pt x="0" y="159"/>
                </a:lnTo>
                <a:lnTo>
                  <a:pt x="25" y="134"/>
                </a:lnTo>
                <a:lnTo>
                  <a:pt x="25" y="98"/>
                </a:lnTo>
                <a:lnTo>
                  <a:pt x="35" y="73"/>
                </a:lnTo>
                <a:lnTo>
                  <a:pt x="66" y="52"/>
                </a:lnTo>
                <a:lnTo>
                  <a:pt x="92" y="46"/>
                </a:lnTo>
                <a:lnTo>
                  <a:pt x="104" y="69"/>
                </a:lnTo>
                <a:lnTo>
                  <a:pt x="137" y="94"/>
                </a:lnTo>
                <a:lnTo>
                  <a:pt x="148" y="132"/>
                </a:lnTo>
                <a:lnTo>
                  <a:pt x="183" y="132"/>
                </a:lnTo>
                <a:lnTo>
                  <a:pt x="217" y="86"/>
                </a:lnTo>
                <a:lnTo>
                  <a:pt x="221" y="40"/>
                </a:lnTo>
                <a:lnTo>
                  <a:pt x="227" y="0"/>
                </a:lnTo>
              </a:path>
            </a:pathLst>
          </a:custGeom>
          <a:solidFill>
            <a:srgbClr val="D2D2D2"/>
          </a:solidFill>
          <a:ln w="12700">
            <a:solidFill>
              <a:srgbClr val="FFFFFF"/>
            </a:solidFill>
            <a:prstDash val="solid"/>
            <a:round/>
            <a:headEnd/>
            <a:tailEnd/>
          </a:ln>
        </p:spPr>
        <p:txBody>
          <a:bodyPr/>
          <a:lstStyle/>
          <a:p>
            <a:endParaRPr lang="en-GB"/>
          </a:p>
        </p:txBody>
      </p:sp>
      <p:sp>
        <p:nvSpPr>
          <p:cNvPr id="2031" name="Freeform 695"/>
          <p:cNvSpPr>
            <a:spLocks/>
          </p:cNvSpPr>
          <p:nvPr/>
        </p:nvSpPr>
        <p:spPr bwMode="auto">
          <a:xfrm>
            <a:off x="8537525" y="1687632"/>
            <a:ext cx="436545" cy="374517"/>
          </a:xfrm>
          <a:custGeom>
            <a:avLst/>
            <a:gdLst/>
            <a:ahLst/>
            <a:cxnLst>
              <a:cxn ang="0">
                <a:pos x="79" y="188"/>
              </a:cxn>
              <a:cxn ang="0">
                <a:pos x="79" y="155"/>
              </a:cxn>
              <a:cxn ang="0">
                <a:pos x="67" y="155"/>
              </a:cxn>
              <a:cxn ang="0">
                <a:pos x="46" y="167"/>
              </a:cxn>
              <a:cxn ang="0">
                <a:pos x="17" y="146"/>
              </a:cxn>
              <a:cxn ang="0">
                <a:pos x="8" y="115"/>
              </a:cxn>
              <a:cxn ang="0">
                <a:pos x="0" y="82"/>
              </a:cxn>
              <a:cxn ang="0">
                <a:pos x="4" y="53"/>
              </a:cxn>
              <a:cxn ang="0">
                <a:pos x="27" y="40"/>
              </a:cxn>
              <a:cxn ang="0">
                <a:pos x="58" y="15"/>
              </a:cxn>
              <a:cxn ang="0">
                <a:pos x="81" y="0"/>
              </a:cxn>
              <a:cxn ang="0">
                <a:pos x="119" y="0"/>
              </a:cxn>
              <a:cxn ang="0">
                <a:pos x="165" y="0"/>
              </a:cxn>
              <a:cxn ang="0">
                <a:pos x="204" y="11"/>
              </a:cxn>
              <a:cxn ang="0">
                <a:pos x="261" y="7"/>
              </a:cxn>
              <a:cxn ang="0">
                <a:pos x="271" y="0"/>
              </a:cxn>
              <a:cxn ang="0">
                <a:pos x="269" y="38"/>
              </a:cxn>
              <a:cxn ang="0">
                <a:pos x="252" y="74"/>
              </a:cxn>
              <a:cxn ang="0">
                <a:pos x="255" y="105"/>
              </a:cxn>
              <a:cxn ang="0">
                <a:pos x="261" y="165"/>
              </a:cxn>
              <a:cxn ang="0">
                <a:pos x="269" y="188"/>
              </a:cxn>
              <a:cxn ang="0">
                <a:pos x="250" y="211"/>
              </a:cxn>
              <a:cxn ang="0">
                <a:pos x="242" y="234"/>
              </a:cxn>
              <a:cxn ang="0">
                <a:pos x="217" y="226"/>
              </a:cxn>
              <a:cxn ang="0">
                <a:pos x="206" y="238"/>
              </a:cxn>
              <a:cxn ang="0">
                <a:pos x="202" y="238"/>
              </a:cxn>
              <a:cxn ang="0">
                <a:pos x="194" y="238"/>
              </a:cxn>
              <a:cxn ang="0">
                <a:pos x="184" y="236"/>
              </a:cxn>
              <a:cxn ang="0">
                <a:pos x="177" y="230"/>
              </a:cxn>
              <a:cxn ang="0">
                <a:pos x="138" y="203"/>
              </a:cxn>
              <a:cxn ang="0">
                <a:pos x="113" y="207"/>
              </a:cxn>
              <a:cxn ang="0">
                <a:pos x="79" y="188"/>
              </a:cxn>
            </a:cxnLst>
            <a:rect l="0" t="0" r="r" b="b"/>
            <a:pathLst>
              <a:path w="271" h="238">
                <a:moveTo>
                  <a:pt x="79" y="188"/>
                </a:moveTo>
                <a:lnTo>
                  <a:pt x="79" y="155"/>
                </a:lnTo>
                <a:lnTo>
                  <a:pt x="67" y="155"/>
                </a:lnTo>
                <a:lnTo>
                  <a:pt x="46" y="167"/>
                </a:lnTo>
                <a:lnTo>
                  <a:pt x="17" y="146"/>
                </a:lnTo>
                <a:lnTo>
                  <a:pt x="8" y="115"/>
                </a:lnTo>
                <a:lnTo>
                  <a:pt x="0" y="82"/>
                </a:lnTo>
                <a:lnTo>
                  <a:pt x="4" y="53"/>
                </a:lnTo>
                <a:lnTo>
                  <a:pt x="27" y="40"/>
                </a:lnTo>
                <a:lnTo>
                  <a:pt x="58" y="15"/>
                </a:lnTo>
                <a:lnTo>
                  <a:pt x="81" y="0"/>
                </a:lnTo>
                <a:lnTo>
                  <a:pt x="119" y="0"/>
                </a:lnTo>
                <a:lnTo>
                  <a:pt x="165" y="0"/>
                </a:lnTo>
                <a:lnTo>
                  <a:pt x="204" y="11"/>
                </a:lnTo>
                <a:lnTo>
                  <a:pt x="261" y="7"/>
                </a:lnTo>
                <a:lnTo>
                  <a:pt x="271" y="0"/>
                </a:lnTo>
                <a:lnTo>
                  <a:pt x="269" y="38"/>
                </a:lnTo>
                <a:lnTo>
                  <a:pt x="252" y="74"/>
                </a:lnTo>
                <a:lnTo>
                  <a:pt x="255" y="105"/>
                </a:lnTo>
                <a:lnTo>
                  <a:pt x="261" y="165"/>
                </a:lnTo>
                <a:lnTo>
                  <a:pt x="269" y="188"/>
                </a:lnTo>
                <a:lnTo>
                  <a:pt x="250" y="211"/>
                </a:lnTo>
                <a:lnTo>
                  <a:pt x="242" y="234"/>
                </a:lnTo>
                <a:lnTo>
                  <a:pt x="217" y="226"/>
                </a:lnTo>
                <a:lnTo>
                  <a:pt x="206" y="238"/>
                </a:lnTo>
                <a:lnTo>
                  <a:pt x="202" y="238"/>
                </a:lnTo>
                <a:lnTo>
                  <a:pt x="194" y="238"/>
                </a:lnTo>
                <a:lnTo>
                  <a:pt x="184" y="236"/>
                </a:lnTo>
                <a:lnTo>
                  <a:pt x="177" y="230"/>
                </a:lnTo>
                <a:lnTo>
                  <a:pt x="138" y="203"/>
                </a:lnTo>
                <a:lnTo>
                  <a:pt x="113" y="207"/>
                </a:lnTo>
                <a:lnTo>
                  <a:pt x="79" y="188"/>
                </a:lnTo>
                <a:close/>
              </a:path>
            </a:pathLst>
          </a:custGeom>
          <a:solidFill>
            <a:srgbClr val="D2D2D2"/>
          </a:solidFill>
          <a:ln w="12700">
            <a:noFill/>
            <a:round/>
            <a:headEnd/>
            <a:tailEnd/>
          </a:ln>
        </p:spPr>
        <p:txBody>
          <a:bodyPr/>
          <a:lstStyle/>
          <a:p>
            <a:endParaRPr lang="en-GB"/>
          </a:p>
        </p:txBody>
      </p:sp>
      <p:sp>
        <p:nvSpPr>
          <p:cNvPr id="2032" name="Freeform 696"/>
          <p:cNvSpPr>
            <a:spLocks/>
          </p:cNvSpPr>
          <p:nvPr/>
        </p:nvSpPr>
        <p:spPr bwMode="auto">
          <a:xfrm>
            <a:off x="8537525" y="1687632"/>
            <a:ext cx="436545" cy="374517"/>
          </a:xfrm>
          <a:custGeom>
            <a:avLst/>
            <a:gdLst/>
            <a:ahLst/>
            <a:cxnLst>
              <a:cxn ang="0">
                <a:pos x="79" y="188"/>
              </a:cxn>
              <a:cxn ang="0">
                <a:pos x="79" y="155"/>
              </a:cxn>
              <a:cxn ang="0">
                <a:pos x="67" y="155"/>
              </a:cxn>
              <a:cxn ang="0">
                <a:pos x="46" y="167"/>
              </a:cxn>
              <a:cxn ang="0">
                <a:pos x="17" y="146"/>
              </a:cxn>
              <a:cxn ang="0">
                <a:pos x="8" y="115"/>
              </a:cxn>
              <a:cxn ang="0">
                <a:pos x="0" y="82"/>
              </a:cxn>
              <a:cxn ang="0">
                <a:pos x="4" y="53"/>
              </a:cxn>
              <a:cxn ang="0">
                <a:pos x="27" y="40"/>
              </a:cxn>
              <a:cxn ang="0">
                <a:pos x="58" y="15"/>
              </a:cxn>
              <a:cxn ang="0">
                <a:pos x="81" y="0"/>
              </a:cxn>
              <a:cxn ang="0">
                <a:pos x="119" y="0"/>
              </a:cxn>
              <a:cxn ang="0">
                <a:pos x="165" y="0"/>
              </a:cxn>
              <a:cxn ang="0">
                <a:pos x="204" y="11"/>
              </a:cxn>
              <a:cxn ang="0">
                <a:pos x="261" y="7"/>
              </a:cxn>
              <a:cxn ang="0">
                <a:pos x="271" y="0"/>
              </a:cxn>
              <a:cxn ang="0">
                <a:pos x="269" y="38"/>
              </a:cxn>
              <a:cxn ang="0">
                <a:pos x="252" y="74"/>
              </a:cxn>
              <a:cxn ang="0">
                <a:pos x="255" y="105"/>
              </a:cxn>
              <a:cxn ang="0">
                <a:pos x="261" y="165"/>
              </a:cxn>
              <a:cxn ang="0">
                <a:pos x="269" y="188"/>
              </a:cxn>
              <a:cxn ang="0">
                <a:pos x="250" y="211"/>
              </a:cxn>
              <a:cxn ang="0">
                <a:pos x="242" y="234"/>
              </a:cxn>
              <a:cxn ang="0">
                <a:pos x="217" y="226"/>
              </a:cxn>
              <a:cxn ang="0">
                <a:pos x="206" y="238"/>
              </a:cxn>
              <a:cxn ang="0">
                <a:pos x="202" y="238"/>
              </a:cxn>
              <a:cxn ang="0">
                <a:pos x="194" y="238"/>
              </a:cxn>
              <a:cxn ang="0">
                <a:pos x="184" y="236"/>
              </a:cxn>
              <a:cxn ang="0">
                <a:pos x="177" y="230"/>
              </a:cxn>
              <a:cxn ang="0">
                <a:pos x="138" y="203"/>
              </a:cxn>
              <a:cxn ang="0">
                <a:pos x="113" y="207"/>
              </a:cxn>
              <a:cxn ang="0">
                <a:pos x="79" y="188"/>
              </a:cxn>
            </a:cxnLst>
            <a:rect l="0" t="0" r="r" b="b"/>
            <a:pathLst>
              <a:path w="271" h="238">
                <a:moveTo>
                  <a:pt x="79" y="188"/>
                </a:moveTo>
                <a:lnTo>
                  <a:pt x="79" y="155"/>
                </a:lnTo>
                <a:lnTo>
                  <a:pt x="67" y="155"/>
                </a:lnTo>
                <a:lnTo>
                  <a:pt x="46" y="167"/>
                </a:lnTo>
                <a:lnTo>
                  <a:pt x="17" y="146"/>
                </a:lnTo>
                <a:lnTo>
                  <a:pt x="8" y="115"/>
                </a:lnTo>
                <a:lnTo>
                  <a:pt x="0" y="82"/>
                </a:lnTo>
                <a:lnTo>
                  <a:pt x="4" y="53"/>
                </a:lnTo>
                <a:lnTo>
                  <a:pt x="27" y="40"/>
                </a:lnTo>
                <a:lnTo>
                  <a:pt x="58" y="15"/>
                </a:lnTo>
                <a:lnTo>
                  <a:pt x="81" y="0"/>
                </a:lnTo>
                <a:lnTo>
                  <a:pt x="119" y="0"/>
                </a:lnTo>
                <a:lnTo>
                  <a:pt x="165" y="0"/>
                </a:lnTo>
                <a:lnTo>
                  <a:pt x="204" y="11"/>
                </a:lnTo>
                <a:lnTo>
                  <a:pt x="261" y="7"/>
                </a:lnTo>
                <a:lnTo>
                  <a:pt x="271" y="0"/>
                </a:lnTo>
                <a:lnTo>
                  <a:pt x="269" y="38"/>
                </a:lnTo>
                <a:lnTo>
                  <a:pt x="252" y="74"/>
                </a:lnTo>
                <a:lnTo>
                  <a:pt x="255" y="105"/>
                </a:lnTo>
                <a:lnTo>
                  <a:pt x="261" y="165"/>
                </a:lnTo>
                <a:lnTo>
                  <a:pt x="269" y="188"/>
                </a:lnTo>
                <a:lnTo>
                  <a:pt x="250" y="211"/>
                </a:lnTo>
                <a:lnTo>
                  <a:pt x="242" y="234"/>
                </a:lnTo>
                <a:lnTo>
                  <a:pt x="217" y="226"/>
                </a:lnTo>
                <a:lnTo>
                  <a:pt x="206" y="238"/>
                </a:lnTo>
                <a:lnTo>
                  <a:pt x="202" y="238"/>
                </a:lnTo>
                <a:lnTo>
                  <a:pt x="194" y="238"/>
                </a:lnTo>
                <a:lnTo>
                  <a:pt x="184" y="236"/>
                </a:lnTo>
                <a:lnTo>
                  <a:pt x="177" y="230"/>
                </a:lnTo>
                <a:lnTo>
                  <a:pt x="138" y="203"/>
                </a:lnTo>
                <a:lnTo>
                  <a:pt x="113" y="207"/>
                </a:lnTo>
                <a:lnTo>
                  <a:pt x="79" y="188"/>
                </a:lnTo>
                <a:close/>
              </a:path>
            </a:pathLst>
          </a:custGeom>
          <a:solidFill>
            <a:srgbClr val="D2D2D2"/>
          </a:solidFill>
          <a:ln w="12700">
            <a:solidFill>
              <a:srgbClr val="FFFFFF"/>
            </a:solidFill>
            <a:prstDash val="solid"/>
            <a:round/>
            <a:headEnd/>
            <a:tailEnd/>
          </a:ln>
        </p:spPr>
        <p:txBody>
          <a:bodyPr/>
          <a:lstStyle/>
          <a:p>
            <a:endParaRPr lang="en-GB"/>
          </a:p>
        </p:txBody>
      </p:sp>
      <p:sp>
        <p:nvSpPr>
          <p:cNvPr id="2033" name="Freeform 697"/>
          <p:cNvSpPr>
            <a:spLocks/>
          </p:cNvSpPr>
          <p:nvPr/>
        </p:nvSpPr>
        <p:spPr bwMode="auto">
          <a:xfrm>
            <a:off x="8565155" y="2311827"/>
            <a:ext cx="1073863" cy="907757"/>
          </a:xfrm>
          <a:custGeom>
            <a:avLst/>
            <a:gdLst/>
            <a:ahLst/>
            <a:cxnLst>
              <a:cxn ang="0">
                <a:pos x="94" y="539"/>
              </a:cxn>
              <a:cxn ang="0">
                <a:pos x="164" y="526"/>
              </a:cxn>
              <a:cxn ang="0">
                <a:pos x="221" y="534"/>
              </a:cxn>
              <a:cxn ang="0">
                <a:pos x="284" y="547"/>
              </a:cxn>
              <a:cxn ang="0">
                <a:pos x="334" y="560"/>
              </a:cxn>
              <a:cxn ang="0">
                <a:pos x="363" y="553"/>
              </a:cxn>
              <a:cxn ang="0">
                <a:pos x="413" y="566"/>
              </a:cxn>
              <a:cxn ang="0">
                <a:pos x="438" y="539"/>
              </a:cxn>
              <a:cxn ang="0">
                <a:pos x="469" y="545"/>
              </a:cxn>
              <a:cxn ang="0">
                <a:pos x="511" y="553"/>
              </a:cxn>
              <a:cxn ang="0">
                <a:pos x="553" y="562"/>
              </a:cxn>
              <a:cxn ang="0">
                <a:pos x="536" y="505"/>
              </a:cxn>
              <a:cxn ang="0">
                <a:pos x="590" y="455"/>
              </a:cxn>
              <a:cxn ang="0">
                <a:pos x="620" y="445"/>
              </a:cxn>
              <a:cxn ang="0">
                <a:pos x="603" y="415"/>
              </a:cxn>
              <a:cxn ang="0">
                <a:pos x="574" y="361"/>
              </a:cxn>
              <a:cxn ang="0">
                <a:pos x="588" y="319"/>
              </a:cxn>
              <a:cxn ang="0">
                <a:pos x="630" y="332"/>
              </a:cxn>
              <a:cxn ang="0">
                <a:pos x="666" y="297"/>
              </a:cxn>
              <a:cxn ang="0">
                <a:pos x="636" y="276"/>
              </a:cxn>
              <a:cxn ang="0">
                <a:pos x="592" y="244"/>
              </a:cxn>
              <a:cxn ang="0">
                <a:pos x="549" y="209"/>
              </a:cxn>
              <a:cxn ang="0">
                <a:pos x="515" y="150"/>
              </a:cxn>
              <a:cxn ang="0">
                <a:pos x="507" y="111"/>
              </a:cxn>
              <a:cxn ang="0">
                <a:pos x="503" y="56"/>
              </a:cxn>
              <a:cxn ang="0">
                <a:pos x="434" y="19"/>
              </a:cxn>
              <a:cxn ang="0">
                <a:pos x="400" y="36"/>
              </a:cxn>
              <a:cxn ang="0">
                <a:pos x="357" y="13"/>
              </a:cxn>
              <a:cxn ang="0">
                <a:pos x="332" y="11"/>
              </a:cxn>
              <a:cxn ang="0">
                <a:pos x="302" y="0"/>
              </a:cxn>
              <a:cxn ang="0">
                <a:pos x="275" y="48"/>
              </a:cxn>
              <a:cxn ang="0">
                <a:pos x="212" y="61"/>
              </a:cxn>
              <a:cxn ang="0">
                <a:pos x="208" y="86"/>
              </a:cxn>
              <a:cxn ang="0">
                <a:pos x="219" y="109"/>
              </a:cxn>
              <a:cxn ang="0">
                <a:pos x="192" y="148"/>
              </a:cxn>
              <a:cxn ang="0">
                <a:pos x="156" y="205"/>
              </a:cxn>
              <a:cxn ang="0">
                <a:pos x="164" y="253"/>
              </a:cxn>
              <a:cxn ang="0">
                <a:pos x="144" y="253"/>
              </a:cxn>
              <a:cxn ang="0">
                <a:pos x="121" y="251"/>
              </a:cxn>
              <a:cxn ang="0">
                <a:pos x="73" y="284"/>
              </a:cxn>
              <a:cxn ang="0">
                <a:pos x="18" y="296"/>
              </a:cxn>
              <a:cxn ang="0">
                <a:pos x="20" y="336"/>
              </a:cxn>
              <a:cxn ang="0">
                <a:pos x="68" y="416"/>
              </a:cxn>
              <a:cxn ang="0">
                <a:pos x="27" y="461"/>
              </a:cxn>
              <a:cxn ang="0">
                <a:pos x="27" y="509"/>
              </a:cxn>
              <a:cxn ang="0">
                <a:pos x="43" y="534"/>
              </a:cxn>
            </a:cxnLst>
            <a:rect l="0" t="0" r="r" b="b"/>
            <a:pathLst>
              <a:path w="666" h="578">
                <a:moveTo>
                  <a:pt x="43" y="534"/>
                </a:moveTo>
                <a:lnTo>
                  <a:pt x="94" y="539"/>
                </a:lnTo>
                <a:lnTo>
                  <a:pt x="139" y="516"/>
                </a:lnTo>
                <a:lnTo>
                  <a:pt x="164" y="526"/>
                </a:lnTo>
                <a:lnTo>
                  <a:pt x="192" y="526"/>
                </a:lnTo>
                <a:lnTo>
                  <a:pt x="221" y="534"/>
                </a:lnTo>
                <a:lnTo>
                  <a:pt x="244" y="528"/>
                </a:lnTo>
                <a:lnTo>
                  <a:pt x="284" y="547"/>
                </a:lnTo>
                <a:lnTo>
                  <a:pt x="308" y="547"/>
                </a:lnTo>
                <a:lnTo>
                  <a:pt x="334" y="560"/>
                </a:lnTo>
                <a:lnTo>
                  <a:pt x="338" y="545"/>
                </a:lnTo>
                <a:lnTo>
                  <a:pt x="363" y="553"/>
                </a:lnTo>
                <a:lnTo>
                  <a:pt x="386" y="553"/>
                </a:lnTo>
                <a:lnTo>
                  <a:pt x="413" y="566"/>
                </a:lnTo>
                <a:lnTo>
                  <a:pt x="413" y="539"/>
                </a:lnTo>
                <a:lnTo>
                  <a:pt x="438" y="539"/>
                </a:lnTo>
                <a:lnTo>
                  <a:pt x="455" y="572"/>
                </a:lnTo>
                <a:lnTo>
                  <a:pt x="469" y="545"/>
                </a:lnTo>
                <a:lnTo>
                  <a:pt x="488" y="557"/>
                </a:lnTo>
                <a:lnTo>
                  <a:pt x="511" y="553"/>
                </a:lnTo>
                <a:lnTo>
                  <a:pt x="538" y="578"/>
                </a:lnTo>
                <a:lnTo>
                  <a:pt x="553" y="562"/>
                </a:lnTo>
                <a:lnTo>
                  <a:pt x="540" y="530"/>
                </a:lnTo>
                <a:lnTo>
                  <a:pt x="536" y="505"/>
                </a:lnTo>
                <a:lnTo>
                  <a:pt x="567" y="470"/>
                </a:lnTo>
                <a:lnTo>
                  <a:pt x="590" y="455"/>
                </a:lnTo>
                <a:lnTo>
                  <a:pt x="628" y="461"/>
                </a:lnTo>
                <a:lnTo>
                  <a:pt x="620" y="445"/>
                </a:lnTo>
                <a:lnTo>
                  <a:pt x="601" y="439"/>
                </a:lnTo>
                <a:lnTo>
                  <a:pt x="603" y="415"/>
                </a:lnTo>
                <a:lnTo>
                  <a:pt x="599" y="386"/>
                </a:lnTo>
                <a:lnTo>
                  <a:pt x="574" y="361"/>
                </a:lnTo>
                <a:lnTo>
                  <a:pt x="571" y="336"/>
                </a:lnTo>
                <a:lnTo>
                  <a:pt x="588" y="319"/>
                </a:lnTo>
                <a:lnTo>
                  <a:pt x="615" y="336"/>
                </a:lnTo>
                <a:lnTo>
                  <a:pt x="630" y="332"/>
                </a:lnTo>
                <a:lnTo>
                  <a:pt x="643" y="315"/>
                </a:lnTo>
                <a:lnTo>
                  <a:pt x="666" y="297"/>
                </a:lnTo>
                <a:lnTo>
                  <a:pt x="661" y="280"/>
                </a:lnTo>
                <a:lnTo>
                  <a:pt x="636" y="276"/>
                </a:lnTo>
                <a:lnTo>
                  <a:pt x="624" y="259"/>
                </a:lnTo>
                <a:lnTo>
                  <a:pt x="592" y="244"/>
                </a:lnTo>
                <a:lnTo>
                  <a:pt x="588" y="217"/>
                </a:lnTo>
                <a:lnTo>
                  <a:pt x="549" y="209"/>
                </a:lnTo>
                <a:lnTo>
                  <a:pt x="524" y="173"/>
                </a:lnTo>
                <a:lnTo>
                  <a:pt x="515" y="150"/>
                </a:lnTo>
                <a:lnTo>
                  <a:pt x="505" y="140"/>
                </a:lnTo>
                <a:lnTo>
                  <a:pt x="507" y="111"/>
                </a:lnTo>
                <a:lnTo>
                  <a:pt x="505" y="94"/>
                </a:lnTo>
                <a:lnTo>
                  <a:pt x="503" y="56"/>
                </a:lnTo>
                <a:lnTo>
                  <a:pt x="475" y="34"/>
                </a:lnTo>
                <a:lnTo>
                  <a:pt x="434" y="19"/>
                </a:lnTo>
                <a:lnTo>
                  <a:pt x="407" y="50"/>
                </a:lnTo>
                <a:lnTo>
                  <a:pt x="400" y="36"/>
                </a:lnTo>
                <a:lnTo>
                  <a:pt x="386" y="15"/>
                </a:lnTo>
                <a:lnTo>
                  <a:pt x="357" y="13"/>
                </a:lnTo>
                <a:lnTo>
                  <a:pt x="352" y="29"/>
                </a:lnTo>
                <a:lnTo>
                  <a:pt x="332" y="11"/>
                </a:lnTo>
                <a:lnTo>
                  <a:pt x="311" y="13"/>
                </a:lnTo>
                <a:lnTo>
                  <a:pt x="302" y="0"/>
                </a:lnTo>
                <a:lnTo>
                  <a:pt x="271" y="15"/>
                </a:lnTo>
                <a:lnTo>
                  <a:pt x="275" y="48"/>
                </a:lnTo>
                <a:lnTo>
                  <a:pt x="233" y="52"/>
                </a:lnTo>
                <a:lnTo>
                  <a:pt x="212" y="61"/>
                </a:lnTo>
                <a:lnTo>
                  <a:pt x="208" y="65"/>
                </a:lnTo>
                <a:lnTo>
                  <a:pt x="208" y="86"/>
                </a:lnTo>
                <a:lnTo>
                  <a:pt x="202" y="102"/>
                </a:lnTo>
                <a:lnTo>
                  <a:pt x="219" y="109"/>
                </a:lnTo>
                <a:lnTo>
                  <a:pt x="219" y="125"/>
                </a:lnTo>
                <a:lnTo>
                  <a:pt x="192" y="148"/>
                </a:lnTo>
                <a:lnTo>
                  <a:pt x="162" y="171"/>
                </a:lnTo>
                <a:lnTo>
                  <a:pt x="156" y="205"/>
                </a:lnTo>
                <a:lnTo>
                  <a:pt x="156" y="232"/>
                </a:lnTo>
                <a:lnTo>
                  <a:pt x="164" y="253"/>
                </a:lnTo>
                <a:lnTo>
                  <a:pt x="156" y="265"/>
                </a:lnTo>
                <a:lnTo>
                  <a:pt x="144" y="253"/>
                </a:lnTo>
                <a:lnTo>
                  <a:pt x="131" y="240"/>
                </a:lnTo>
                <a:lnTo>
                  <a:pt x="121" y="251"/>
                </a:lnTo>
                <a:lnTo>
                  <a:pt x="96" y="269"/>
                </a:lnTo>
                <a:lnTo>
                  <a:pt x="73" y="284"/>
                </a:lnTo>
                <a:lnTo>
                  <a:pt x="50" y="286"/>
                </a:lnTo>
                <a:lnTo>
                  <a:pt x="18" y="296"/>
                </a:lnTo>
                <a:lnTo>
                  <a:pt x="20" y="299"/>
                </a:lnTo>
                <a:lnTo>
                  <a:pt x="20" y="336"/>
                </a:lnTo>
                <a:lnTo>
                  <a:pt x="41" y="372"/>
                </a:lnTo>
                <a:lnTo>
                  <a:pt x="68" y="416"/>
                </a:lnTo>
                <a:lnTo>
                  <a:pt x="66" y="438"/>
                </a:lnTo>
                <a:lnTo>
                  <a:pt x="27" y="461"/>
                </a:lnTo>
                <a:lnTo>
                  <a:pt x="0" y="487"/>
                </a:lnTo>
                <a:lnTo>
                  <a:pt x="27" y="509"/>
                </a:lnTo>
                <a:lnTo>
                  <a:pt x="45" y="528"/>
                </a:lnTo>
                <a:lnTo>
                  <a:pt x="43" y="534"/>
                </a:lnTo>
                <a:close/>
              </a:path>
            </a:pathLst>
          </a:custGeom>
          <a:solidFill>
            <a:srgbClr val="D2D2D2"/>
          </a:solidFill>
          <a:ln w="12700">
            <a:noFill/>
            <a:round/>
            <a:headEnd/>
            <a:tailEnd/>
          </a:ln>
        </p:spPr>
        <p:txBody>
          <a:bodyPr/>
          <a:lstStyle/>
          <a:p>
            <a:endParaRPr lang="en-GB"/>
          </a:p>
        </p:txBody>
      </p:sp>
      <p:sp>
        <p:nvSpPr>
          <p:cNvPr id="2034" name="Freeform 698"/>
          <p:cNvSpPr>
            <a:spLocks/>
          </p:cNvSpPr>
          <p:nvPr/>
        </p:nvSpPr>
        <p:spPr bwMode="auto">
          <a:xfrm>
            <a:off x="8565155" y="2311827"/>
            <a:ext cx="1073863" cy="907757"/>
          </a:xfrm>
          <a:custGeom>
            <a:avLst/>
            <a:gdLst/>
            <a:ahLst/>
            <a:cxnLst>
              <a:cxn ang="0">
                <a:pos x="94" y="539"/>
              </a:cxn>
              <a:cxn ang="0">
                <a:pos x="164" y="526"/>
              </a:cxn>
              <a:cxn ang="0">
                <a:pos x="221" y="534"/>
              </a:cxn>
              <a:cxn ang="0">
                <a:pos x="284" y="547"/>
              </a:cxn>
              <a:cxn ang="0">
                <a:pos x="334" y="560"/>
              </a:cxn>
              <a:cxn ang="0">
                <a:pos x="363" y="553"/>
              </a:cxn>
              <a:cxn ang="0">
                <a:pos x="413" y="566"/>
              </a:cxn>
              <a:cxn ang="0">
                <a:pos x="438" y="539"/>
              </a:cxn>
              <a:cxn ang="0">
                <a:pos x="469" y="545"/>
              </a:cxn>
              <a:cxn ang="0">
                <a:pos x="511" y="553"/>
              </a:cxn>
              <a:cxn ang="0">
                <a:pos x="553" y="562"/>
              </a:cxn>
              <a:cxn ang="0">
                <a:pos x="536" y="505"/>
              </a:cxn>
              <a:cxn ang="0">
                <a:pos x="590" y="455"/>
              </a:cxn>
              <a:cxn ang="0">
                <a:pos x="620" y="445"/>
              </a:cxn>
              <a:cxn ang="0">
                <a:pos x="603" y="415"/>
              </a:cxn>
              <a:cxn ang="0">
                <a:pos x="574" y="361"/>
              </a:cxn>
              <a:cxn ang="0">
                <a:pos x="588" y="319"/>
              </a:cxn>
              <a:cxn ang="0">
                <a:pos x="630" y="332"/>
              </a:cxn>
              <a:cxn ang="0">
                <a:pos x="666" y="297"/>
              </a:cxn>
              <a:cxn ang="0">
                <a:pos x="636" y="276"/>
              </a:cxn>
              <a:cxn ang="0">
                <a:pos x="592" y="244"/>
              </a:cxn>
              <a:cxn ang="0">
                <a:pos x="549" y="209"/>
              </a:cxn>
              <a:cxn ang="0">
                <a:pos x="515" y="150"/>
              </a:cxn>
              <a:cxn ang="0">
                <a:pos x="507" y="111"/>
              </a:cxn>
              <a:cxn ang="0">
                <a:pos x="503" y="56"/>
              </a:cxn>
              <a:cxn ang="0">
                <a:pos x="434" y="19"/>
              </a:cxn>
              <a:cxn ang="0">
                <a:pos x="400" y="36"/>
              </a:cxn>
              <a:cxn ang="0">
                <a:pos x="357" y="13"/>
              </a:cxn>
              <a:cxn ang="0">
                <a:pos x="332" y="11"/>
              </a:cxn>
              <a:cxn ang="0">
                <a:pos x="302" y="0"/>
              </a:cxn>
              <a:cxn ang="0">
                <a:pos x="275" y="48"/>
              </a:cxn>
              <a:cxn ang="0">
                <a:pos x="212" y="61"/>
              </a:cxn>
              <a:cxn ang="0">
                <a:pos x="208" y="86"/>
              </a:cxn>
              <a:cxn ang="0">
                <a:pos x="219" y="109"/>
              </a:cxn>
              <a:cxn ang="0">
                <a:pos x="192" y="148"/>
              </a:cxn>
              <a:cxn ang="0">
                <a:pos x="156" y="205"/>
              </a:cxn>
              <a:cxn ang="0">
                <a:pos x="164" y="253"/>
              </a:cxn>
              <a:cxn ang="0">
                <a:pos x="144" y="253"/>
              </a:cxn>
              <a:cxn ang="0">
                <a:pos x="121" y="251"/>
              </a:cxn>
              <a:cxn ang="0">
                <a:pos x="73" y="284"/>
              </a:cxn>
              <a:cxn ang="0">
                <a:pos x="18" y="296"/>
              </a:cxn>
              <a:cxn ang="0">
                <a:pos x="20" y="336"/>
              </a:cxn>
              <a:cxn ang="0">
                <a:pos x="68" y="416"/>
              </a:cxn>
              <a:cxn ang="0">
                <a:pos x="27" y="461"/>
              </a:cxn>
              <a:cxn ang="0">
                <a:pos x="27" y="509"/>
              </a:cxn>
              <a:cxn ang="0">
                <a:pos x="43" y="534"/>
              </a:cxn>
            </a:cxnLst>
            <a:rect l="0" t="0" r="r" b="b"/>
            <a:pathLst>
              <a:path w="666" h="578">
                <a:moveTo>
                  <a:pt x="43" y="534"/>
                </a:moveTo>
                <a:lnTo>
                  <a:pt x="94" y="539"/>
                </a:lnTo>
                <a:lnTo>
                  <a:pt x="139" y="516"/>
                </a:lnTo>
                <a:lnTo>
                  <a:pt x="164" y="526"/>
                </a:lnTo>
                <a:lnTo>
                  <a:pt x="192" y="526"/>
                </a:lnTo>
                <a:lnTo>
                  <a:pt x="221" y="534"/>
                </a:lnTo>
                <a:lnTo>
                  <a:pt x="244" y="528"/>
                </a:lnTo>
                <a:lnTo>
                  <a:pt x="284" y="547"/>
                </a:lnTo>
                <a:lnTo>
                  <a:pt x="308" y="547"/>
                </a:lnTo>
                <a:lnTo>
                  <a:pt x="334" y="560"/>
                </a:lnTo>
                <a:lnTo>
                  <a:pt x="338" y="545"/>
                </a:lnTo>
                <a:lnTo>
                  <a:pt x="363" y="553"/>
                </a:lnTo>
                <a:lnTo>
                  <a:pt x="386" y="553"/>
                </a:lnTo>
                <a:lnTo>
                  <a:pt x="413" y="566"/>
                </a:lnTo>
                <a:lnTo>
                  <a:pt x="413" y="539"/>
                </a:lnTo>
                <a:lnTo>
                  <a:pt x="438" y="539"/>
                </a:lnTo>
                <a:lnTo>
                  <a:pt x="455" y="572"/>
                </a:lnTo>
                <a:lnTo>
                  <a:pt x="469" y="545"/>
                </a:lnTo>
                <a:lnTo>
                  <a:pt x="488" y="557"/>
                </a:lnTo>
                <a:lnTo>
                  <a:pt x="511" y="553"/>
                </a:lnTo>
                <a:lnTo>
                  <a:pt x="538" y="578"/>
                </a:lnTo>
                <a:lnTo>
                  <a:pt x="553" y="562"/>
                </a:lnTo>
                <a:lnTo>
                  <a:pt x="540" y="530"/>
                </a:lnTo>
                <a:lnTo>
                  <a:pt x="536" y="505"/>
                </a:lnTo>
                <a:lnTo>
                  <a:pt x="567" y="470"/>
                </a:lnTo>
                <a:lnTo>
                  <a:pt x="590" y="455"/>
                </a:lnTo>
                <a:lnTo>
                  <a:pt x="628" y="461"/>
                </a:lnTo>
                <a:lnTo>
                  <a:pt x="620" y="445"/>
                </a:lnTo>
                <a:lnTo>
                  <a:pt x="601" y="439"/>
                </a:lnTo>
                <a:lnTo>
                  <a:pt x="603" y="415"/>
                </a:lnTo>
                <a:lnTo>
                  <a:pt x="599" y="386"/>
                </a:lnTo>
                <a:lnTo>
                  <a:pt x="574" y="361"/>
                </a:lnTo>
                <a:lnTo>
                  <a:pt x="571" y="336"/>
                </a:lnTo>
                <a:lnTo>
                  <a:pt x="588" y="319"/>
                </a:lnTo>
                <a:lnTo>
                  <a:pt x="615" y="336"/>
                </a:lnTo>
                <a:lnTo>
                  <a:pt x="630" y="332"/>
                </a:lnTo>
                <a:lnTo>
                  <a:pt x="643" y="315"/>
                </a:lnTo>
                <a:lnTo>
                  <a:pt x="666" y="297"/>
                </a:lnTo>
                <a:lnTo>
                  <a:pt x="661" y="280"/>
                </a:lnTo>
                <a:lnTo>
                  <a:pt x="636" y="276"/>
                </a:lnTo>
                <a:lnTo>
                  <a:pt x="624" y="259"/>
                </a:lnTo>
                <a:lnTo>
                  <a:pt x="592" y="244"/>
                </a:lnTo>
                <a:lnTo>
                  <a:pt x="588" y="217"/>
                </a:lnTo>
                <a:lnTo>
                  <a:pt x="549" y="209"/>
                </a:lnTo>
                <a:lnTo>
                  <a:pt x="524" y="173"/>
                </a:lnTo>
                <a:lnTo>
                  <a:pt x="515" y="150"/>
                </a:lnTo>
                <a:lnTo>
                  <a:pt x="505" y="140"/>
                </a:lnTo>
                <a:lnTo>
                  <a:pt x="507" y="111"/>
                </a:lnTo>
                <a:lnTo>
                  <a:pt x="505" y="94"/>
                </a:lnTo>
                <a:lnTo>
                  <a:pt x="503" y="56"/>
                </a:lnTo>
                <a:lnTo>
                  <a:pt x="475" y="34"/>
                </a:lnTo>
                <a:lnTo>
                  <a:pt x="434" y="19"/>
                </a:lnTo>
                <a:lnTo>
                  <a:pt x="407" y="50"/>
                </a:lnTo>
                <a:lnTo>
                  <a:pt x="400" y="36"/>
                </a:lnTo>
                <a:lnTo>
                  <a:pt x="386" y="15"/>
                </a:lnTo>
                <a:lnTo>
                  <a:pt x="357" y="13"/>
                </a:lnTo>
                <a:lnTo>
                  <a:pt x="352" y="29"/>
                </a:lnTo>
                <a:lnTo>
                  <a:pt x="332" y="11"/>
                </a:lnTo>
                <a:lnTo>
                  <a:pt x="311" y="13"/>
                </a:lnTo>
                <a:lnTo>
                  <a:pt x="302" y="0"/>
                </a:lnTo>
                <a:lnTo>
                  <a:pt x="271" y="15"/>
                </a:lnTo>
                <a:lnTo>
                  <a:pt x="275" y="48"/>
                </a:lnTo>
                <a:lnTo>
                  <a:pt x="233" y="52"/>
                </a:lnTo>
                <a:lnTo>
                  <a:pt x="212" y="61"/>
                </a:lnTo>
                <a:lnTo>
                  <a:pt x="208" y="65"/>
                </a:lnTo>
                <a:lnTo>
                  <a:pt x="208" y="86"/>
                </a:lnTo>
                <a:lnTo>
                  <a:pt x="202" y="102"/>
                </a:lnTo>
                <a:lnTo>
                  <a:pt x="219" y="109"/>
                </a:lnTo>
                <a:lnTo>
                  <a:pt x="219" y="125"/>
                </a:lnTo>
                <a:lnTo>
                  <a:pt x="192" y="148"/>
                </a:lnTo>
                <a:lnTo>
                  <a:pt x="162" y="171"/>
                </a:lnTo>
                <a:lnTo>
                  <a:pt x="156" y="205"/>
                </a:lnTo>
                <a:lnTo>
                  <a:pt x="156" y="232"/>
                </a:lnTo>
                <a:lnTo>
                  <a:pt x="164" y="253"/>
                </a:lnTo>
                <a:lnTo>
                  <a:pt x="156" y="265"/>
                </a:lnTo>
                <a:lnTo>
                  <a:pt x="144" y="253"/>
                </a:lnTo>
                <a:lnTo>
                  <a:pt x="131" y="240"/>
                </a:lnTo>
                <a:lnTo>
                  <a:pt x="121" y="251"/>
                </a:lnTo>
                <a:lnTo>
                  <a:pt x="96" y="269"/>
                </a:lnTo>
                <a:lnTo>
                  <a:pt x="73" y="284"/>
                </a:lnTo>
                <a:lnTo>
                  <a:pt x="50" y="286"/>
                </a:lnTo>
                <a:lnTo>
                  <a:pt x="18" y="296"/>
                </a:lnTo>
                <a:lnTo>
                  <a:pt x="20" y="299"/>
                </a:lnTo>
                <a:lnTo>
                  <a:pt x="20" y="336"/>
                </a:lnTo>
                <a:lnTo>
                  <a:pt x="41" y="372"/>
                </a:lnTo>
                <a:lnTo>
                  <a:pt x="68" y="416"/>
                </a:lnTo>
                <a:lnTo>
                  <a:pt x="66" y="438"/>
                </a:lnTo>
                <a:lnTo>
                  <a:pt x="27" y="461"/>
                </a:lnTo>
                <a:lnTo>
                  <a:pt x="0" y="487"/>
                </a:lnTo>
                <a:lnTo>
                  <a:pt x="27" y="509"/>
                </a:lnTo>
                <a:lnTo>
                  <a:pt x="45" y="528"/>
                </a:lnTo>
                <a:lnTo>
                  <a:pt x="43" y="534"/>
                </a:lnTo>
                <a:close/>
              </a:path>
            </a:pathLst>
          </a:custGeom>
          <a:solidFill>
            <a:srgbClr val="D2D2D2"/>
          </a:solidFill>
          <a:ln w="12700">
            <a:solidFill>
              <a:srgbClr val="FFFFFF"/>
            </a:solidFill>
            <a:prstDash val="solid"/>
            <a:round/>
            <a:headEnd/>
            <a:tailEnd/>
          </a:ln>
        </p:spPr>
        <p:txBody>
          <a:bodyPr/>
          <a:lstStyle/>
          <a:p>
            <a:endParaRPr lang="en-GB"/>
          </a:p>
        </p:txBody>
      </p:sp>
      <p:sp>
        <p:nvSpPr>
          <p:cNvPr id="2035" name="Freeform 699"/>
          <p:cNvSpPr>
            <a:spLocks/>
          </p:cNvSpPr>
          <p:nvPr/>
        </p:nvSpPr>
        <p:spPr bwMode="auto">
          <a:xfrm>
            <a:off x="9005383" y="3774226"/>
            <a:ext cx="512065" cy="567126"/>
          </a:xfrm>
          <a:custGeom>
            <a:avLst/>
            <a:gdLst/>
            <a:ahLst/>
            <a:cxnLst>
              <a:cxn ang="0">
                <a:pos x="165" y="361"/>
              </a:cxn>
              <a:cxn ang="0">
                <a:pos x="152" y="334"/>
              </a:cxn>
              <a:cxn ang="0">
                <a:pos x="154" y="257"/>
              </a:cxn>
              <a:cxn ang="0">
                <a:pos x="161" y="240"/>
              </a:cxn>
              <a:cxn ang="0">
                <a:pos x="155" y="207"/>
              </a:cxn>
              <a:cxn ang="0">
                <a:pos x="115" y="159"/>
              </a:cxn>
              <a:cxn ang="0">
                <a:pos x="58" y="90"/>
              </a:cxn>
              <a:cxn ang="0">
                <a:pos x="29" y="44"/>
              </a:cxn>
              <a:cxn ang="0">
                <a:pos x="0" y="34"/>
              </a:cxn>
              <a:cxn ang="0">
                <a:pos x="15" y="36"/>
              </a:cxn>
              <a:cxn ang="0">
                <a:pos x="17" y="9"/>
              </a:cxn>
              <a:cxn ang="0">
                <a:pos x="42" y="19"/>
              </a:cxn>
              <a:cxn ang="0">
                <a:pos x="63" y="15"/>
              </a:cxn>
              <a:cxn ang="0">
                <a:pos x="86" y="0"/>
              </a:cxn>
              <a:cxn ang="0">
                <a:pos x="107" y="9"/>
              </a:cxn>
              <a:cxn ang="0">
                <a:pos x="150" y="32"/>
              </a:cxn>
              <a:cxn ang="0">
                <a:pos x="167" y="23"/>
              </a:cxn>
              <a:cxn ang="0">
                <a:pos x="188" y="31"/>
              </a:cxn>
              <a:cxn ang="0">
                <a:pos x="207" y="57"/>
              </a:cxn>
              <a:cxn ang="0">
                <a:pos x="219" y="84"/>
              </a:cxn>
              <a:cxn ang="0">
                <a:pos x="211" y="98"/>
              </a:cxn>
              <a:cxn ang="0">
                <a:pos x="240" y="128"/>
              </a:cxn>
              <a:cxn ang="0">
                <a:pos x="280" y="163"/>
              </a:cxn>
              <a:cxn ang="0">
                <a:pos x="298" y="186"/>
              </a:cxn>
              <a:cxn ang="0">
                <a:pos x="290" y="209"/>
              </a:cxn>
              <a:cxn ang="0">
                <a:pos x="317" y="222"/>
              </a:cxn>
              <a:cxn ang="0">
                <a:pos x="307" y="234"/>
              </a:cxn>
              <a:cxn ang="0">
                <a:pos x="276" y="228"/>
              </a:cxn>
              <a:cxn ang="0">
                <a:pos x="269" y="234"/>
              </a:cxn>
              <a:cxn ang="0">
                <a:pos x="250" y="224"/>
              </a:cxn>
              <a:cxn ang="0">
                <a:pos x="240" y="230"/>
              </a:cxn>
              <a:cxn ang="0">
                <a:pos x="217" y="230"/>
              </a:cxn>
              <a:cxn ang="0">
                <a:pos x="232" y="251"/>
              </a:cxn>
              <a:cxn ang="0">
                <a:pos x="225" y="270"/>
              </a:cxn>
              <a:cxn ang="0">
                <a:pos x="226" y="288"/>
              </a:cxn>
              <a:cxn ang="0">
                <a:pos x="203" y="305"/>
              </a:cxn>
              <a:cxn ang="0">
                <a:pos x="190" y="328"/>
              </a:cxn>
              <a:cxn ang="0">
                <a:pos x="190" y="347"/>
              </a:cxn>
              <a:cxn ang="0">
                <a:pos x="165" y="361"/>
              </a:cxn>
            </a:cxnLst>
            <a:rect l="0" t="0" r="r" b="b"/>
            <a:pathLst>
              <a:path w="317" h="361">
                <a:moveTo>
                  <a:pt x="165" y="361"/>
                </a:moveTo>
                <a:lnTo>
                  <a:pt x="152" y="334"/>
                </a:lnTo>
                <a:lnTo>
                  <a:pt x="154" y="257"/>
                </a:lnTo>
                <a:lnTo>
                  <a:pt x="161" y="240"/>
                </a:lnTo>
                <a:lnTo>
                  <a:pt x="155" y="207"/>
                </a:lnTo>
                <a:lnTo>
                  <a:pt x="115" y="159"/>
                </a:lnTo>
                <a:lnTo>
                  <a:pt x="58" y="90"/>
                </a:lnTo>
                <a:lnTo>
                  <a:pt x="29" y="44"/>
                </a:lnTo>
                <a:lnTo>
                  <a:pt x="0" y="34"/>
                </a:lnTo>
                <a:lnTo>
                  <a:pt x="15" y="36"/>
                </a:lnTo>
                <a:lnTo>
                  <a:pt x="17" y="9"/>
                </a:lnTo>
                <a:lnTo>
                  <a:pt x="42" y="19"/>
                </a:lnTo>
                <a:lnTo>
                  <a:pt x="63" y="15"/>
                </a:lnTo>
                <a:lnTo>
                  <a:pt x="86" y="0"/>
                </a:lnTo>
                <a:lnTo>
                  <a:pt x="107" y="9"/>
                </a:lnTo>
                <a:lnTo>
                  <a:pt x="150" y="32"/>
                </a:lnTo>
                <a:lnTo>
                  <a:pt x="167" y="23"/>
                </a:lnTo>
                <a:lnTo>
                  <a:pt x="188" y="31"/>
                </a:lnTo>
                <a:lnTo>
                  <a:pt x="207" y="57"/>
                </a:lnTo>
                <a:lnTo>
                  <a:pt x="219" y="84"/>
                </a:lnTo>
                <a:lnTo>
                  <a:pt x="211" y="98"/>
                </a:lnTo>
                <a:lnTo>
                  <a:pt x="240" y="128"/>
                </a:lnTo>
                <a:lnTo>
                  <a:pt x="280" y="163"/>
                </a:lnTo>
                <a:lnTo>
                  <a:pt x="298" y="186"/>
                </a:lnTo>
                <a:lnTo>
                  <a:pt x="290" y="209"/>
                </a:lnTo>
                <a:lnTo>
                  <a:pt x="317" y="222"/>
                </a:lnTo>
                <a:lnTo>
                  <a:pt x="307" y="234"/>
                </a:lnTo>
                <a:lnTo>
                  <a:pt x="276" y="228"/>
                </a:lnTo>
                <a:lnTo>
                  <a:pt x="269" y="234"/>
                </a:lnTo>
                <a:lnTo>
                  <a:pt x="250" y="224"/>
                </a:lnTo>
                <a:lnTo>
                  <a:pt x="240" y="230"/>
                </a:lnTo>
                <a:lnTo>
                  <a:pt x="217" y="230"/>
                </a:lnTo>
                <a:lnTo>
                  <a:pt x="232" y="251"/>
                </a:lnTo>
                <a:lnTo>
                  <a:pt x="225" y="270"/>
                </a:lnTo>
                <a:lnTo>
                  <a:pt x="226" y="288"/>
                </a:lnTo>
                <a:lnTo>
                  <a:pt x="203" y="305"/>
                </a:lnTo>
                <a:lnTo>
                  <a:pt x="190" y="328"/>
                </a:lnTo>
                <a:lnTo>
                  <a:pt x="190" y="347"/>
                </a:lnTo>
                <a:lnTo>
                  <a:pt x="165" y="361"/>
                </a:lnTo>
                <a:close/>
              </a:path>
            </a:pathLst>
          </a:custGeom>
          <a:solidFill>
            <a:srgbClr val="D2D2D2"/>
          </a:solidFill>
          <a:ln w="12700">
            <a:noFill/>
            <a:round/>
            <a:headEnd/>
            <a:tailEnd/>
          </a:ln>
        </p:spPr>
        <p:txBody>
          <a:bodyPr/>
          <a:lstStyle/>
          <a:p>
            <a:endParaRPr lang="en-GB"/>
          </a:p>
        </p:txBody>
      </p:sp>
      <p:sp>
        <p:nvSpPr>
          <p:cNvPr id="2036" name="Freeform 700"/>
          <p:cNvSpPr>
            <a:spLocks/>
          </p:cNvSpPr>
          <p:nvPr/>
        </p:nvSpPr>
        <p:spPr bwMode="auto">
          <a:xfrm>
            <a:off x="9005383" y="3774226"/>
            <a:ext cx="512065" cy="567126"/>
          </a:xfrm>
          <a:custGeom>
            <a:avLst/>
            <a:gdLst/>
            <a:ahLst/>
            <a:cxnLst>
              <a:cxn ang="0">
                <a:pos x="165" y="361"/>
              </a:cxn>
              <a:cxn ang="0">
                <a:pos x="152" y="334"/>
              </a:cxn>
              <a:cxn ang="0">
                <a:pos x="154" y="257"/>
              </a:cxn>
              <a:cxn ang="0">
                <a:pos x="161" y="240"/>
              </a:cxn>
              <a:cxn ang="0">
                <a:pos x="155" y="207"/>
              </a:cxn>
              <a:cxn ang="0">
                <a:pos x="115" y="159"/>
              </a:cxn>
              <a:cxn ang="0">
                <a:pos x="58" y="90"/>
              </a:cxn>
              <a:cxn ang="0">
                <a:pos x="29" y="44"/>
              </a:cxn>
              <a:cxn ang="0">
                <a:pos x="0" y="34"/>
              </a:cxn>
              <a:cxn ang="0">
                <a:pos x="15" y="36"/>
              </a:cxn>
              <a:cxn ang="0">
                <a:pos x="17" y="9"/>
              </a:cxn>
              <a:cxn ang="0">
                <a:pos x="42" y="19"/>
              </a:cxn>
              <a:cxn ang="0">
                <a:pos x="63" y="15"/>
              </a:cxn>
              <a:cxn ang="0">
                <a:pos x="86" y="0"/>
              </a:cxn>
              <a:cxn ang="0">
                <a:pos x="107" y="9"/>
              </a:cxn>
              <a:cxn ang="0">
                <a:pos x="150" y="32"/>
              </a:cxn>
              <a:cxn ang="0">
                <a:pos x="167" y="23"/>
              </a:cxn>
              <a:cxn ang="0">
                <a:pos x="188" y="31"/>
              </a:cxn>
              <a:cxn ang="0">
                <a:pos x="207" y="57"/>
              </a:cxn>
              <a:cxn ang="0">
                <a:pos x="219" y="84"/>
              </a:cxn>
              <a:cxn ang="0">
                <a:pos x="211" y="98"/>
              </a:cxn>
              <a:cxn ang="0">
                <a:pos x="240" y="128"/>
              </a:cxn>
              <a:cxn ang="0">
                <a:pos x="280" y="163"/>
              </a:cxn>
              <a:cxn ang="0">
                <a:pos x="298" y="186"/>
              </a:cxn>
              <a:cxn ang="0">
                <a:pos x="290" y="209"/>
              </a:cxn>
              <a:cxn ang="0">
                <a:pos x="317" y="222"/>
              </a:cxn>
              <a:cxn ang="0">
                <a:pos x="307" y="234"/>
              </a:cxn>
              <a:cxn ang="0">
                <a:pos x="276" y="228"/>
              </a:cxn>
              <a:cxn ang="0">
                <a:pos x="269" y="234"/>
              </a:cxn>
              <a:cxn ang="0">
                <a:pos x="250" y="224"/>
              </a:cxn>
              <a:cxn ang="0">
                <a:pos x="240" y="230"/>
              </a:cxn>
              <a:cxn ang="0">
                <a:pos x="217" y="230"/>
              </a:cxn>
              <a:cxn ang="0">
                <a:pos x="232" y="251"/>
              </a:cxn>
              <a:cxn ang="0">
                <a:pos x="225" y="270"/>
              </a:cxn>
              <a:cxn ang="0">
                <a:pos x="226" y="288"/>
              </a:cxn>
              <a:cxn ang="0">
                <a:pos x="203" y="305"/>
              </a:cxn>
              <a:cxn ang="0">
                <a:pos x="190" y="328"/>
              </a:cxn>
              <a:cxn ang="0">
                <a:pos x="190" y="347"/>
              </a:cxn>
              <a:cxn ang="0">
                <a:pos x="165" y="361"/>
              </a:cxn>
            </a:cxnLst>
            <a:rect l="0" t="0" r="r" b="b"/>
            <a:pathLst>
              <a:path w="317" h="361">
                <a:moveTo>
                  <a:pt x="165" y="361"/>
                </a:moveTo>
                <a:lnTo>
                  <a:pt x="152" y="334"/>
                </a:lnTo>
                <a:lnTo>
                  <a:pt x="154" y="257"/>
                </a:lnTo>
                <a:lnTo>
                  <a:pt x="161" y="240"/>
                </a:lnTo>
                <a:lnTo>
                  <a:pt x="155" y="207"/>
                </a:lnTo>
                <a:lnTo>
                  <a:pt x="115" y="159"/>
                </a:lnTo>
                <a:lnTo>
                  <a:pt x="58" y="90"/>
                </a:lnTo>
                <a:lnTo>
                  <a:pt x="29" y="44"/>
                </a:lnTo>
                <a:lnTo>
                  <a:pt x="0" y="34"/>
                </a:lnTo>
                <a:lnTo>
                  <a:pt x="15" y="36"/>
                </a:lnTo>
                <a:lnTo>
                  <a:pt x="17" y="9"/>
                </a:lnTo>
                <a:lnTo>
                  <a:pt x="42" y="19"/>
                </a:lnTo>
                <a:lnTo>
                  <a:pt x="63" y="15"/>
                </a:lnTo>
                <a:lnTo>
                  <a:pt x="86" y="0"/>
                </a:lnTo>
                <a:lnTo>
                  <a:pt x="107" y="9"/>
                </a:lnTo>
                <a:lnTo>
                  <a:pt x="150" y="32"/>
                </a:lnTo>
                <a:lnTo>
                  <a:pt x="167" y="23"/>
                </a:lnTo>
                <a:lnTo>
                  <a:pt x="188" y="31"/>
                </a:lnTo>
                <a:lnTo>
                  <a:pt x="207" y="57"/>
                </a:lnTo>
                <a:lnTo>
                  <a:pt x="219" y="84"/>
                </a:lnTo>
                <a:lnTo>
                  <a:pt x="211" y="98"/>
                </a:lnTo>
                <a:lnTo>
                  <a:pt x="240" y="128"/>
                </a:lnTo>
                <a:lnTo>
                  <a:pt x="280" y="163"/>
                </a:lnTo>
                <a:lnTo>
                  <a:pt x="298" y="186"/>
                </a:lnTo>
                <a:lnTo>
                  <a:pt x="290" y="209"/>
                </a:lnTo>
                <a:lnTo>
                  <a:pt x="317" y="222"/>
                </a:lnTo>
                <a:lnTo>
                  <a:pt x="307" y="234"/>
                </a:lnTo>
                <a:lnTo>
                  <a:pt x="276" y="228"/>
                </a:lnTo>
                <a:lnTo>
                  <a:pt x="269" y="234"/>
                </a:lnTo>
                <a:lnTo>
                  <a:pt x="250" y="224"/>
                </a:lnTo>
                <a:lnTo>
                  <a:pt x="240" y="230"/>
                </a:lnTo>
                <a:lnTo>
                  <a:pt x="217" y="230"/>
                </a:lnTo>
                <a:lnTo>
                  <a:pt x="232" y="251"/>
                </a:lnTo>
                <a:lnTo>
                  <a:pt x="225" y="270"/>
                </a:lnTo>
                <a:lnTo>
                  <a:pt x="226" y="288"/>
                </a:lnTo>
                <a:lnTo>
                  <a:pt x="203" y="305"/>
                </a:lnTo>
                <a:lnTo>
                  <a:pt x="190" y="328"/>
                </a:lnTo>
                <a:lnTo>
                  <a:pt x="190" y="347"/>
                </a:lnTo>
                <a:lnTo>
                  <a:pt x="165" y="361"/>
                </a:lnTo>
                <a:close/>
              </a:path>
            </a:pathLst>
          </a:custGeom>
          <a:solidFill>
            <a:srgbClr val="D2D2D2"/>
          </a:solidFill>
          <a:ln w="12700">
            <a:solidFill>
              <a:srgbClr val="FFFFFF"/>
            </a:solidFill>
            <a:prstDash val="solid"/>
            <a:round/>
            <a:headEnd/>
            <a:tailEnd/>
          </a:ln>
        </p:spPr>
        <p:txBody>
          <a:bodyPr/>
          <a:lstStyle/>
          <a:p>
            <a:endParaRPr lang="en-GB"/>
          </a:p>
        </p:txBody>
      </p:sp>
      <p:sp>
        <p:nvSpPr>
          <p:cNvPr id="2037" name="Freeform 701"/>
          <p:cNvSpPr>
            <a:spLocks/>
          </p:cNvSpPr>
          <p:nvPr/>
        </p:nvSpPr>
        <p:spPr bwMode="auto">
          <a:xfrm>
            <a:off x="7259204" y="4102375"/>
            <a:ext cx="416283" cy="247894"/>
          </a:xfrm>
          <a:custGeom>
            <a:avLst/>
            <a:gdLst/>
            <a:ahLst/>
            <a:cxnLst>
              <a:cxn ang="0">
                <a:pos x="18" y="144"/>
              </a:cxn>
              <a:cxn ang="0">
                <a:pos x="18" y="146"/>
              </a:cxn>
              <a:cxn ang="0">
                <a:pos x="31" y="138"/>
              </a:cxn>
              <a:cxn ang="0">
                <a:pos x="29" y="129"/>
              </a:cxn>
              <a:cxn ang="0">
                <a:pos x="20" y="125"/>
              </a:cxn>
              <a:cxn ang="0">
                <a:pos x="20" y="100"/>
              </a:cxn>
              <a:cxn ang="0">
                <a:pos x="0" y="79"/>
              </a:cxn>
              <a:cxn ang="0">
                <a:pos x="0" y="50"/>
              </a:cxn>
              <a:cxn ang="0">
                <a:pos x="27" y="40"/>
              </a:cxn>
              <a:cxn ang="0">
                <a:pos x="37" y="27"/>
              </a:cxn>
              <a:cxn ang="0">
                <a:pos x="62" y="35"/>
              </a:cxn>
              <a:cxn ang="0">
                <a:pos x="102" y="46"/>
              </a:cxn>
              <a:cxn ang="0">
                <a:pos x="131" y="25"/>
              </a:cxn>
              <a:cxn ang="0">
                <a:pos x="183" y="27"/>
              </a:cxn>
              <a:cxn ang="0">
                <a:pos x="198" y="15"/>
              </a:cxn>
              <a:cxn ang="0">
                <a:pos x="221" y="15"/>
              </a:cxn>
              <a:cxn ang="0">
                <a:pos x="227" y="4"/>
              </a:cxn>
              <a:cxn ang="0">
                <a:pos x="238" y="0"/>
              </a:cxn>
              <a:cxn ang="0">
                <a:pos x="258" y="13"/>
              </a:cxn>
              <a:cxn ang="0">
                <a:pos x="259" y="29"/>
              </a:cxn>
              <a:cxn ang="0">
                <a:pos x="233" y="56"/>
              </a:cxn>
              <a:cxn ang="0">
                <a:pos x="210" y="58"/>
              </a:cxn>
              <a:cxn ang="0">
                <a:pos x="194" y="71"/>
              </a:cxn>
              <a:cxn ang="0">
                <a:pos x="190" y="86"/>
              </a:cxn>
              <a:cxn ang="0">
                <a:pos x="192" y="111"/>
              </a:cxn>
              <a:cxn ang="0">
                <a:pos x="162" y="123"/>
              </a:cxn>
              <a:cxn ang="0">
                <a:pos x="156" y="148"/>
              </a:cxn>
              <a:cxn ang="0">
                <a:pos x="156" y="156"/>
              </a:cxn>
              <a:cxn ang="0">
                <a:pos x="135" y="152"/>
              </a:cxn>
              <a:cxn ang="0">
                <a:pos x="125" y="157"/>
              </a:cxn>
              <a:cxn ang="0">
                <a:pos x="112" y="156"/>
              </a:cxn>
              <a:cxn ang="0">
                <a:pos x="98" y="150"/>
              </a:cxn>
              <a:cxn ang="0">
                <a:pos x="89" y="156"/>
              </a:cxn>
              <a:cxn ang="0">
                <a:pos x="77" y="156"/>
              </a:cxn>
              <a:cxn ang="0">
                <a:pos x="64" y="148"/>
              </a:cxn>
              <a:cxn ang="0">
                <a:pos x="44" y="157"/>
              </a:cxn>
              <a:cxn ang="0">
                <a:pos x="14" y="154"/>
              </a:cxn>
              <a:cxn ang="0">
                <a:pos x="18" y="144"/>
              </a:cxn>
            </a:cxnLst>
            <a:rect l="0" t="0" r="r" b="b"/>
            <a:pathLst>
              <a:path w="259" h="157">
                <a:moveTo>
                  <a:pt x="18" y="144"/>
                </a:moveTo>
                <a:lnTo>
                  <a:pt x="18" y="146"/>
                </a:lnTo>
                <a:lnTo>
                  <a:pt x="31" y="138"/>
                </a:lnTo>
                <a:lnTo>
                  <a:pt x="29" y="129"/>
                </a:lnTo>
                <a:lnTo>
                  <a:pt x="20" y="125"/>
                </a:lnTo>
                <a:lnTo>
                  <a:pt x="20" y="100"/>
                </a:lnTo>
                <a:lnTo>
                  <a:pt x="0" y="79"/>
                </a:lnTo>
                <a:lnTo>
                  <a:pt x="0" y="50"/>
                </a:lnTo>
                <a:lnTo>
                  <a:pt x="27" y="40"/>
                </a:lnTo>
                <a:lnTo>
                  <a:pt x="37" y="27"/>
                </a:lnTo>
                <a:lnTo>
                  <a:pt x="62" y="35"/>
                </a:lnTo>
                <a:lnTo>
                  <a:pt x="102" y="46"/>
                </a:lnTo>
                <a:lnTo>
                  <a:pt x="131" y="25"/>
                </a:lnTo>
                <a:lnTo>
                  <a:pt x="183" y="27"/>
                </a:lnTo>
                <a:lnTo>
                  <a:pt x="198" y="15"/>
                </a:lnTo>
                <a:lnTo>
                  <a:pt x="221" y="15"/>
                </a:lnTo>
                <a:lnTo>
                  <a:pt x="227" y="4"/>
                </a:lnTo>
                <a:lnTo>
                  <a:pt x="238" y="0"/>
                </a:lnTo>
                <a:lnTo>
                  <a:pt x="258" y="13"/>
                </a:lnTo>
                <a:lnTo>
                  <a:pt x="259" y="29"/>
                </a:lnTo>
                <a:lnTo>
                  <a:pt x="233" y="56"/>
                </a:lnTo>
                <a:lnTo>
                  <a:pt x="210" y="58"/>
                </a:lnTo>
                <a:lnTo>
                  <a:pt x="194" y="71"/>
                </a:lnTo>
                <a:lnTo>
                  <a:pt x="190" y="86"/>
                </a:lnTo>
                <a:lnTo>
                  <a:pt x="192" y="111"/>
                </a:lnTo>
                <a:lnTo>
                  <a:pt x="162" y="123"/>
                </a:lnTo>
                <a:lnTo>
                  <a:pt x="156" y="148"/>
                </a:lnTo>
                <a:lnTo>
                  <a:pt x="156" y="156"/>
                </a:lnTo>
                <a:lnTo>
                  <a:pt x="135" y="152"/>
                </a:lnTo>
                <a:lnTo>
                  <a:pt x="125" y="157"/>
                </a:lnTo>
                <a:lnTo>
                  <a:pt x="112" y="156"/>
                </a:lnTo>
                <a:lnTo>
                  <a:pt x="98" y="150"/>
                </a:lnTo>
                <a:lnTo>
                  <a:pt x="89" y="156"/>
                </a:lnTo>
                <a:lnTo>
                  <a:pt x="77" y="156"/>
                </a:lnTo>
                <a:lnTo>
                  <a:pt x="64" y="148"/>
                </a:lnTo>
                <a:lnTo>
                  <a:pt x="44" y="157"/>
                </a:lnTo>
                <a:lnTo>
                  <a:pt x="14" y="154"/>
                </a:lnTo>
                <a:lnTo>
                  <a:pt x="18" y="144"/>
                </a:lnTo>
                <a:close/>
              </a:path>
            </a:pathLst>
          </a:custGeom>
          <a:solidFill>
            <a:schemeClr val="bg2"/>
          </a:solidFill>
          <a:ln w="12700">
            <a:noFill/>
            <a:round/>
            <a:headEnd/>
            <a:tailEnd/>
          </a:ln>
        </p:spPr>
        <p:txBody>
          <a:bodyPr/>
          <a:lstStyle/>
          <a:p>
            <a:endParaRPr lang="en-GB"/>
          </a:p>
        </p:txBody>
      </p:sp>
      <p:sp>
        <p:nvSpPr>
          <p:cNvPr id="2038" name="Freeform 702"/>
          <p:cNvSpPr>
            <a:spLocks/>
          </p:cNvSpPr>
          <p:nvPr/>
        </p:nvSpPr>
        <p:spPr bwMode="auto">
          <a:xfrm>
            <a:off x="7259204" y="4102375"/>
            <a:ext cx="416283" cy="247894"/>
          </a:xfrm>
          <a:custGeom>
            <a:avLst/>
            <a:gdLst/>
            <a:ahLst/>
            <a:cxnLst>
              <a:cxn ang="0">
                <a:pos x="18" y="144"/>
              </a:cxn>
              <a:cxn ang="0">
                <a:pos x="18" y="146"/>
              </a:cxn>
              <a:cxn ang="0">
                <a:pos x="31" y="138"/>
              </a:cxn>
              <a:cxn ang="0">
                <a:pos x="29" y="129"/>
              </a:cxn>
              <a:cxn ang="0">
                <a:pos x="20" y="125"/>
              </a:cxn>
              <a:cxn ang="0">
                <a:pos x="20" y="100"/>
              </a:cxn>
              <a:cxn ang="0">
                <a:pos x="0" y="79"/>
              </a:cxn>
              <a:cxn ang="0">
                <a:pos x="0" y="50"/>
              </a:cxn>
              <a:cxn ang="0">
                <a:pos x="27" y="40"/>
              </a:cxn>
              <a:cxn ang="0">
                <a:pos x="37" y="27"/>
              </a:cxn>
              <a:cxn ang="0">
                <a:pos x="62" y="35"/>
              </a:cxn>
              <a:cxn ang="0">
                <a:pos x="102" y="46"/>
              </a:cxn>
              <a:cxn ang="0">
                <a:pos x="131" y="25"/>
              </a:cxn>
              <a:cxn ang="0">
                <a:pos x="183" y="27"/>
              </a:cxn>
              <a:cxn ang="0">
                <a:pos x="198" y="15"/>
              </a:cxn>
              <a:cxn ang="0">
                <a:pos x="221" y="15"/>
              </a:cxn>
              <a:cxn ang="0">
                <a:pos x="227" y="4"/>
              </a:cxn>
              <a:cxn ang="0">
                <a:pos x="238" y="0"/>
              </a:cxn>
              <a:cxn ang="0">
                <a:pos x="258" y="13"/>
              </a:cxn>
              <a:cxn ang="0">
                <a:pos x="259" y="29"/>
              </a:cxn>
              <a:cxn ang="0">
                <a:pos x="233" y="56"/>
              </a:cxn>
              <a:cxn ang="0">
                <a:pos x="210" y="58"/>
              </a:cxn>
              <a:cxn ang="0">
                <a:pos x="194" y="71"/>
              </a:cxn>
              <a:cxn ang="0">
                <a:pos x="190" y="86"/>
              </a:cxn>
              <a:cxn ang="0">
                <a:pos x="192" y="111"/>
              </a:cxn>
              <a:cxn ang="0">
                <a:pos x="162" y="123"/>
              </a:cxn>
              <a:cxn ang="0">
                <a:pos x="156" y="148"/>
              </a:cxn>
              <a:cxn ang="0">
                <a:pos x="156" y="156"/>
              </a:cxn>
              <a:cxn ang="0">
                <a:pos x="135" y="152"/>
              </a:cxn>
              <a:cxn ang="0">
                <a:pos x="125" y="157"/>
              </a:cxn>
              <a:cxn ang="0">
                <a:pos x="112" y="156"/>
              </a:cxn>
              <a:cxn ang="0">
                <a:pos x="98" y="150"/>
              </a:cxn>
              <a:cxn ang="0">
                <a:pos x="89" y="156"/>
              </a:cxn>
              <a:cxn ang="0">
                <a:pos x="77" y="156"/>
              </a:cxn>
              <a:cxn ang="0">
                <a:pos x="64" y="148"/>
              </a:cxn>
              <a:cxn ang="0">
                <a:pos x="44" y="157"/>
              </a:cxn>
              <a:cxn ang="0">
                <a:pos x="14" y="154"/>
              </a:cxn>
              <a:cxn ang="0">
                <a:pos x="18" y="144"/>
              </a:cxn>
            </a:cxnLst>
            <a:rect l="0" t="0" r="r" b="b"/>
            <a:pathLst>
              <a:path w="259" h="157">
                <a:moveTo>
                  <a:pt x="18" y="144"/>
                </a:moveTo>
                <a:lnTo>
                  <a:pt x="18" y="146"/>
                </a:lnTo>
                <a:lnTo>
                  <a:pt x="31" y="138"/>
                </a:lnTo>
                <a:lnTo>
                  <a:pt x="29" y="129"/>
                </a:lnTo>
                <a:lnTo>
                  <a:pt x="20" y="125"/>
                </a:lnTo>
                <a:lnTo>
                  <a:pt x="20" y="100"/>
                </a:lnTo>
                <a:lnTo>
                  <a:pt x="0" y="79"/>
                </a:lnTo>
                <a:lnTo>
                  <a:pt x="0" y="50"/>
                </a:lnTo>
                <a:lnTo>
                  <a:pt x="27" y="40"/>
                </a:lnTo>
                <a:lnTo>
                  <a:pt x="37" y="27"/>
                </a:lnTo>
                <a:lnTo>
                  <a:pt x="62" y="35"/>
                </a:lnTo>
                <a:lnTo>
                  <a:pt x="102" y="46"/>
                </a:lnTo>
                <a:lnTo>
                  <a:pt x="131" y="25"/>
                </a:lnTo>
                <a:lnTo>
                  <a:pt x="183" y="27"/>
                </a:lnTo>
                <a:lnTo>
                  <a:pt x="198" y="15"/>
                </a:lnTo>
                <a:lnTo>
                  <a:pt x="221" y="15"/>
                </a:lnTo>
                <a:lnTo>
                  <a:pt x="227" y="4"/>
                </a:lnTo>
                <a:lnTo>
                  <a:pt x="238" y="0"/>
                </a:lnTo>
                <a:lnTo>
                  <a:pt x="258" y="13"/>
                </a:lnTo>
                <a:lnTo>
                  <a:pt x="259" y="29"/>
                </a:lnTo>
                <a:lnTo>
                  <a:pt x="233" y="56"/>
                </a:lnTo>
                <a:lnTo>
                  <a:pt x="210" y="58"/>
                </a:lnTo>
                <a:lnTo>
                  <a:pt x="194" y="71"/>
                </a:lnTo>
                <a:lnTo>
                  <a:pt x="190" y="86"/>
                </a:lnTo>
                <a:lnTo>
                  <a:pt x="192" y="111"/>
                </a:lnTo>
                <a:lnTo>
                  <a:pt x="162" y="123"/>
                </a:lnTo>
                <a:lnTo>
                  <a:pt x="156" y="148"/>
                </a:lnTo>
                <a:lnTo>
                  <a:pt x="156" y="156"/>
                </a:lnTo>
                <a:lnTo>
                  <a:pt x="135" y="152"/>
                </a:lnTo>
                <a:lnTo>
                  <a:pt x="125" y="157"/>
                </a:lnTo>
                <a:lnTo>
                  <a:pt x="112" y="156"/>
                </a:lnTo>
                <a:lnTo>
                  <a:pt x="98" y="150"/>
                </a:lnTo>
                <a:lnTo>
                  <a:pt x="89" y="156"/>
                </a:lnTo>
                <a:lnTo>
                  <a:pt x="77" y="156"/>
                </a:lnTo>
                <a:lnTo>
                  <a:pt x="64" y="148"/>
                </a:lnTo>
                <a:lnTo>
                  <a:pt x="44" y="157"/>
                </a:lnTo>
                <a:lnTo>
                  <a:pt x="14" y="154"/>
                </a:lnTo>
                <a:lnTo>
                  <a:pt x="18" y="144"/>
                </a:lnTo>
                <a:close/>
              </a:path>
            </a:pathLst>
          </a:custGeom>
          <a:solidFill>
            <a:srgbClr val="D2D2D2"/>
          </a:solidFill>
          <a:ln w="12700">
            <a:solidFill>
              <a:srgbClr val="FFFFFF"/>
            </a:solidFill>
            <a:prstDash val="solid"/>
            <a:round/>
            <a:headEnd/>
            <a:tailEnd/>
          </a:ln>
        </p:spPr>
        <p:txBody>
          <a:bodyPr/>
          <a:lstStyle/>
          <a:p>
            <a:endParaRPr lang="en-GB"/>
          </a:p>
        </p:txBody>
      </p:sp>
      <p:sp>
        <p:nvSpPr>
          <p:cNvPr id="2039" name="Freeform 703"/>
          <p:cNvSpPr>
            <a:spLocks/>
          </p:cNvSpPr>
          <p:nvPr/>
        </p:nvSpPr>
        <p:spPr bwMode="auto">
          <a:xfrm>
            <a:off x="7261047" y="4148743"/>
            <a:ext cx="839934" cy="804319"/>
          </a:xfrm>
          <a:custGeom>
            <a:avLst/>
            <a:gdLst/>
            <a:ahLst/>
            <a:cxnLst>
              <a:cxn ang="0">
                <a:pos x="469" y="92"/>
              </a:cxn>
              <a:cxn ang="0">
                <a:pos x="446" y="100"/>
              </a:cxn>
              <a:cxn ang="0">
                <a:pos x="405" y="111"/>
              </a:cxn>
              <a:cxn ang="0">
                <a:pos x="327" y="77"/>
              </a:cxn>
              <a:cxn ang="0">
                <a:pos x="257" y="2"/>
              </a:cxn>
              <a:cxn ang="0">
                <a:pos x="231" y="27"/>
              </a:cxn>
              <a:cxn ang="0">
                <a:pos x="192" y="42"/>
              </a:cxn>
              <a:cxn ang="0">
                <a:pos x="190" y="82"/>
              </a:cxn>
              <a:cxn ang="0">
                <a:pos x="154" y="119"/>
              </a:cxn>
              <a:cxn ang="0">
                <a:pos x="133" y="123"/>
              </a:cxn>
              <a:cxn ang="0">
                <a:pos x="110" y="127"/>
              </a:cxn>
              <a:cxn ang="0">
                <a:pos x="87" y="127"/>
              </a:cxn>
              <a:cxn ang="0">
                <a:pos x="62" y="119"/>
              </a:cxn>
              <a:cxn ang="0">
                <a:pos x="12" y="125"/>
              </a:cxn>
              <a:cxn ang="0">
                <a:pos x="0" y="161"/>
              </a:cxn>
              <a:cxn ang="0">
                <a:pos x="39" y="205"/>
              </a:cxn>
              <a:cxn ang="0">
                <a:pos x="67" y="148"/>
              </a:cxn>
              <a:cxn ang="0">
                <a:pos x="117" y="186"/>
              </a:cxn>
              <a:cxn ang="0">
                <a:pos x="160" y="284"/>
              </a:cxn>
              <a:cxn ang="0">
                <a:pos x="140" y="303"/>
              </a:cxn>
              <a:cxn ang="0">
                <a:pos x="196" y="347"/>
              </a:cxn>
              <a:cxn ang="0">
                <a:pos x="242" y="376"/>
              </a:cxn>
              <a:cxn ang="0">
                <a:pos x="350" y="457"/>
              </a:cxn>
              <a:cxn ang="0">
                <a:pos x="298" y="441"/>
              </a:cxn>
              <a:cxn ang="0">
                <a:pos x="411" y="508"/>
              </a:cxn>
              <a:cxn ang="0">
                <a:pos x="428" y="484"/>
              </a:cxn>
              <a:cxn ang="0">
                <a:pos x="451" y="422"/>
              </a:cxn>
              <a:cxn ang="0">
                <a:pos x="482" y="401"/>
              </a:cxn>
              <a:cxn ang="0">
                <a:pos x="515" y="372"/>
              </a:cxn>
              <a:cxn ang="0">
                <a:pos x="511" y="340"/>
              </a:cxn>
              <a:cxn ang="0">
                <a:pos x="509" y="297"/>
              </a:cxn>
              <a:cxn ang="0">
                <a:pos x="488" y="263"/>
              </a:cxn>
              <a:cxn ang="0">
                <a:pos x="497" y="224"/>
              </a:cxn>
              <a:cxn ang="0">
                <a:pos x="484" y="182"/>
              </a:cxn>
              <a:cxn ang="0">
                <a:pos x="472" y="132"/>
              </a:cxn>
              <a:cxn ang="0">
                <a:pos x="474" y="100"/>
              </a:cxn>
            </a:cxnLst>
            <a:rect l="0" t="0" r="r" b="b"/>
            <a:pathLst>
              <a:path w="520" h="512">
                <a:moveTo>
                  <a:pt x="474" y="100"/>
                </a:moveTo>
                <a:lnTo>
                  <a:pt x="469" y="92"/>
                </a:lnTo>
                <a:lnTo>
                  <a:pt x="469" y="92"/>
                </a:lnTo>
                <a:lnTo>
                  <a:pt x="446" y="100"/>
                </a:lnTo>
                <a:lnTo>
                  <a:pt x="428" y="111"/>
                </a:lnTo>
                <a:lnTo>
                  <a:pt x="405" y="111"/>
                </a:lnTo>
                <a:lnTo>
                  <a:pt x="367" y="102"/>
                </a:lnTo>
                <a:lnTo>
                  <a:pt x="327" y="77"/>
                </a:lnTo>
                <a:lnTo>
                  <a:pt x="284" y="29"/>
                </a:lnTo>
                <a:lnTo>
                  <a:pt x="257" y="2"/>
                </a:lnTo>
                <a:lnTo>
                  <a:pt x="257" y="0"/>
                </a:lnTo>
                <a:lnTo>
                  <a:pt x="231" y="27"/>
                </a:lnTo>
                <a:lnTo>
                  <a:pt x="208" y="29"/>
                </a:lnTo>
                <a:lnTo>
                  <a:pt x="192" y="42"/>
                </a:lnTo>
                <a:lnTo>
                  <a:pt x="188" y="57"/>
                </a:lnTo>
                <a:lnTo>
                  <a:pt x="190" y="82"/>
                </a:lnTo>
                <a:lnTo>
                  <a:pt x="160" y="94"/>
                </a:lnTo>
                <a:lnTo>
                  <a:pt x="154" y="119"/>
                </a:lnTo>
                <a:lnTo>
                  <a:pt x="154" y="127"/>
                </a:lnTo>
                <a:lnTo>
                  <a:pt x="133" y="123"/>
                </a:lnTo>
                <a:lnTo>
                  <a:pt x="123" y="128"/>
                </a:lnTo>
                <a:lnTo>
                  <a:pt x="110" y="127"/>
                </a:lnTo>
                <a:lnTo>
                  <a:pt x="96" y="121"/>
                </a:lnTo>
                <a:lnTo>
                  <a:pt x="87" y="127"/>
                </a:lnTo>
                <a:lnTo>
                  <a:pt x="75" y="127"/>
                </a:lnTo>
                <a:lnTo>
                  <a:pt x="62" y="119"/>
                </a:lnTo>
                <a:lnTo>
                  <a:pt x="42" y="128"/>
                </a:lnTo>
                <a:lnTo>
                  <a:pt x="12" y="125"/>
                </a:lnTo>
                <a:lnTo>
                  <a:pt x="8" y="128"/>
                </a:lnTo>
                <a:lnTo>
                  <a:pt x="0" y="161"/>
                </a:lnTo>
                <a:lnTo>
                  <a:pt x="19" y="201"/>
                </a:lnTo>
                <a:lnTo>
                  <a:pt x="39" y="205"/>
                </a:lnTo>
                <a:lnTo>
                  <a:pt x="58" y="171"/>
                </a:lnTo>
                <a:lnTo>
                  <a:pt x="67" y="148"/>
                </a:lnTo>
                <a:lnTo>
                  <a:pt x="81" y="148"/>
                </a:lnTo>
                <a:lnTo>
                  <a:pt x="117" y="186"/>
                </a:lnTo>
                <a:lnTo>
                  <a:pt x="119" y="224"/>
                </a:lnTo>
                <a:lnTo>
                  <a:pt x="160" y="284"/>
                </a:lnTo>
                <a:lnTo>
                  <a:pt x="137" y="284"/>
                </a:lnTo>
                <a:lnTo>
                  <a:pt x="140" y="303"/>
                </a:lnTo>
                <a:lnTo>
                  <a:pt x="194" y="336"/>
                </a:lnTo>
                <a:lnTo>
                  <a:pt x="196" y="347"/>
                </a:lnTo>
                <a:lnTo>
                  <a:pt x="202" y="374"/>
                </a:lnTo>
                <a:lnTo>
                  <a:pt x="242" y="376"/>
                </a:lnTo>
                <a:lnTo>
                  <a:pt x="294" y="405"/>
                </a:lnTo>
                <a:lnTo>
                  <a:pt x="350" y="457"/>
                </a:lnTo>
                <a:lnTo>
                  <a:pt x="355" y="466"/>
                </a:lnTo>
                <a:lnTo>
                  <a:pt x="298" y="441"/>
                </a:lnTo>
                <a:lnTo>
                  <a:pt x="361" y="472"/>
                </a:lnTo>
                <a:lnTo>
                  <a:pt x="411" y="508"/>
                </a:lnTo>
                <a:lnTo>
                  <a:pt x="436" y="512"/>
                </a:lnTo>
                <a:lnTo>
                  <a:pt x="428" y="484"/>
                </a:lnTo>
                <a:lnTo>
                  <a:pt x="434" y="457"/>
                </a:lnTo>
                <a:lnTo>
                  <a:pt x="451" y="422"/>
                </a:lnTo>
                <a:lnTo>
                  <a:pt x="474" y="420"/>
                </a:lnTo>
                <a:lnTo>
                  <a:pt x="482" y="401"/>
                </a:lnTo>
                <a:lnTo>
                  <a:pt x="484" y="388"/>
                </a:lnTo>
                <a:lnTo>
                  <a:pt x="515" y="372"/>
                </a:lnTo>
                <a:lnTo>
                  <a:pt x="519" y="361"/>
                </a:lnTo>
                <a:lnTo>
                  <a:pt x="511" y="340"/>
                </a:lnTo>
                <a:lnTo>
                  <a:pt x="520" y="309"/>
                </a:lnTo>
                <a:lnTo>
                  <a:pt x="509" y="297"/>
                </a:lnTo>
                <a:lnTo>
                  <a:pt x="488" y="280"/>
                </a:lnTo>
                <a:lnTo>
                  <a:pt x="488" y="263"/>
                </a:lnTo>
                <a:lnTo>
                  <a:pt x="497" y="247"/>
                </a:lnTo>
                <a:lnTo>
                  <a:pt x="497" y="224"/>
                </a:lnTo>
                <a:lnTo>
                  <a:pt x="486" y="209"/>
                </a:lnTo>
                <a:lnTo>
                  <a:pt x="484" y="182"/>
                </a:lnTo>
                <a:lnTo>
                  <a:pt x="469" y="161"/>
                </a:lnTo>
                <a:lnTo>
                  <a:pt x="472" y="132"/>
                </a:lnTo>
                <a:lnTo>
                  <a:pt x="474" y="109"/>
                </a:lnTo>
                <a:lnTo>
                  <a:pt x="474" y="100"/>
                </a:lnTo>
                <a:close/>
              </a:path>
            </a:pathLst>
          </a:custGeom>
          <a:solidFill>
            <a:schemeClr val="bg2"/>
          </a:solidFill>
          <a:ln w="12700">
            <a:noFill/>
            <a:round/>
            <a:headEnd/>
            <a:tailEnd/>
          </a:ln>
        </p:spPr>
        <p:txBody>
          <a:bodyPr/>
          <a:lstStyle/>
          <a:p>
            <a:endParaRPr lang="en-GB"/>
          </a:p>
        </p:txBody>
      </p:sp>
      <p:sp>
        <p:nvSpPr>
          <p:cNvPr id="2040" name="Freeform 704"/>
          <p:cNvSpPr>
            <a:spLocks/>
          </p:cNvSpPr>
          <p:nvPr/>
        </p:nvSpPr>
        <p:spPr bwMode="auto">
          <a:xfrm>
            <a:off x="7261047" y="4148743"/>
            <a:ext cx="839934" cy="804319"/>
          </a:xfrm>
          <a:custGeom>
            <a:avLst/>
            <a:gdLst/>
            <a:ahLst/>
            <a:cxnLst>
              <a:cxn ang="0">
                <a:pos x="469" y="92"/>
              </a:cxn>
              <a:cxn ang="0">
                <a:pos x="446" y="100"/>
              </a:cxn>
              <a:cxn ang="0">
                <a:pos x="405" y="111"/>
              </a:cxn>
              <a:cxn ang="0">
                <a:pos x="327" y="77"/>
              </a:cxn>
              <a:cxn ang="0">
                <a:pos x="257" y="2"/>
              </a:cxn>
              <a:cxn ang="0">
                <a:pos x="231" y="27"/>
              </a:cxn>
              <a:cxn ang="0">
                <a:pos x="192" y="42"/>
              </a:cxn>
              <a:cxn ang="0">
                <a:pos x="190" y="82"/>
              </a:cxn>
              <a:cxn ang="0">
                <a:pos x="154" y="119"/>
              </a:cxn>
              <a:cxn ang="0">
                <a:pos x="133" y="123"/>
              </a:cxn>
              <a:cxn ang="0">
                <a:pos x="110" y="127"/>
              </a:cxn>
              <a:cxn ang="0">
                <a:pos x="87" y="127"/>
              </a:cxn>
              <a:cxn ang="0">
                <a:pos x="62" y="119"/>
              </a:cxn>
              <a:cxn ang="0">
                <a:pos x="12" y="125"/>
              </a:cxn>
              <a:cxn ang="0">
                <a:pos x="0" y="161"/>
              </a:cxn>
              <a:cxn ang="0">
                <a:pos x="39" y="205"/>
              </a:cxn>
              <a:cxn ang="0">
                <a:pos x="67" y="148"/>
              </a:cxn>
              <a:cxn ang="0">
                <a:pos x="117" y="186"/>
              </a:cxn>
              <a:cxn ang="0">
                <a:pos x="160" y="284"/>
              </a:cxn>
              <a:cxn ang="0">
                <a:pos x="140" y="303"/>
              </a:cxn>
              <a:cxn ang="0">
                <a:pos x="196" y="347"/>
              </a:cxn>
              <a:cxn ang="0">
                <a:pos x="242" y="376"/>
              </a:cxn>
              <a:cxn ang="0">
                <a:pos x="350" y="457"/>
              </a:cxn>
              <a:cxn ang="0">
                <a:pos x="298" y="441"/>
              </a:cxn>
              <a:cxn ang="0">
                <a:pos x="411" y="508"/>
              </a:cxn>
              <a:cxn ang="0">
                <a:pos x="428" y="484"/>
              </a:cxn>
              <a:cxn ang="0">
                <a:pos x="451" y="422"/>
              </a:cxn>
              <a:cxn ang="0">
                <a:pos x="482" y="401"/>
              </a:cxn>
              <a:cxn ang="0">
                <a:pos x="515" y="372"/>
              </a:cxn>
              <a:cxn ang="0">
                <a:pos x="511" y="340"/>
              </a:cxn>
              <a:cxn ang="0">
                <a:pos x="509" y="297"/>
              </a:cxn>
              <a:cxn ang="0">
                <a:pos x="488" y="263"/>
              </a:cxn>
              <a:cxn ang="0">
                <a:pos x="497" y="224"/>
              </a:cxn>
              <a:cxn ang="0">
                <a:pos x="484" y="182"/>
              </a:cxn>
              <a:cxn ang="0">
                <a:pos x="472" y="132"/>
              </a:cxn>
              <a:cxn ang="0">
                <a:pos x="474" y="100"/>
              </a:cxn>
            </a:cxnLst>
            <a:rect l="0" t="0" r="r" b="b"/>
            <a:pathLst>
              <a:path w="520" h="512">
                <a:moveTo>
                  <a:pt x="474" y="100"/>
                </a:moveTo>
                <a:lnTo>
                  <a:pt x="469" y="92"/>
                </a:lnTo>
                <a:lnTo>
                  <a:pt x="469" y="92"/>
                </a:lnTo>
                <a:lnTo>
                  <a:pt x="446" y="100"/>
                </a:lnTo>
                <a:lnTo>
                  <a:pt x="428" y="111"/>
                </a:lnTo>
                <a:lnTo>
                  <a:pt x="405" y="111"/>
                </a:lnTo>
                <a:lnTo>
                  <a:pt x="367" y="102"/>
                </a:lnTo>
                <a:lnTo>
                  <a:pt x="327" y="77"/>
                </a:lnTo>
                <a:lnTo>
                  <a:pt x="284" y="29"/>
                </a:lnTo>
                <a:lnTo>
                  <a:pt x="257" y="2"/>
                </a:lnTo>
                <a:lnTo>
                  <a:pt x="257" y="0"/>
                </a:lnTo>
                <a:lnTo>
                  <a:pt x="231" y="27"/>
                </a:lnTo>
                <a:lnTo>
                  <a:pt x="208" y="29"/>
                </a:lnTo>
                <a:lnTo>
                  <a:pt x="192" y="42"/>
                </a:lnTo>
                <a:lnTo>
                  <a:pt x="188" y="57"/>
                </a:lnTo>
                <a:lnTo>
                  <a:pt x="190" y="82"/>
                </a:lnTo>
                <a:lnTo>
                  <a:pt x="160" y="94"/>
                </a:lnTo>
                <a:lnTo>
                  <a:pt x="154" y="119"/>
                </a:lnTo>
                <a:lnTo>
                  <a:pt x="154" y="127"/>
                </a:lnTo>
                <a:lnTo>
                  <a:pt x="133" y="123"/>
                </a:lnTo>
                <a:lnTo>
                  <a:pt x="123" y="128"/>
                </a:lnTo>
                <a:lnTo>
                  <a:pt x="110" y="127"/>
                </a:lnTo>
                <a:lnTo>
                  <a:pt x="96" y="121"/>
                </a:lnTo>
                <a:lnTo>
                  <a:pt x="87" y="127"/>
                </a:lnTo>
                <a:lnTo>
                  <a:pt x="75" y="127"/>
                </a:lnTo>
                <a:lnTo>
                  <a:pt x="62" y="119"/>
                </a:lnTo>
                <a:lnTo>
                  <a:pt x="42" y="128"/>
                </a:lnTo>
                <a:lnTo>
                  <a:pt x="12" y="125"/>
                </a:lnTo>
                <a:lnTo>
                  <a:pt x="8" y="128"/>
                </a:lnTo>
                <a:lnTo>
                  <a:pt x="0" y="161"/>
                </a:lnTo>
                <a:lnTo>
                  <a:pt x="19" y="201"/>
                </a:lnTo>
                <a:lnTo>
                  <a:pt x="39" y="205"/>
                </a:lnTo>
                <a:lnTo>
                  <a:pt x="58" y="171"/>
                </a:lnTo>
                <a:lnTo>
                  <a:pt x="67" y="148"/>
                </a:lnTo>
                <a:lnTo>
                  <a:pt x="81" y="148"/>
                </a:lnTo>
                <a:lnTo>
                  <a:pt x="117" y="186"/>
                </a:lnTo>
                <a:lnTo>
                  <a:pt x="119" y="224"/>
                </a:lnTo>
                <a:lnTo>
                  <a:pt x="160" y="284"/>
                </a:lnTo>
                <a:lnTo>
                  <a:pt x="137" y="284"/>
                </a:lnTo>
                <a:lnTo>
                  <a:pt x="140" y="303"/>
                </a:lnTo>
                <a:lnTo>
                  <a:pt x="194" y="336"/>
                </a:lnTo>
                <a:lnTo>
                  <a:pt x="196" y="347"/>
                </a:lnTo>
                <a:lnTo>
                  <a:pt x="202" y="374"/>
                </a:lnTo>
                <a:lnTo>
                  <a:pt x="242" y="376"/>
                </a:lnTo>
                <a:lnTo>
                  <a:pt x="294" y="405"/>
                </a:lnTo>
                <a:lnTo>
                  <a:pt x="350" y="457"/>
                </a:lnTo>
                <a:lnTo>
                  <a:pt x="355" y="466"/>
                </a:lnTo>
                <a:lnTo>
                  <a:pt x="298" y="441"/>
                </a:lnTo>
                <a:lnTo>
                  <a:pt x="361" y="472"/>
                </a:lnTo>
                <a:lnTo>
                  <a:pt x="411" y="508"/>
                </a:lnTo>
                <a:lnTo>
                  <a:pt x="436" y="512"/>
                </a:lnTo>
                <a:lnTo>
                  <a:pt x="428" y="484"/>
                </a:lnTo>
                <a:lnTo>
                  <a:pt x="434" y="457"/>
                </a:lnTo>
                <a:lnTo>
                  <a:pt x="451" y="422"/>
                </a:lnTo>
                <a:lnTo>
                  <a:pt x="474" y="420"/>
                </a:lnTo>
                <a:lnTo>
                  <a:pt x="482" y="401"/>
                </a:lnTo>
                <a:lnTo>
                  <a:pt x="484" y="388"/>
                </a:lnTo>
                <a:lnTo>
                  <a:pt x="515" y="372"/>
                </a:lnTo>
                <a:lnTo>
                  <a:pt x="519" y="361"/>
                </a:lnTo>
                <a:lnTo>
                  <a:pt x="511" y="340"/>
                </a:lnTo>
                <a:lnTo>
                  <a:pt x="520" y="309"/>
                </a:lnTo>
                <a:lnTo>
                  <a:pt x="509" y="297"/>
                </a:lnTo>
                <a:lnTo>
                  <a:pt x="488" y="280"/>
                </a:lnTo>
                <a:lnTo>
                  <a:pt x="488" y="263"/>
                </a:lnTo>
                <a:lnTo>
                  <a:pt x="497" y="247"/>
                </a:lnTo>
                <a:lnTo>
                  <a:pt x="497" y="224"/>
                </a:lnTo>
                <a:lnTo>
                  <a:pt x="486" y="209"/>
                </a:lnTo>
                <a:lnTo>
                  <a:pt x="484" y="182"/>
                </a:lnTo>
                <a:lnTo>
                  <a:pt x="469" y="161"/>
                </a:lnTo>
                <a:lnTo>
                  <a:pt x="472" y="132"/>
                </a:lnTo>
                <a:lnTo>
                  <a:pt x="474" y="109"/>
                </a:lnTo>
                <a:lnTo>
                  <a:pt x="474" y="100"/>
                </a:lnTo>
                <a:close/>
              </a:path>
            </a:pathLst>
          </a:custGeom>
          <a:solidFill>
            <a:srgbClr val="D2D2D2"/>
          </a:solidFill>
          <a:ln w="12700">
            <a:solidFill>
              <a:srgbClr val="FFFFFF"/>
            </a:solidFill>
            <a:prstDash val="solid"/>
            <a:round/>
            <a:headEnd/>
            <a:tailEnd/>
          </a:ln>
        </p:spPr>
        <p:txBody>
          <a:bodyPr/>
          <a:lstStyle/>
          <a:p>
            <a:endParaRPr lang="en-GB"/>
          </a:p>
        </p:txBody>
      </p:sp>
      <p:sp>
        <p:nvSpPr>
          <p:cNvPr id="2041" name="Freeform 705"/>
          <p:cNvSpPr>
            <a:spLocks/>
          </p:cNvSpPr>
          <p:nvPr/>
        </p:nvSpPr>
        <p:spPr bwMode="auto">
          <a:xfrm>
            <a:off x="7570496" y="4401988"/>
            <a:ext cx="530485" cy="506490"/>
          </a:xfrm>
          <a:custGeom>
            <a:avLst/>
            <a:gdLst/>
            <a:ahLst/>
            <a:cxnLst>
              <a:cxn ang="0">
                <a:pos x="236" y="323"/>
              </a:cxn>
              <a:cxn ang="0">
                <a:pos x="165" y="276"/>
              </a:cxn>
              <a:cxn ang="0">
                <a:pos x="148" y="286"/>
              </a:cxn>
              <a:cxn ang="0">
                <a:pos x="129" y="263"/>
              </a:cxn>
              <a:cxn ang="0">
                <a:pos x="138" y="246"/>
              </a:cxn>
              <a:cxn ang="0">
                <a:pos x="69" y="156"/>
              </a:cxn>
              <a:cxn ang="0">
                <a:pos x="44" y="129"/>
              </a:cxn>
              <a:cxn ang="0">
                <a:pos x="27" y="86"/>
              </a:cxn>
              <a:cxn ang="0">
                <a:pos x="0" y="44"/>
              </a:cxn>
              <a:cxn ang="0">
                <a:pos x="0" y="15"/>
              </a:cxn>
              <a:cxn ang="0">
                <a:pos x="17" y="4"/>
              </a:cxn>
              <a:cxn ang="0">
                <a:pos x="31" y="10"/>
              </a:cxn>
              <a:cxn ang="0">
                <a:pos x="48" y="23"/>
              </a:cxn>
              <a:cxn ang="0">
                <a:pos x="69" y="10"/>
              </a:cxn>
              <a:cxn ang="0">
                <a:pos x="102" y="6"/>
              </a:cxn>
              <a:cxn ang="0">
                <a:pos x="113" y="4"/>
              </a:cxn>
              <a:cxn ang="0">
                <a:pos x="127" y="8"/>
              </a:cxn>
              <a:cxn ang="0">
                <a:pos x="148" y="0"/>
              </a:cxn>
              <a:cxn ang="0">
                <a:pos x="165" y="19"/>
              </a:cxn>
              <a:cxn ang="0">
                <a:pos x="181" y="19"/>
              </a:cxn>
              <a:cxn ang="0">
                <a:pos x="188" y="13"/>
              </a:cxn>
              <a:cxn ang="0">
                <a:pos x="213" y="19"/>
              </a:cxn>
              <a:cxn ang="0">
                <a:pos x="240" y="19"/>
              </a:cxn>
              <a:cxn ang="0">
                <a:pos x="259" y="33"/>
              </a:cxn>
              <a:cxn ang="0">
                <a:pos x="269" y="46"/>
              </a:cxn>
              <a:cxn ang="0">
                <a:pos x="294" y="48"/>
              </a:cxn>
              <a:cxn ang="0">
                <a:pos x="305" y="63"/>
              </a:cxn>
              <a:cxn ang="0">
                <a:pos x="305" y="86"/>
              </a:cxn>
              <a:cxn ang="0">
                <a:pos x="296" y="102"/>
              </a:cxn>
              <a:cxn ang="0">
                <a:pos x="296" y="119"/>
              </a:cxn>
              <a:cxn ang="0">
                <a:pos x="317" y="136"/>
              </a:cxn>
              <a:cxn ang="0">
                <a:pos x="328" y="148"/>
              </a:cxn>
              <a:cxn ang="0">
                <a:pos x="319" y="179"/>
              </a:cxn>
              <a:cxn ang="0">
                <a:pos x="327" y="200"/>
              </a:cxn>
              <a:cxn ang="0">
                <a:pos x="323" y="211"/>
              </a:cxn>
              <a:cxn ang="0">
                <a:pos x="292" y="227"/>
              </a:cxn>
              <a:cxn ang="0">
                <a:pos x="290" y="240"/>
              </a:cxn>
              <a:cxn ang="0">
                <a:pos x="282" y="259"/>
              </a:cxn>
              <a:cxn ang="0">
                <a:pos x="259" y="261"/>
              </a:cxn>
              <a:cxn ang="0">
                <a:pos x="242" y="296"/>
              </a:cxn>
              <a:cxn ang="0">
                <a:pos x="236" y="323"/>
              </a:cxn>
            </a:cxnLst>
            <a:rect l="0" t="0" r="r" b="b"/>
            <a:pathLst>
              <a:path w="328" h="323">
                <a:moveTo>
                  <a:pt x="236" y="323"/>
                </a:moveTo>
                <a:lnTo>
                  <a:pt x="165" y="276"/>
                </a:lnTo>
                <a:lnTo>
                  <a:pt x="148" y="286"/>
                </a:lnTo>
                <a:lnTo>
                  <a:pt x="129" y="263"/>
                </a:lnTo>
                <a:lnTo>
                  <a:pt x="138" y="246"/>
                </a:lnTo>
                <a:lnTo>
                  <a:pt x="69" y="156"/>
                </a:lnTo>
                <a:lnTo>
                  <a:pt x="44" y="129"/>
                </a:lnTo>
                <a:lnTo>
                  <a:pt x="27" y="86"/>
                </a:lnTo>
                <a:lnTo>
                  <a:pt x="0" y="44"/>
                </a:lnTo>
                <a:lnTo>
                  <a:pt x="0" y="15"/>
                </a:lnTo>
                <a:lnTo>
                  <a:pt x="17" y="4"/>
                </a:lnTo>
                <a:lnTo>
                  <a:pt x="31" y="10"/>
                </a:lnTo>
                <a:lnTo>
                  <a:pt x="48" y="23"/>
                </a:lnTo>
                <a:lnTo>
                  <a:pt x="69" y="10"/>
                </a:lnTo>
                <a:lnTo>
                  <a:pt x="102" y="6"/>
                </a:lnTo>
                <a:lnTo>
                  <a:pt x="113" y="4"/>
                </a:lnTo>
                <a:lnTo>
                  <a:pt x="127" y="8"/>
                </a:lnTo>
                <a:lnTo>
                  <a:pt x="148" y="0"/>
                </a:lnTo>
                <a:lnTo>
                  <a:pt x="165" y="19"/>
                </a:lnTo>
                <a:lnTo>
                  <a:pt x="181" y="19"/>
                </a:lnTo>
                <a:lnTo>
                  <a:pt x="188" y="13"/>
                </a:lnTo>
                <a:lnTo>
                  <a:pt x="213" y="19"/>
                </a:lnTo>
                <a:lnTo>
                  <a:pt x="240" y="19"/>
                </a:lnTo>
                <a:lnTo>
                  <a:pt x="259" y="33"/>
                </a:lnTo>
                <a:lnTo>
                  <a:pt x="269" y="46"/>
                </a:lnTo>
                <a:lnTo>
                  <a:pt x="294" y="48"/>
                </a:lnTo>
                <a:lnTo>
                  <a:pt x="305" y="63"/>
                </a:lnTo>
                <a:lnTo>
                  <a:pt x="305" y="86"/>
                </a:lnTo>
                <a:lnTo>
                  <a:pt x="296" y="102"/>
                </a:lnTo>
                <a:lnTo>
                  <a:pt x="296" y="119"/>
                </a:lnTo>
                <a:lnTo>
                  <a:pt x="317" y="136"/>
                </a:lnTo>
                <a:lnTo>
                  <a:pt x="328" y="148"/>
                </a:lnTo>
                <a:lnTo>
                  <a:pt x="319" y="179"/>
                </a:lnTo>
                <a:lnTo>
                  <a:pt x="327" y="200"/>
                </a:lnTo>
                <a:lnTo>
                  <a:pt x="323" y="211"/>
                </a:lnTo>
                <a:lnTo>
                  <a:pt x="292" y="227"/>
                </a:lnTo>
                <a:lnTo>
                  <a:pt x="290" y="240"/>
                </a:lnTo>
                <a:lnTo>
                  <a:pt x="282" y="259"/>
                </a:lnTo>
                <a:lnTo>
                  <a:pt x="259" y="261"/>
                </a:lnTo>
                <a:lnTo>
                  <a:pt x="242" y="296"/>
                </a:lnTo>
                <a:lnTo>
                  <a:pt x="236" y="323"/>
                </a:lnTo>
                <a:close/>
              </a:path>
            </a:pathLst>
          </a:custGeom>
          <a:solidFill>
            <a:srgbClr val="D2D2D2"/>
          </a:solidFill>
          <a:ln w="12700">
            <a:noFill/>
            <a:round/>
            <a:headEnd/>
            <a:tailEnd/>
          </a:ln>
        </p:spPr>
        <p:txBody>
          <a:bodyPr/>
          <a:lstStyle/>
          <a:p>
            <a:endParaRPr lang="en-GB"/>
          </a:p>
        </p:txBody>
      </p:sp>
      <p:sp>
        <p:nvSpPr>
          <p:cNvPr id="2042" name="Freeform 706"/>
          <p:cNvSpPr>
            <a:spLocks/>
          </p:cNvSpPr>
          <p:nvPr/>
        </p:nvSpPr>
        <p:spPr bwMode="auto">
          <a:xfrm>
            <a:off x="7570496" y="4401988"/>
            <a:ext cx="530485" cy="506490"/>
          </a:xfrm>
          <a:custGeom>
            <a:avLst/>
            <a:gdLst/>
            <a:ahLst/>
            <a:cxnLst>
              <a:cxn ang="0">
                <a:pos x="236" y="323"/>
              </a:cxn>
              <a:cxn ang="0">
                <a:pos x="165" y="276"/>
              </a:cxn>
              <a:cxn ang="0">
                <a:pos x="148" y="286"/>
              </a:cxn>
              <a:cxn ang="0">
                <a:pos x="129" y="263"/>
              </a:cxn>
              <a:cxn ang="0">
                <a:pos x="138" y="246"/>
              </a:cxn>
              <a:cxn ang="0">
                <a:pos x="69" y="156"/>
              </a:cxn>
              <a:cxn ang="0">
                <a:pos x="44" y="129"/>
              </a:cxn>
              <a:cxn ang="0">
                <a:pos x="27" y="86"/>
              </a:cxn>
              <a:cxn ang="0">
                <a:pos x="0" y="44"/>
              </a:cxn>
              <a:cxn ang="0">
                <a:pos x="0" y="15"/>
              </a:cxn>
              <a:cxn ang="0">
                <a:pos x="17" y="4"/>
              </a:cxn>
              <a:cxn ang="0">
                <a:pos x="31" y="10"/>
              </a:cxn>
              <a:cxn ang="0">
                <a:pos x="48" y="23"/>
              </a:cxn>
              <a:cxn ang="0">
                <a:pos x="69" y="10"/>
              </a:cxn>
              <a:cxn ang="0">
                <a:pos x="102" y="6"/>
              </a:cxn>
              <a:cxn ang="0">
                <a:pos x="113" y="4"/>
              </a:cxn>
              <a:cxn ang="0">
                <a:pos x="127" y="8"/>
              </a:cxn>
              <a:cxn ang="0">
                <a:pos x="148" y="0"/>
              </a:cxn>
              <a:cxn ang="0">
                <a:pos x="165" y="19"/>
              </a:cxn>
              <a:cxn ang="0">
                <a:pos x="181" y="19"/>
              </a:cxn>
              <a:cxn ang="0">
                <a:pos x="188" y="13"/>
              </a:cxn>
              <a:cxn ang="0">
                <a:pos x="213" y="19"/>
              </a:cxn>
              <a:cxn ang="0">
                <a:pos x="240" y="19"/>
              </a:cxn>
              <a:cxn ang="0">
                <a:pos x="259" y="33"/>
              </a:cxn>
              <a:cxn ang="0">
                <a:pos x="269" y="46"/>
              </a:cxn>
              <a:cxn ang="0">
                <a:pos x="294" y="48"/>
              </a:cxn>
              <a:cxn ang="0">
                <a:pos x="305" y="63"/>
              </a:cxn>
              <a:cxn ang="0">
                <a:pos x="305" y="86"/>
              </a:cxn>
              <a:cxn ang="0">
                <a:pos x="296" y="102"/>
              </a:cxn>
              <a:cxn ang="0">
                <a:pos x="296" y="119"/>
              </a:cxn>
              <a:cxn ang="0">
                <a:pos x="317" y="136"/>
              </a:cxn>
              <a:cxn ang="0">
                <a:pos x="328" y="148"/>
              </a:cxn>
              <a:cxn ang="0">
                <a:pos x="319" y="179"/>
              </a:cxn>
              <a:cxn ang="0">
                <a:pos x="327" y="200"/>
              </a:cxn>
              <a:cxn ang="0">
                <a:pos x="323" y="211"/>
              </a:cxn>
              <a:cxn ang="0">
                <a:pos x="292" y="227"/>
              </a:cxn>
              <a:cxn ang="0">
                <a:pos x="290" y="240"/>
              </a:cxn>
              <a:cxn ang="0">
                <a:pos x="282" y="259"/>
              </a:cxn>
              <a:cxn ang="0">
                <a:pos x="259" y="261"/>
              </a:cxn>
              <a:cxn ang="0">
                <a:pos x="242" y="296"/>
              </a:cxn>
              <a:cxn ang="0">
                <a:pos x="236" y="323"/>
              </a:cxn>
            </a:cxnLst>
            <a:rect l="0" t="0" r="r" b="b"/>
            <a:pathLst>
              <a:path w="328" h="323">
                <a:moveTo>
                  <a:pt x="236" y="323"/>
                </a:moveTo>
                <a:lnTo>
                  <a:pt x="165" y="276"/>
                </a:lnTo>
                <a:lnTo>
                  <a:pt x="148" y="286"/>
                </a:lnTo>
                <a:lnTo>
                  <a:pt x="129" y="263"/>
                </a:lnTo>
                <a:lnTo>
                  <a:pt x="138" y="246"/>
                </a:lnTo>
                <a:lnTo>
                  <a:pt x="69" y="156"/>
                </a:lnTo>
                <a:lnTo>
                  <a:pt x="44" y="129"/>
                </a:lnTo>
                <a:lnTo>
                  <a:pt x="27" y="86"/>
                </a:lnTo>
                <a:lnTo>
                  <a:pt x="0" y="44"/>
                </a:lnTo>
                <a:lnTo>
                  <a:pt x="0" y="15"/>
                </a:lnTo>
                <a:lnTo>
                  <a:pt x="17" y="4"/>
                </a:lnTo>
                <a:lnTo>
                  <a:pt x="31" y="10"/>
                </a:lnTo>
                <a:lnTo>
                  <a:pt x="48" y="23"/>
                </a:lnTo>
                <a:lnTo>
                  <a:pt x="69" y="10"/>
                </a:lnTo>
                <a:lnTo>
                  <a:pt x="102" y="6"/>
                </a:lnTo>
                <a:lnTo>
                  <a:pt x="113" y="4"/>
                </a:lnTo>
                <a:lnTo>
                  <a:pt x="127" y="8"/>
                </a:lnTo>
                <a:lnTo>
                  <a:pt x="148" y="0"/>
                </a:lnTo>
                <a:lnTo>
                  <a:pt x="165" y="19"/>
                </a:lnTo>
                <a:lnTo>
                  <a:pt x="181" y="19"/>
                </a:lnTo>
                <a:lnTo>
                  <a:pt x="188" y="13"/>
                </a:lnTo>
                <a:lnTo>
                  <a:pt x="213" y="19"/>
                </a:lnTo>
                <a:lnTo>
                  <a:pt x="240" y="19"/>
                </a:lnTo>
                <a:lnTo>
                  <a:pt x="259" y="33"/>
                </a:lnTo>
                <a:lnTo>
                  <a:pt x="269" y="46"/>
                </a:lnTo>
                <a:lnTo>
                  <a:pt x="294" y="48"/>
                </a:lnTo>
                <a:lnTo>
                  <a:pt x="305" y="63"/>
                </a:lnTo>
                <a:lnTo>
                  <a:pt x="305" y="86"/>
                </a:lnTo>
                <a:lnTo>
                  <a:pt x="296" y="102"/>
                </a:lnTo>
                <a:lnTo>
                  <a:pt x="296" y="119"/>
                </a:lnTo>
                <a:lnTo>
                  <a:pt x="317" y="136"/>
                </a:lnTo>
                <a:lnTo>
                  <a:pt x="328" y="148"/>
                </a:lnTo>
                <a:lnTo>
                  <a:pt x="319" y="179"/>
                </a:lnTo>
                <a:lnTo>
                  <a:pt x="327" y="200"/>
                </a:lnTo>
                <a:lnTo>
                  <a:pt x="323" y="211"/>
                </a:lnTo>
                <a:lnTo>
                  <a:pt x="292" y="227"/>
                </a:lnTo>
                <a:lnTo>
                  <a:pt x="290" y="240"/>
                </a:lnTo>
                <a:lnTo>
                  <a:pt x="282" y="259"/>
                </a:lnTo>
                <a:lnTo>
                  <a:pt x="259" y="261"/>
                </a:lnTo>
                <a:lnTo>
                  <a:pt x="242" y="296"/>
                </a:lnTo>
                <a:lnTo>
                  <a:pt x="236" y="323"/>
                </a:lnTo>
                <a:close/>
              </a:path>
            </a:pathLst>
          </a:custGeom>
          <a:solidFill>
            <a:srgbClr val="D2D2D2"/>
          </a:solidFill>
          <a:ln w="12700">
            <a:solidFill>
              <a:srgbClr val="FFFFFF"/>
            </a:solidFill>
            <a:prstDash val="solid"/>
            <a:round/>
            <a:headEnd/>
            <a:tailEnd/>
          </a:ln>
        </p:spPr>
        <p:txBody>
          <a:bodyPr/>
          <a:lstStyle/>
          <a:p>
            <a:endParaRPr lang="en-GB"/>
          </a:p>
        </p:txBody>
      </p:sp>
      <p:sp>
        <p:nvSpPr>
          <p:cNvPr id="2043" name="Freeform 707"/>
          <p:cNvSpPr>
            <a:spLocks/>
          </p:cNvSpPr>
          <p:nvPr/>
        </p:nvSpPr>
        <p:spPr bwMode="auto">
          <a:xfrm>
            <a:off x="7642332" y="3795627"/>
            <a:ext cx="922823" cy="527891"/>
          </a:xfrm>
          <a:custGeom>
            <a:avLst/>
            <a:gdLst/>
            <a:ahLst/>
            <a:cxnLst>
              <a:cxn ang="0">
                <a:pos x="20" y="209"/>
              </a:cxn>
              <a:cxn ang="0">
                <a:pos x="48" y="254"/>
              </a:cxn>
              <a:cxn ang="0">
                <a:pos x="131" y="327"/>
              </a:cxn>
              <a:cxn ang="0">
                <a:pos x="192" y="336"/>
              </a:cxn>
              <a:cxn ang="0">
                <a:pos x="233" y="317"/>
              </a:cxn>
              <a:cxn ang="0">
                <a:pos x="263" y="305"/>
              </a:cxn>
              <a:cxn ang="0">
                <a:pos x="311" y="288"/>
              </a:cxn>
              <a:cxn ang="0">
                <a:pos x="334" y="279"/>
              </a:cxn>
              <a:cxn ang="0">
                <a:pos x="386" y="290"/>
              </a:cxn>
              <a:cxn ang="0">
                <a:pos x="428" y="279"/>
              </a:cxn>
              <a:cxn ang="0">
                <a:pos x="461" y="221"/>
              </a:cxn>
              <a:cxn ang="0">
                <a:pos x="492" y="163"/>
              </a:cxn>
              <a:cxn ang="0">
                <a:pos x="524" y="98"/>
              </a:cxn>
              <a:cxn ang="0">
                <a:pos x="572" y="79"/>
              </a:cxn>
              <a:cxn ang="0">
                <a:pos x="567" y="50"/>
              </a:cxn>
              <a:cxn ang="0">
                <a:pos x="513" y="14"/>
              </a:cxn>
              <a:cxn ang="0">
                <a:pos x="478" y="23"/>
              </a:cxn>
              <a:cxn ang="0">
                <a:pos x="425" y="10"/>
              </a:cxn>
              <a:cxn ang="0">
                <a:pos x="386" y="2"/>
              </a:cxn>
              <a:cxn ang="0">
                <a:pos x="357" y="39"/>
              </a:cxn>
              <a:cxn ang="0">
                <a:pos x="300" y="48"/>
              </a:cxn>
              <a:cxn ang="0">
                <a:pos x="261" y="56"/>
              </a:cxn>
              <a:cxn ang="0">
                <a:pos x="219" y="79"/>
              </a:cxn>
              <a:cxn ang="0">
                <a:pos x="190" y="108"/>
              </a:cxn>
              <a:cxn ang="0">
                <a:pos x="152" y="112"/>
              </a:cxn>
              <a:cxn ang="0">
                <a:pos x="131" y="75"/>
              </a:cxn>
              <a:cxn ang="0">
                <a:pos x="91" y="44"/>
              </a:cxn>
              <a:cxn ang="0">
                <a:pos x="77" y="94"/>
              </a:cxn>
              <a:cxn ang="0">
                <a:pos x="41" y="92"/>
              </a:cxn>
              <a:cxn ang="0">
                <a:pos x="41" y="114"/>
              </a:cxn>
              <a:cxn ang="0">
                <a:pos x="27" y="133"/>
              </a:cxn>
              <a:cxn ang="0">
                <a:pos x="27" y="161"/>
              </a:cxn>
              <a:cxn ang="0">
                <a:pos x="12" y="183"/>
              </a:cxn>
            </a:cxnLst>
            <a:rect l="0" t="0" r="r" b="b"/>
            <a:pathLst>
              <a:path w="572" h="336">
                <a:moveTo>
                  <a:pt x="0" y="196"/>
                </a:moveTo>
                <a:lnTo>
                  <a:pt x="20" y="209"/>
                </a:lnTo>
                <a:lnTo>
                  <a:pt x="21" y="227"/>
                </a:lnTo>
                <a:lnTo>
                  <a:pt x="48" y="254"/>
                </a:lnTo>
                <a:lnTo>
                  <a:pt x="91" y="302"/>
                </a:lnTo>
                <a:lnTo>
                  <a:pt x="131" y="327"/>
                </a:lnTo>
                <a:lnTo>
                  <a:pt x="169" y="336"/>
                </a:lnTo>
                <a:lnTo>
                  <a:pt x="192" y="336"/>
                </a:lnTo>
                <a:lnTo>
                  <a:pt x="210" y="325"/>
                </a:lnTo>
                <a:lnTo>
                  <a:pt x="233" y="317"/>
                </a:lnTo>
                <a:lnTo>
                  <a:pt x="246" y="307"/>
                </a:lnTo>
                <a:lnTo>
                  <a:pt x="263" y="305"/>
                </a:lnTo>
                <a:lnTo>
                  <a:pt x="288" y="292"/>
                </a:lnTo>
                <a:lnTo>
                  <a:pt x="311" y="288"/>
                </a:lnTo>
                <a:lnTo>
                  <a:pt x="325" y="275"/>
                </a:lnTo>
                <a:lnTo>
                  <a:pt x="334" y="279"/>
                </a:lnTo>
                <a:lnTo>
                  <a:pt x="344" y="292"/>
                </a:lnTo>
                <a:lnTo>
                  <a:pt x="386" y="290"/>
                </a:lnTo>
                <a:lnTo>
                  <a:pt x="407" y="275"/>
                </a:lnTo>
                <a:lnTo>
                  <a:pt x="428" y="279"/>
                </a:lnTo>
                <a:lnTo>
                  <a:pt x="444" y="248"/>
                </a:lnTo>
                <a:lnTo>
                  <a:pt x="461" y="221"/>
                </a:lnTo>
                <a:lnTo>
                  <a:pt x="471" y="188"/>
                </a:lnTo>
                <a:lnTo>
                  <a:pt x="492" y="163"/>
                </a:lnTo>
                <a:lnTo>
                  <a:pt x="505" y="127"/>
                </a:lnTo>
                <a:lnTo>
                  <a:pt x="524" y="98"/>
                </a:lnTo>
                <a:lnTo>
                  <a:pt x="557" y="87"/>
                </a:lnTo>
                <a:lnTo>
                  <a:pt x="572" y="79"/>
                </a:lnTo>
                <a:lnTo>
                  <a:pt x="572" y="62"/>
                </a:lnTo>
                <a:lnTo>
                  <a:pt x="567" y="50"/>
                </a:lnTo>
                <a:lnTo>
                  <a:pt x="532" y="35"/>
                </a:lnTo>
                <a:lnTo>
                  <a:pt x="513" y="14"/>
                </a:lnTo>
                <a:lnTo>
                  <a:pt x="515" y="19"/>
                </a:lnTo>
                <a:lnTo>
                  <a:pt x="478" y="23"/>
                </a:lnTo>
                <a:lnTo>
                  <a:pt x="446" y="0"/>
                </a:lnTo>
                <a:lnTo>
                  <a:pt x="425" y="10"/>
                </a:lnTo>
                <a:lnTo>
                  <a:pt x="405" y="0"/>
                </a:lnTo>
                <a:lnTo>
                  <a:pt x="386" y="2"/>
                </a:lnTo>
                <a:lnTo>
                  <a:pt x="369" y="16"/>
                </a:lnTo>
                <a:lnTo>
                  <a:pt x="357" y="39"/>
                </a:lnTo>
                <a:lnTo>
                  <a:pt x="331" y="48"/>
                </a:lnTo>
                <a:lnTo>
                  <a:pt x="300" y="48"/>
                </a:lnTo>
                <a:lnTo>
                  <a:pt x="281" y="39"/>
                </a:lnTo>
                <a:lnTo>
                  <a:pt x="261" y="56"/>
                </a:lnTo>
                <a:lnTo>
                  <a:pt x="225" y="56"/>
                </a:lnTo>
                <a:lnTo>
                  <a:pt x="219" y="79"/>
                </a:lnTo>
                <a:lnTo>
                  <a:pt x="198" y="83"/>
                </a:lnTo>
                <a:lnTo>
                  <a:pt x="190" y="108"/>
                </a:lnTo>
                <a:lnTo>
                  <a:pt x="173" y="114"/>
                </a:lnTo>
                <a:lnTo>
                  <a:pt x="152" y="112"/>
                </a:lnTo>
                <a:lnTo>
                  <a:pt x="131" y="100"/>
                </a:lnTo>
                <a:lnTo>
                  <a:pt x="131" y="75"/>
                </a:lnTo>
                <a:lnTo>
                  <a:pt x="106" y="52"/>
                </a:lnTo>
                <a:lnTo>
                  <a:pt x="91" y="44"/>
                </a:lnTo>
                <a:lnTo>
                  <a:pt x="87" y="71"/>
                </a:lnTo>
                <a:lnTo>
                  <a:pt x="77" y="94"/>
                </a:lnTo>
                <a:lnTo>
                  <a:pt x="60" y="98"/>
                </a:lnTo>
                <a:lnTo>
                  <a:pt x="41" y="92"/>
                </a:lnTo>
                <a:lnTo>
                  <a:pt x="35" y="102"/>
                </a:lnTo>
                <a:lnTo>
                  <a:pt x="41" y="114"/>
                </a:lnTo>
                <a:lnTo>
                  <a:pt x="39" y="131"/>
                </a:lnTo>
                <a:lnTo>
                  <a:pt x="27" y="133"/>
                </a:lnTo>
                <a:lnTo>
                  <a:pt x="21" y="144"/>
                </a:lnTo>
                <a:lnTo>
                  <a:pt x="27" y="161"/>
                </a:lnTo>
                <a:lnTo>
                  <a:pt x="27" y="181"/>
                </a:lnTo>
                <a:lnTo>
                  <a:pt x="12" y="183"/>
                </a:lnTo>
                <a:lnTo>
                  <a:pt x="0" y="196"/>
                </a:lnTo>
                <a:close/>
              </a:path>
            </a:pathLst>
          </a:custGeom>
          <a:solidFill>
            <a:srgbClr val="D2D2D2"/>
          </a:solidFill>
          <a:ln w="12700">
            <a:noFill/>
            <a:round/>
            <a:headEnd/>
            <a:tailEnd/>
          </a:ln>
        </p:spPr>
        <p:txBody>
          <a:bodyPr/>
          <a:lstStyle/>
          <a:p>
            <a:endParaRPr lang="en-GB"/>
          </a:p>
        </p:txBody>
      </p:sp>
      <p:sp>
        <p:nvSpPr>
          <p:cNvPr id="2044" name="Freeform 708"/>
          <p:cNvSpPr>
            <a:spLocks/>
          </p:cNvSpPr>
          <p:nvPr/>
        </p:nvSpPr>
        <p:spPr bwMode="auto">
          <a:xfrm>
            <a:off x="7642332" y="3795627"/>
            <a:ext cx="922823" cy="527891"/>
          </a:xfrm>
          <a:custGeom>
            <a:avLst/>
            <a:gdLst/>
            <a:ahLst/>
            <a:cxnLst>
              <a:cxn ang="0">
                <a:pos x="20" y="209"/>
              </a:cxn>
              <a:cxn ang="0">
                <a:pos x="48" y="254"/>
              </a:cxn>
              <a:cxn ang="0">
                <a:pos x="131" y="327"/>
              </a:cxn>
              <a:cxn ang="0">
                <a:pos x="192" y="336"/>
              </a:cxn>
              <a:cxn ang="0">
                <a:pos x="233" y="317"/>
              </a:cxn>
              <a:cxn ang="0">
                <a:pos x="263" y="305"/>
              </a:cxn>
              <a:cxn ang="0">
                <a:pos x="311" y="288"/>
              </a:cxn>
              <a:cxn ang="0">
                <a:pos x="334" y="279"/>
              </a:cxn>
              <a:cxn ang="0">
                <a:pos x="386" y="290"/>
              </a:cxn>
              <a:cxn ang="0">
                <a:pos x="428" y="279"/>
              </a:cxn>
              <a:cxn ang="0">
                <a:pos x="461" y="221"/>
              </a:cxn>
              <a:cxn ang="0">
                <a:pos x="492" y="163"/>
              </a:cxn>
              <a:cxn ang="0">
                <a:pos x="524" y="98"/>
              </a:cxn>
              <a:cxn ang="0">
                <a:pos x="572" y="79"/>
              </a:cxn>
              <a:cxn ang="0">
                <a:pos x="567" y="50"/>
              </a:cxn>
              <a:cxn ang="0">
                <a:pos x="513" y="14"/>
              </a:cxn>
              <a:cxn ang="0">
                <a:pos x="478" y="23"/>
              </a:cxn>
              <a:cxn ang="0">
                <a:pos x="425" y="10"/>
              </a:cxn>
              <a:cxn ang="0">
                <a:pos x="386" y="2"/>
              </a:cxn>
              <a:cxn ang="0">
                <a:pos x="357" y="39"/>
              </a:cxn>
              <a:cxn ang="0">
                <a:pos x="300" y="48"/>
              </a:cxn>
              <a:cxn ang="0">
                <a:pos x="261" y="56"/>
              </a:cxn>
              <a:cxn ang="0">
                <a:pos x="219" y="79"/>
              </a:cxn>
              <a:cxn ang="0">
                <a:pos x="190" y="108"/>
              </a:cxn>
              <a:cxn ang="0">
                <a:pos x="152" y="112"/>
              </a:cxn>
              <a:cxn ang="0">
                <a:pos x="131" y="75"/>
              </a:cxn>
              <a:cxn ang="0">
                <a:pos x="91" y="44"/>
              </a:cxn>
              <a:cxn ang="0">
                <a:pos x="77" y="94"/>
              </a:cxn>
              <a:cxn ang="0">
                <a:pos x="41" y="92"/>
              </a:cxn>
              <a:cxn ang="0">
                <a:pos x="41" y="114"/>
              </a:cxn>
              <a:cxn ang="0">
                <a:pos x="27" y="133"/>
              </a:cxn>
              <a:cxn ang="0">
                <a:pos x="27" y="161"/>
              </a:cxn>
              <a:cxn ang="0">
                <a:pos x="12" y="183"/>
              </a:cxn>
            </a:cxnLst>
            <a:rect l="0" t="0" r="r" b="b"/>
            <a:pathLst>
              <a:path w="572" h="336">
                <a:moveTo>
                  <a:pt x="0" y="196"/>
                </a:moveTo>
                <a:lnTo>
                  <a:pt x="20" y="209"/>
                </a:lnTo>
                <a:lnTo>
                  <a:pt x="21" y="227"/>
                </a:lnTo>
                <a:lnTo>
                  <a:pt x="48" y="254"/>
                </a:lnTo>
                <a:lnTo>
                  <a:pt x="91" y="302"/>
                </a:lnTo>
                <a:lnTo>
                  <a:pt x="131" y="327"/>
                </a:lnTo>
                <a:lnTo>
                  <a:pt x="169" y="336"/>
                </a:lnTo>
                <a:lnTo>
                  <a:pt x="192" y="336"/>
                </a:lnTo>
                <a:lnTo>
                  <a:pt x="210" y="325"/>
                </a:lnTo>
                <a:lnTo>
                  <a:pt x="233" y="317"/>
                </a:lnTo>
                <a:lnTo>
                  <a:pt x="246" y="307"/>
                </a:lnTo>
                <a:lnTo>
                  <a:pt x="263" y="305"/>
                </a:lnTo>
                <a:lnTo>
                  <a:pt x="288" y="292"/>
                </a:lnTo>
                <a:lnTo>
                  <a:pt x="311" y="288"/>
                </a:lnTo>
                <a:lnTo>
                  <a:pt x="325" y="275"/>
                </a:lnTo>
                <a:lnTo>
                  <a:pt x="334" y="279"/>
                </a:lnTo>
                <a:lnTo>
                  <a:pt x="344" y="292"/>
                </a:lnTo>
                <a:lnTo>
                  <a:pt x="386" y="290"/>
                </a:lnTo>
                <a:lnTo>
                  <a:pt x="407" y="275"/>
                </a:lnTo>
                <a:lnTo>
                  <a:pt x="428" y="279"/>
                </a:lnTo>
                <a:lnTo>
                  <a:pt x="444" y="248"/>
                </a:lnTo>
                <a:lnTo>
                  <a:pt x="461" y="221"/>
                </a:lnTo>
                <a:lnTo>
                  <a:pt x="471" y="188"/>
                </a:lnTo>
                <a:lnTo>
                  <a:pt x="492" y="163"/>
                </a:lnTo>
                <a:lnTo>
                  <a:pt x="505" y="127"/>
                </a:lnTo>
                <a:lnTo>
                  <a:pt x="524" y="98"/>
                </a:lnTo>
                <a:lnTo>
                  <a:pt x="557" y="87"/>
                </a:lnTo>
                <a:lnTo>
                  <a:pt x="572" y="79"/>
                </a:lnTo>
                <a:lnTo>
                  <a:pt x="572" y="62"/>
                </a:lnTo>
                <a:lnTo>
                  <a:pt x="567" y="50"/>
                </a:lnTo>
                <a:lnTo>
                  <a:pt x="532" y="35"/>
                </a:lnTo>
                <a:lnTo>
                  <a:pt x="513" y="14"/>
                </a:lnTo>
                <a:lnTo>
                  <a:pt x="515" y="19"/>
                </a:lnTo>
                <a:lnTo>
                  <a:pt x="478" y="23"/>
                </a:lnTo>
                <a:lnTo>
                  <a:pt x="446" y="0"/>
                </a:lnTo>
                <a:lnTo>
                  <a:pt x="425" y="10"/>
                </a:lnTo>
                <a:lnTo>
                  <a:pt x="405" y="0"/>
                </a:lnTo>
                <a:lnTo>
                  <a:pt x="386" y="2"/>
                </a:lnTo>
                <a:lnTo>
                  <a:pt x="369" y="16"/>
                </a:lnTo>
                <a:lnTo>
                  <a:pt x="357" y="39"/>
                </a:lnTo>
                <a:lnTo>
                  <a:pt x="331" y="48"/>
                </a:lnTo>
                <a:lnTo>
                  <a:pt x="300" y="48"/>
                </a:lnTo>
                <a:lnTo>
                  <a:pt x="281" y="39"/>
                </a:lnTo>
                <a:lnTo>
                  <a:pt x="261" y="56"/>
                </a:lnTo>
                <a:lnTo>
                  <a:pt x="225" y="56"/>
                </a:lnTo>
                <a:lnTo>
                  <a:pt x="219" y="79"/>
                </a:lnTo>
                <a:lnTo>
                  <a:pt x="198" y="83"/>
                </a:lnTo>
                <a:lnTo>
                  <a:pt x="190" y="108"/>
                </a:lnTo>
                <a:lnTo>
                  <a:pt x="173" y="114"/>
                </a:lnTo>
                <a:lnTo>
                  <a:pt x="152" y="112"/>
                </a:lnTo>
                <a:lnTo>
                  <a:pt x="131" y="100"/>
                </a:lnTo>
                <a:lnTo>
                  <a:pt x="131" y="75"/>
                </a:lnTo>
                <a:lnTo>
                  <a:pt x="106" y="52"/>
                </a:lnTo>
                <a:lnTo>
                  <a:pt x="91" y="44"/>
                </a:lnTo>
                <a:lnTo>
                  <a:pt x="87" y="71"/>
                </a:lnTo>
                <a:lnTo>
                  <a:pt x="77" y="94"/>
                </a:lnTo>
                <a:lnTo>
                  <a:pt x="60" y="98"/>
                </a:lnTo>
                <a:lnTo>
                  <a:pt x="41" y="92"/>
                </a:lnTo>
                <a:lnTo>
                  <a:pt x="35" y="102"/>
                </a:lnTo>
                <a:lnTo>
                  <a:pt x="41" y="114"/>
                </a:lnTo>
                <a:lnTo>
                  <a:pt x="39" y="131"/>
                </a:lnTo>
                <a:lnTo>
                  <a:pt x="27" y="133"/>
                </a:lnTo>
                <a:lnTo>
                  <a:pt x="21" y="144"/>
                </a:lnTo>
                <a:lnTo>
                  <a:pt x="27" y="161"/>
                </a:lnTo>
                <a:lnTo>
                  <a:pt x="27" y="181"/>
                </a:lnTo>
                <a:lnTo>
                  <a:pt x="12" y="183"/>
                </a:lnTo>
                <a:lnTo>
                  <a:pt x="0" y="196"/>
                </a:lnTo>
                <a:close/>
              </a:path>
            </a:pathLst>
          </a:custGeom>
          <a:solidFill>
            <a:srgbClr val="D2D2D2"/>
          </a:solidFill>
          <a:ln w="12700">
            <a:solidFill>
              <a:srgbClr val="FFFFFF"/>
            </a:solidFill>
            <a:prstDash val="solid"/>
            <a:round/>
            <a:headEnd/>
            <a:tailEnd/>
          </a:ln>
        </p:spPr>
        <p:txBody>
          <a:bodyPr/>
          <a:lstStyle/>
          <a:p>
            <a:endParaRPr lang="en-GB"/>
          </a:p>
        </p:txBody>
      </p:sp>
      <p:sp>
        <p:nvSpPr>
          <p:cNvPr id="2045" name="Freeform 709"/>
          <p:cNvSpPr>
            <a:spLocks/>
          </p:cNvSpPr>
          <p:nvPr/>
        </p:nvSpPr>
        <p:spPr bwMode="auto">
          <a:xfrm>
            <a:off x="7951782" y="4227214"/>
            <a:ext cx="659422" cy="856039"/>
          </a:xfrm>
          <a:custGeom>
            <a:avLst/>
            <a:gdLst/>
            <a:ahLst/>
            <a:cxnLst>
              <a:cxn ang="0">
                <a:pos x="0" y="434"/>
              </a:cxn>
              <a:cxn ang="0">
                <a:pos x="23" y="372"/>
              </a:cxn>
              <a:cxn ang="0">
                <a:pos x="54" y="351"/>
              </a:cxn>
              <a:cxn ang="0">
                <a:pos x="87" y="322"/>
              </a:cxn>
              <a:cxn ang="0">
                <a:pos x="83" y="290"/>
              </a:cxn>
              <a:cxn ang="0">
                <a:pos x="81" y="247"/>
              </a:cxn>
              <a:cxn ang="0">
                <a:pos x="60" y="213"/>
              </a:cxn>
              <a:cxn ang="0">
                <a:pos x="69" y="174"/>
              </a:cxn>
              <a:cxn ang="0">
                <a:pos x="56" y="132"/>
              </a:cxn>
              <a:cxn ang="0">
                <a:pos x="44" y="82"/>
              </a:cxn>
              <a:cxn ang="0">
                <a:pos x="46" y="50"/>
              </a:cxn>
              <a:cxn ang="0">
                <a:pos x="54" y="32"/>
              </a:cxn>
              <a:cxn ang="0">
                <a:pos x="96" y="17"/>
              </a:cxn>
              <a:cxn ang="0">
                <a:pos x="133" y="0"/>
              </a:cxn>
              <a:cxn ang="0">
                <a:pos x="152" y="17"/>
              </a:cxn>
              <a:cxn ang="0">
                <a:pos x="173" y="32"/>
              </a:cxn>
              <a:cxn ang="0">
                <a:pos x="213" y="69"/>
              </a:cxn>
              <a:cxn ang="0">
                <a:pos x="227" y="115"/>
              </a:cxn>
              <a:cxn ang="0">
                <a:pos x="277" y="171"/>
              </a:cxn>
              <a:cxn ang="0">
                <a:pos x="315" y="194"/>
              </a:cxn>
              <a:cxn ang="0">
                <a:pos x="327" y="234"/>
              </a:cxn>
              <a:cxn ang="0">
                <a:pos x="348" y="192"/>
              </a:cxn>
              <a:cxn ang="0">
                <a:pos x="388" y="199"/>
              </a:cxn>
              <a:cxn ang="0">
                <a:pos x="382" y="236"/>
              </a:cxn>
              <a:cxn ang="0">
                <a:pos x="352" y="291"/>
              </a:cxn>
              <a:cxn ang="0">
                <a:pos x="371" y="345"/>
              </a:cxn>
              <a:cxn ang="0">
                <a:pos x="398" y="407"/>
              </a:cxn>
              <a:cxn ang="0">
                <a:pos x="369" y="414"/>
              </a:cxn>
              <a:cxn ang="0">
                <a:pos x="375" y="457"/>
              </a:cxn>
              <a:cxn ang="0">
                <a:pos x="332" y="472"/>
              </a:cxn>
              <a:cxn ang="0">
                <a:pos x="242" y="497"/>
              </a:cxn>
              <a:cxn ang="0">
                <a:pos x="198" y="508"/>
              </a:cxn>
              <a:cxn ang="0">
                <a:pos x="94" y="455"/>
              </a:cxn>
              <a:cxn ang="0">
                <a:pos x="71" y="481"/>
              </a:cxn>
              <a:cxn ang="0">
                <a:pos x="66" y="529"/>
              </a:cxn>
              <a:cxn ang="0">
                <a:pos x="18" y="481"/>
              </a:cxn>
            </a:cxnLst>
            <a:rect l="0" t="0" r="r" b="b"/>
            <a:pathLst>
              <a:path w="409" h="545">
                <a:moveTo>
                  <a:pt x="8" y="462"/>
                </a:moveTo>
                <a:lnTo>
                  <a:pt x="0" y="434"/>
                </a:lnTo>
                <a:lnTo>
                  <a:pt x="6" y="407"/>
                </a:lnTo>
                <a:lnTo>
                  <a:pt x="23" y="372"/>
                </a:lnTo>
                <a:lnTo>
                  <a:pt x="46" y="370"/>
                </a:lnTo>
                <a:lnTo>
                  <a:pt x="54" y="351"/>
                </a:lnTo>
                <a:lnTo>
                  <a:pt x="56" y="338"/>
                </a:lnTo>
                <a:lnTo>
                  <a:pt x="87" y="322"/>
                </a:lnTo>
                <a:lnTo>
                  <a:pt x="91" y="311"/>
                </a:lnTo>
                <a:lnTo>
                  <a:pt x="83" y="290"/>
                </a:lnTo>
                <a:lnTo>
                  <a:pt x="92" y="259"/>
                </a:lnTo>
                <a:lnTo>
                  <a:pt x="81" y="247"/>
                </a:lnTo>
                <a:lnTo>
                  <a:pt x="60" y="230"/>
                </a:lnTo>
                <a:lnTo>
                  <a:pt x="60" y="213"/>
                </a:lnTo>
                <a:lnTo>
                  <a:pt x="69" y="197"/>
                </a:lnTo>
                <a:lnTo>
                  <a:pt x="69" y="174"/>
                </a:lnTo>
                <a:lnTo>
                  <a:pt x="58" y="159"/>
                </a:lnTo>
                <a:lnTo>
                  <a:pt x="56" y="132"/>
                </a:lnTo>
                <a:lnTo>
                  <a:pt x="41" y="111"/>
                </a:lnTo>
                <a:lnTo>
                  <a:pt x="44" y="82"/>
                </a:lnTo>
                <a:lnTo>
                  <a:pt x="46" y="59"/>
                </a:lnTo>
                <a:lnTo>
                  <a:pt x="46" y="50"/>
                </a:lnTo>
                <a:lnTo>
                  <a:pt x="41" y="42"/>
                </a:lnTo>
                <a:lnTo>
                  <a:pt x="54" y="32"/>
                </a:lnTo>
                <a:lnTo>
                  <a:pt x="71" y="30"/>
                </a:lnTo>
                <a:lnTo>
                  <a:pt x="96" y="17"/>
                </a:lnTo>
                <a:lnTo>
                  <a:pt x="119" y="13"/>
                </a:lnTo>
                <a:lnTo>
                  <a:pt x="133" y="0"/>
                </a:lnTo>
                <a:lnTo>
                  <a:pt x="142" y="4"/>
                </a:lnTo>
                <a:lnTo>
                  <a:pt x="152" y="17"/>
                </a:lnTo>
                <a:lnTo>
                  <a:pt x="169" y="15"/>
                </a:lnTo>
                <a:lnTo>
                  <a:pt x="173" y="32"/>
                </a:lnTo>
                <a:lnTo>
                  <a:pt x="196" y="57"/>
                </a:lnTo>
                <a:lnTo>
                  <a:pt x="213" y="69"/>
                </a:lnTo>
                <a:lnTo>
                  <a:pt x="213" y="92"/>
                </a:lnTo>
                <a:lnTo>
                  <a:pt x="227" y="115"/>
                </a:lnTo>
                <a:lnTo>
                  <a:pt x="265" y="136"/>
                </a:lnTo>
                <a:lnTo>
                  <a:pt x="277" y="171"/>
                </a:lnTo>
                <a:lnTo>
                  <a:pt x="302" y="178"/>
                </a:lnTo>
                <a:lnTo>
                  <a:pt x="315" y="194"/>
                </a:lnTo>
                <a:lnTo>
                  <a:pt x="306" y="213"/>
                </a:lnTo>
                <a:lnTo>
                  <a:pt x="327" y="234"/>
                </a:lnTo>
                <a:lnTo>
                  <a:pt x="340" y="226"/>
                </a:lnTo>
                <a:lnTo>
                  <a:pt x="348" y="192"/>
                </a:lnTo>
                <a:lnTo>
                  <a:pt x="375" y="184"/>
                </a:lnTo>
                <a:lnTo>
                  <a:pt x="388" y="199"/>
                </a:lnTo>
                <a:lnTo>
                  <a:pt x="375" y="222"/>
                </a:lnTo>
                <a:lnTo>
                  <a:pt x="382" y="236"/>
                </a:lnTo>
                <a:lnTo>
                  <a:pt x="375" y="268"/>
                </a:lnTo>
                <a:lnTo>
                  <a:pt x="352" y="291"/>
                </a:lnTo>
                <a:lnTo>
                  <a:pt x="361" y="326"/>
                </a:lnTo>
                <a:lnTo>
                  <a:pt x="371" y="345"/>
                </a:lnTo>
                <a:lnTo>
                  <a:pt x="409" y="380"/>
                </a:lnTo>
                <a:lnTo>
                  <a:pt x="398" y="407"/>
                </a:lnTo>
                <a:lnTo>
                  <a:pt x="384" y="410"/>
                </a:lnTo>
                <a:lnTo>
                  <a:pt x="369" y="414"/>
                </a:lnTo>
                <a:lnTo>
                  <a:pt x="369" y="430"/>
                </a:lnTo>
                <a:lnTo>
                  <a:pt x="375" y="457"/>
                </a:lnTo>
                <a:lnTo>
                  <a:pt x="367" y="474"/>
                </a:lnTo>
                <a:lnTo>
                  <a:pt x="332" y="472"/>
                </a:lnTo>
                <a:lnTo>
                  <a:pt x="284" y="495"/>
                </a:lnTo>
                <a:lnTo>
                  <a:pt x="242" y="497"/>
                </a:lnTo>
                <a:lnTo>
                  <a:pt x="196" y="545"/>
                </a:lnTo>
                <a:lnTo>
                  <a:pt x="198" y="508"/>
                </a:lnTo>
                <a:lnTo>
                  <a:pt x="144" y="453"/>
                </a:lnTo>
                <a:lnTo>
                  <a:pt x="94" y="455"/>
                </a:lnTo>
                <a:lnTo>
                  <a:pt x="75" y="468"/>
                </a:lnTo>
                <a:lnTo>
                  <a:pt x="71" y="481"/>
                </a:lnTo>
                <a:lnTo>
                  <a:pt x="73" y="512"/>
                </a:lnTo>
                <a:lnTo>
                  <a:pt x="66" y="529"/>
                </a:lnTo>
                <a:lnTo>
                  <a:pt x="62" y="526"/>
                </a:lnTo>
                <a:lnTo>
                  <a:pt x="18" y="481"/>
                </a:lnTo>
                <a:lnTo>
                  <a:pt x="8" y="462"/>
                </a:lnTo>
                <a:close/>
              </a:path>
            </a:pathLst>
          </a:custGeom>
          <a:solidFill>
            <a:srgbClr val="D2D2D2"/>
          </a:solidFill>
          <a:ln w="12700">
            <a:noFill/>
            <a:round/>
            <a:headEnd/>
            <a:tailEnd/>
          </a:ln>
        </p:spPr>
        <p:txBody>
          <a:bodyPr/>
          <a:lstStyle/>
          <a:p>
            <a:endParaRPr lang="en-GB"/>
          </a:p>
        </p:txBody>
      </p:sp>
      <p:sp>
        <p:nvSpPr>
          <p:cNvPr id="2046" name="Freeform 710"/>
          <p:cNvSpPr>
            <a:spLocks/>
          </p:cNvSpPr>
          <p:nvPr/>
        </p:nvSpPr>
        <p:spPr bwMode="auto">
          <a:xfrm>
            <a:off x="7951782" y="4227214"/>
            <a:ext cx="659422" cy="856039"/>
          </a:xfrm>
          <a:custGeom>
            <a:avLst/>
            <a:gdLst/>
            <a:ahLst/>
            <a:cxnLst>
              <a:cxn ang="0">
                <a:pos x="0" y="434"/>
              </a:cxn>
              <a:cxn ang="0">
                <a:pos x="23" y="372"/>
              </a:cxn>
              <a:cxn ang="0">
                <a:pos x="54" y="351"/>
              </a:cxn>
              <a:cxn ang="0">
                <a:pos x="87" y="322"/>
              </a:cxn>
              <a:cxn ang="0">
                <a:pos x="83" y="290"/>
              </a:cxn>
              <a:cxn ang="0">
                <a:pos x="81" y="247"/>
              </a:cxn>
              <a:cxn ang="0">
                <a:pos x="60" y="213"/>
              </a:cxn>
              <a:cxn ang="0">
                <a:pos x="69" y="174"/>
              </a:cxn>
              <a:cxn ang="0">
                <a:pos x="56" y="132"/>
              </a:cxn>
              <a:cxn ang="0">
                <a:pos x="44" y="82"/>
              </a:cxn>
              <a:cxn ang="0">
                <a:pos x="46" y="50"/>
              </a:cxn>
              <a:cxn ang="0">
                <a:pos x="54" y="32"/>
              </a:cxn>
              <a:cxn ang="0">
                <a:pos x="96" y="17"/>
              </a:cxn>
              <a:cxn ang="0">
                <a:pos x="133" y="0"/>
              </a:cxn>
              <a:cxn ang="0">
                <a:pos x="152" y="17"/>
              </a:cxn>
              <a:cxn ang="0">
                <a:pos x="173" y="32"/>
              </a:cxn>
              <a:cxn ang="0">
                <a:pos x="213" y="69"/>
              </a:cxn>
              <a:cxn ang="0">
                <a:pos x="227" y="115"/>
              </a:cxn>
              <a:cxn ang="0">
                <a:pos x="277" y="171"/>
              </a:cxn>
              <a:cxn ang="0">
                <a:pos x="315" y="194"/>
              </a:cxn>
              <a:cxn ang="0">
                <a:pos x="327" y="234"/>
              </a:cxn>
              <a:cxn ang="0">
                <a:pos x="348" y="192"/>
              </a:cxn>
              <a:cxn ang="0">
                <a:pos x="388" y="199"/>
              </a:cxn>
              <a:cxn ang="0">
                <a:pos x="382" y="236"/>
              </a:cxn>
              <a:cxn ang="0">
                <a:pos x="352" y="291"/>
              </a:cxn>
              <a:cxn ang="0">
                <a:pos x="371" y="345"/>
              </a:cxn>
              <a:cxn ang="0">
                <a:pos x="398" y="407"/>
              </a:cxn>
              <a:cxn ang="0">
                <a:pos x="369" y="414"/>
              </a:cxn>
              <a:cxn ang="0">
                <a:pos x="375" y="457"/>
              </a:cxn>
              <a:cxn ang="0">
                <a:pos x="332" y="472"/>
              </a:cxn>
              <a:cxn ang="0">
                <a:pos x="242" y="497"/>
              </a:cxn>
              <a:cxn ang="0">
                <a:pos x="198" y="508"/>
              </a:cxn>
              <a:cxn ang="0">
                <a:pos x="94" y="455"/>
              </a:cxn>
              <a:cxn ang="0">
                <a:pos x="71" y="481"/>
              </a:cxn>
              <a:cxn ang="0">
                <a:pos x="66" y="529"/>
              </a:cxn>
              <a:cxn ang="0">
                <a:pos x="18" y="481"/>
              </a:cxn>
            </a:cxnLst>
            <a:rect l="0" t="0" r="r" b="b"/>
            <a:pathLst>
              <a:path w="409" h="545">
                <a:moveTo>
                  <a:pt x="8" y="462"/>
                </a:moveTo>
                <a:lnTo>
                  <a:pt x="0" y="434"/>
                </a:lnTo>
                <a:lnTo>
                  <a:pt x="6" y="407"/>
                </a:lnTo>
                <a:lnTo>
                  <a:pt x="23" y="372"/>
                </a:lnTo>
                <a:lnTo>
                  <a:pt x="46" y="370"/>
                </a:lnTo>
                <a:lnTo>
                  <a:pt x="54" y="351"/>
                </a:lnTo>
                <a:lnTo>
                  <a:pt x="56" y="338"/>
                </a:lnTo>
                <a:lnTo>
                  <a:pt x="87" y="322"/>
                </a:lnTo>
                <a:lnTo>
                  <a:pt x="91" y="311"/>
                </a:lnTo>
                <a:lnTo>
                  <a:pt x="83" y="290"/>
                </a:lnTo>
                <a:lnTo>
                  <a:pt x="92" y="259"/>
                </a:lnTo>
                <a:lnTo>
                  <a:pt x="81" y="247"/>
                </a:lnTo>
                <a:lnTo>
                  <a:pt x="60" y="230"/>
                </a:lnTo>
                <a:lnTo>
                  <a:pt x="60" y="213"/>
                </a:lnTo>
                <a:lnTo>
                  <a:pt x="69" y="197"/>
                </a:lnTo>
                <a:lnTo>
                  <a:pt x="69" y="174"/>
                </a:lnTo>
                <a:lnTo>
                  <a:pt x="58" y="159"/>
                </a:lnTo>
                <a:lnTo>
                  <a:pt x="56" y="132"/>
                </a:lnTo>
                <a:lnTo>
                  <a:pt x="41" y="111"/>
                </a:lnTo>
                <a:lnTo>
                  <a:pt x="44" y="82"/>
                </a:lnTo>
                <a:lnTo>
                  <a:pt x="46" y="59"/>
                </a:lnTo>
                <a:lnTo>
                  <a:pt x="46" y="50"/>
                </a:lnTo>
                <a:lnTo>
                  <a:pt x="41" y="42"/>
                </a:lnTo>
                <a:lnTo>
                  <a:pt x="54" y="32"/>
                </a:lnTo>
                <a:lnTo>
                  <a:pt x="71" y="30"/>
                </a:lnTo>
                <a:lnTo>
                  <a:pt x="96" y="17"/>
                </a:lnTo>
                <a:lnTo>
                  <a:pt x="119" y="13"/>
                </a:lnTo>
                <a:lnTo>
                  <a:pt x="133" y="0"/>
                </a:lnTo>
                <a:lnTo>
                  <a:pt x="142" y="4"/>
                </a:lnTo>
                <a:lnTo>
                  <a:pt x="152" y="17"/>
                </a:lnTo>
                <a:lnTo>
                  <a:pt x="169" y="15"/>
                </a:lnTo>
                <a:lnTo>
                  <a:pt x="173" y="32"/>
                </a:lnTo>
                <a:lnTo>
                  <a:pt x="196" y="57"/>
                </a:lnTo>
                <a:lnTo>
                  <a:pt x="213" y="69"/>
                </a:lnTo>
                <a:lnTo>
                  <a:pt x="213" y="92"/>
                </a:lnTo>
                <a:lnTo>
                  <a:pt x="227" y="115"/>
                </a:lnTo>
                <a:lnTo>
                  <a:pt x="265" y="136"/>
                </a:lnTo>
                <a:lnTo>
                  <a:pt x="277" y="171"/>
                </a:lnTo>
                <a:lnTo>
                  <a:pt x="302" y="178"/>
                </a:lnTo>
                <a:lnTo>
                  <a:pt x="315" y="194"/>
                </a:lnTo>
                <a:lnTo>
                  <a:pt x="306" y="213"/>
                </a:lnTo>
                <a:lnTo>
                  <a:pt x="327" y="234"/>
                </a:lnTo>
                <a:lnTo>
                  <a:pt x="340" y="226"/>
                </a:lnTo>
                <a:lnTo>
                  <a:pt x="348" y="192"/>
                </a:lnTo>
                <a:lnTo>
                  <a:pt x="375" y="184"/>
                </a:lnTo>
                <a:lnTo>
                  <a:pt x="388" y="199"/>
                </a:lnTo>
                <a:lnTo>
                  <a:pt x="375" y="222"/>
                </a:lnTo>
                <a:lnTo>
                  <a:pt x="382" y="236"/>
                </a:lnTo>
                <a:lnTo>
                  <a:pt x="375" y="268"/>
                </a:lnTo>
                <a:lnTo>
                  <a:pt x="352" y="291"/>
                </a:lnTo>
                <a:lnTo>
                  <a:pt x="361" y="326"/>
                </a:lnTo>
                <a:lnTo>
                  <a:pt x="371" y="345"/>
                </a:lnTo>
                <a:lnTo>
                  <a:pt x="409" y="380"/>
                </a:lnTo>
                <a:lnTo>
                  <a:pt x="398" y="407"/>
                </a:lnTo>
                <a:lnTo>
                  <a:pt x="384" y="410"/>
                </a:lnTo>
                <a:lnTo>
                  <a:pt x="369" y="414"/>
                </a:lnTo>
                <a:lnTo>
                  <a:pt x="369" y="430"/>
                </a:lnTo>
                <a:lnTo>
                  <a:pt x="375" y="457"/>
                </a:lnTo>
                <a:lnTo>
                  <a:pt x="367" y="474"/>
                </a:lnTo>
                <a:lnTo>
                  <a:pt x="332" y="472"/>
                </a:lnTo>
                <a:lnTo>
                  <a:pt x="284" y="495"/>
                </a:lnTo>
                <a:lnTo>
                  <a:pt x="242" y="497"/>
                </a:lnTo>
                <a:lnTo>
                  <a:pt x="196" y="545"/>
                </a:lnTo>
                <a:lnTo>
                  <a:pt x="198" y="508"/>
                </a:lnTo>
                <a:lnTo>
                  <a:pt x="144" y="453"/>
                </a:lnTo>
                <a:lnTo>
                  <a:pt x="94" y="455"/>
                </a:lnTo>
                <a:lnTo>
                  <a:pt x="75" y="468"/>
                </a:lnTo>
                <a:lnTo>
                  <a:pt x="71" y="481"/>
                </a:lnTo>
                <a:lnTo>
                  <a:pt x="73" y="512"/>
                </a:lnTo>
                <a:lnTo>
                  <a:pt x="66" y="529"/>
                </a:lnTo>
                <a:lnTo>
                  <a:pt x="62" y="526"/>
                </a:lnTo>
                <a:lnTo>
                  <a:pt x="18" y="481"/>
                </a:lnTo>
                <a:lnTo>
                  <a:pt x="8" y="462"/>
                </a:lnTo>
                <a:close/>
              </a:path>
            </a:pathLst>
          </a:custGeom>
          <a:solidFill>
            <a:srgbClr val="D2D2D2"/>
          </a:solidFill>
          <a:ln w="12700">
            <a:solidFill>
              <a:srgbClr val="FFFFFF"/>
            </a:solidFill>
            <a:prstDash val="solid"/>
            <a:round/>
            <a:headEnd/>
            <a:tailEnd/>
          </a:ln>
        </p:spPr>
        <p:txBody>
          <a:bodyPr/>
          <a:lstStyle/>
          <a:p>
            <a:endParaRPr lang="en-GB"/>
          </a:p>
        </p:txBody>
      </p:sp>
      <p:sp>
        <p:nvSpPr>
          <p:cNvPr id="2047" name="Freeform 711"/>
          <p:cNvSpPr>
            <a:spLocks/>
          </p:cNvSpPr>
          <p:nvPr/>
        </p:nvSpPr>
        <p:spPr bwMode="auto">
          <a:xfrm>
            <a:off x="8058615" y="4938795"/>
            <a:ext cx="268926" cy="561776"/>
          </a:xfrm>
          <a:custGeom>
            <a:avLst/>
            <a:gdLst/>
            <a:ahLst/>
            <a:cxnLst>
              <a:cxn ang="0">
                <a:pos x="0" y="76"/>
              </a:cxn>
              <a:cxn ang="0">
                <a:pos x="7" y="59"/>
              </a:cxn>
              <a:cxn ang="0">
                <a:pos x="5" y="28"/>
              </a:cxn>
              <a:cxn ang="0">
                <a:pos x="9" y="15"/>
              </a:cxn>
              <a:cxn ang="0">
                <a:pos x="28" y="2"/>
              </a:cxn>
              <a:cxn ang="0">
                <a:pos x="78" y="0"/>
              </a:cxn>
              <a:cxn ang="0">
                <a:pos x="132" y="55"/>
              </a:cxn>
              <a:cxn ang="0">
                <a:pos x="130" y="92"/>
              </a:cxn>
              <a:cxn ang="0">
                <a:pos x="122" y="117"/>
              </a:cxn>
              <a:cxn ang="0">
                <a:pos x="119" y="147"/>
              </a:cxn>
              <a:cxn ang="0">
                <a:pos x="134" y="174"/>
              </a:cxn>
              <a:cxn ang="0">
                <a:pos x="165" y="207"/>
              </a:cxn>
              <a:cxn ang="0">
                <a:pos x="167" y="253"/>
              </a:cxn>
              <a:cxn ang="0">
                <a:pos x="155" y="255"/>
              </a:cxn>
              <a:cxn ang="0">
                <a:pos x="138" y="297"/>
              </a:cxn>
              <a:cxn ang="0">
                <a:pos x="117" y="303"/>
              </a:cxn>
              <a:cxn ang="0">
                <a:pos x="113" y="326"/>
              </a:cxn>
              <a:cxn ang="0">
                <a:pos x="103" y="332"/>
              </a:cxn>
              <a:cxn ang="0">
                <a:pos x="99" y="347"/>
              </a:cxn>
              <a:cxn ang="0">
                <a:pos x="90" y="357"/>
              </a:cxn>
              <a:cxn ang="0">
                <a:pos x="61" y="341"/>
              </a:cxn>
              <a:cxn ang="0">
                <a:pos x="40" y="322"/>
              </a:cxn>
              <a:cxn ang="0">
                <a:pos x="34" y="291"/>
              </a:cxn>
              <a:cxn ang="0">
                <a:pos x="13" y="278"/>
              </a:cxn>
              <a:cxn ang="0">
                <a:pos x="3" y="263"/>
              </a:cxn>
              <a:cxn ang="0">
                <a:pos x="11" y="263"/>
              </a:cxn>
              <a:cxn ang="0">
                <a:pos x="3" y="236"/>
              </a:cxn>
              <a:cxn ang="0">
                <a:pos x="3" y="209"/>
              </a:cxn>
              <a:cxn ang="0">
                <a:pos x="15" y="195"/>
              </a:cxn>
              <a:cxn ang="0">
                <a:pos x="17" y="157"/>
              </a:cxn>
              <a:cxn ang="0">
                <a:pos x="9" y="142"/>
              </a:cxn>
              <a:cxn ang="0">
                <a:pos x="25" y="107"/>
              </a:cxn>
              <a:cxn ang="0">
                <a:pos x="0" y="76"/>
              </a:cxn>
            </a:cxnLst>
            <a:rect l="0" t="0" r="r" b="b"/>
            <a:pathLst>
              <a:path w="167" h="357">
                <a:moveTo>
                  <a:pt x="0" y="76"/>
                </a:moveTo>
                <a:lnTo>
                  <a:pt x="7" y="59"/>
                </a:lnTo>
                <a:lnTo>
                  <a:pt x="5" y="28"/>
                </a:lnTo>
                <a:lnTo>
                  <a:pt x="9" y="15"/>
                </a:lnTo>
                <a:lnTo>
                  <a:pt x="28" y="2"/>
                </a:lnTo>
                <a:lnTo>
                  <a:pt x="78" y="0"/>
                </a:lnTo>
                <a:lnTo>
                  <a:pt x="132" y="55"/>
                </a:lnTo>
                <a:lnTo>
                  <a:pt x="130" y="92"/>
                </a:lnTo>
                <a:lnTo>
                  <a:pt x="122" y="117"/>
                </a:lnTo>
                <a:lnTo>
                  <a:pt x="119" y="147"/>
                </a:lnTo>
                <a:lnTo>
                  <a:pt x="134" y="174"/>
                </a:lnTo>
                <a:lnTo>
                  <a:pt x="165" y="207"/>
                </a:lnTo>
                <a:lnTo>
                  <a:pt x="167" y="253"/>
                </a:lnTo>
                <a:lnTo>
                  <a:pt x="155" y="255"/>
                </a:lnTo>
                <a:lnTo>
                  <a:pt x="138" y="297"/>
                </a:lnTo>
                <a:lnTo>
                  <a:pt x="117" y="303"/>
                </a:lnTo>
                <a:lnTo>
                  <a:pt x="113" y="326"/>
                </a:lnTo>
                <a:lnTo>
                  <a:pt x="103" y="332"/>
                </a:lnTo>
                <a:lnTo>
                  <a:pt x="99" y="347"/>
                </a:lnTo>
                <a:lnTo>
                  <a:pt x="90" y="357"/>
                </a:lnTo>
                <a:lnTo>
                  <a:pt x="61" y="341"/>
                </a:lnTo>
                <a:lnTo>
                  <a:pt x="40" y="322"/>
                </a:lnTo>
                <a:lnTo>
                  <a:pt x="34" y="291"/>
                </a:lnTo>
                <a:lnTo>
                  <a:pt x="13" y="278"/>
                </a:lnTo>
                <a:lnTo>
                  <a:pt x="3" y="263"/>
                </a:lnTo>
                <a:lnTo>
                  <a:pt x="11" y="263"/>
                </a:lnTo>
                <a:lnTo>
                  <a:pt x="3" y="236"/>
                </a:lnTo>
                <a:lnTo>
                  <a:pt x="3" y="209"/>
                </a:lnTo>
                <a:lnTo>
                  <a:pt x="15" y="195"/>
                </a:lnTo>
                <a:lnTo>
                  <a:pt x="17" y="157"/>
                </a:lnTo>
                <a:lnTo>
                  <a:pt x="9" y="142"/>
                </a:lnTo>
                <a:lnTo>
                  <a:pt x="25" y="107"/>
                </a:lnTo>
                <a:lnTo>
                  <a:pt x="0" y="76"/>
                </a:lnTo>
                <a:close/>
              </a:path>
            </a:pathLst>
          </a:custGeom>
          <a:solidFill>
            <a:srgbClr val="D2D2D2"/>
          </a:solidFill>
          <a:ln w="12700">
            <a:noFill/>
            <a:round/>
            <a:headEnd/>
            <a:tailEnd/>
          </a:ln>
        </p:spPr>
        <p:txBody>
          <a:bodyPr/>
          <a:lstStyle/>
          <a:p>
            <a:endParaRPr lang="en-GB"/>
          </a:p>
        </p:txBody>
      </p:sp>
      <p:sp>
        <p:nvSpPr>
          <p:cNvPr id="2048" name="Freeform 712"/>
          <p:cNvSpPr>
            <a:spLocks/>
          </p:cNvSpPr>
          <p:nvPr/>
        </p:nvSpPr>
        <p:spPr bwMode="auto">
          <a:xfrm>
            <a:off x="8058615" y="4938795"/>
            <a:ext cx="268926" cy="561776"/>
          </a:xfrm>
          <a:custGeom>
            <a:avLst/>
            <a:gdLst/>
            <a:ahLst/>
            <a:cxnLst>
              <a:cxn ang="0">
                <a:pos x="0" y="76"/>
              </a:cxn>
              <a:cxn ang="0">
                <a:pos x="7" y="59"/>
              </a:cxn>
              <a:cxn ang="0">
                <a:pos x="5" y="28"/>
              </a:cxn>
              <a:cxn ang="0">
                <a:pos x="9" y="15"/>
              </a:cxn>
              <a:cxn ang="0">
                <a:pos x="28" y="2"/>
              </a:cxn>
              <a:cxn ang="0">
                <a:pos x="78" y="0"/>
              </a:cxn>
              <a:cxn ang="0">
                <a:pos x="132" y="55"/>
              </a:cxn>
              <a:cxn ang="0">
                <a:pos x="130" y="92"/>
              </a:cxn>
              <a:cxn ang="0">
                <a:pos x="122" y="117"/>
              </a:cxn>
              <a:cxn ang="0">
                <a:pos x="119" y="147"/>
              </a:cxn>
              <a:cxn ang="0">
                <a:pos x="134" y="174"/>
              </a:cxn>
              <a:cxn ang="0">
                <a:pos x="165" y="207"/>
              </a:cxn>
              <a:cxn ang="0">
                <a:pos x="167" y="253"/>
              </a:cxn>
              <a:cxn ang="0">
                <a:pos x="155" y="255"/>
              </a:cxn>
              <a:cxn ang="0">
                <a:pos x="138" y="297"/>
              </a:cxn>
              <a:cxn ang="0">
                <a:pos x="117" y="303"/>
              </a:cxn>
              <a:cxn ang="0">
                <a:pos x="113" y="326"/>
              </a:cxn>
              <a:cxn ang="0">
                <a:pos x="103" y="332"/>
              </a:cxn>
              <a:cxn ang="0">
                <a:pos x="99" y="347"/>
              </a:cxn>
              <a:cxn ang="0">
                <a:pos x="90" y="357"/>
              </a:cxn>
              <a:cxn ang="0">
                <a:pos x="61" y="341"/>
              </a:cxn>
              <a:cxn ang="0">
                <a:pos x="40" y="322"/>
              </a:cxn>
              <a:cxn ang="0">
                <a:pos x="34" y="291"/>
              </a:cxn>
              <a:cxn ang="0">
                <a:pos x="13" y="278"/>
              </a:cxn>
              <a:cxn ang="0">
                <a:pos x="3" y="263"/>
              </a:cxn>
              <a:cxn ang="0">
                <a:pos x="11" y="263"/>
              </a:cxn>
              <a:cxn ang="0">
                <a:pos x="3" y="236"/>
              </a:cxn>
              <a:cxn ang="0">
                <a:pos x="3" y="209"/>
              </a:cxn>
              <a:cxn ang="0">
                <a:pos x="15" y="195"/>
              </a:cxn>
              <a:cxn ang="0">
                <a:pos x="17" y="157"/>
              </a:cxn>
              <a:cxn ang="0">
                <a:pos x="9" y="142"/>
              </a:cxn>
              <a:cxn ang="0">
                <a:pos x="25" y="107"/>
              </a:cxn>
              <a:cxn ang="0">
                <a:pos x="0" y="76"/>
              </a:cxn>
            </a:cxnLst>
            <a:rect l="0" t="0" r="r" b="b"/>
            <a:pathLst>
              <a:path w="167" h="357">
                <a:moveTo>
                  <a:pt x="0" y="76"/>
                </a:moveTo>
                <a:lnTo>
                  <a:pt x="7" y="59"/>
                </a:lnTo>
                <a:lnTo>
                  <a:pt x="5" y="28"/>
                </a:lnTo>
                <a:lnTo>
                  <a:pt x="9" y="15"/>
                </a:lnTo>
                <a:lnTo>
                  <a:pt x="28" y="2"/>
                </a:lnTo>
                <a:lnTo>
                  <a:pt x="78" y="0"/>
                </a:lnTo>
                <a:lnTo>
                  <a:pt x="132" y="55"/>
                </a:lnTo>
                <a:lnTo>
                  <a:pt x="130" y="92"/>
                </a:lnTo>
                <a:lnTo>
                  <a:pt x="122" y="117"/>
                </a:lnTo>
                <a:lnTo>
                  <a:pt x="119" y="147"/>
                </a:lnTo>
                <a:lnTo>
                  <a:pt x="134" y="174"/>
                </a:lnTo>
                <a:lnTo>
                  <a:pt x="165" y="207"/>
                </a:lnTo>
                <a:lnTo>
                  <a:pt x="167" y="253"/>
                </a:lnTo>
                <a:lnTo>
                  <a:pt x="155" y="255"/>
                </a:lnTo>
                <a:lnTo>
                  <a:pt x="138" y="297"/>
                </a:lnTo>
                <a:lnTo>
                  <a:pt x="117" y="303"/>
                </a:lnTo>
                <a:lnTo>
                  <a:pt x="113" y="326"/>
                </a:lnTo>
                <a:lnTo>
                  <a:pt x="103" y="332"/>
                </a:lnTo>
                <a:lnTo>
                  <a:pt x="99" y="347"/>
                </a:lnTo>
                <a:lnTo>
                  <a:pt x="90" y="357"/>
                </a:lnTo>
                <a:lnTo>
                  <a:pt x="61" y="341"/>
                </a:lnTo>
                <a:lnTo>
                  <a:pt x="40" y="322"/>
                </a:lnTo>
                <a:lnTo>
                  <a:pt x="34" y="291"/>
                </a:lnTo>
                <a:lnTo>
                  <a:pt x="13" y="278"/>
                </a:lnTo>
                <a:lnTo>
                  <a:pt x="3" y="263"/>
                </a:lnTo>
                <a:lnTo>
                  <a:pt x="11" y="263"/>
                </a:lnTo>
                <a:lnTo>
                  <a:pt x="3" y="236"/>
                </a:lnTo>
                <a:lnTo>
                  <a:pt x="3" y="209"/>
                </a:lnTo>
                <a:lnTo>
                  <a:pt x="15" y="195"/>
                </a:lnTo>
                <a:lnTo>
                  <a:pt x="17" y="157"/>
                </a:lnTo>
                <a:lnTo>
                  <a:pt x="9" y="142"/>
                </a:lnTo>
                <a:lnTo>
                  <a:pt x="25" y="107"/>
                </a:lnTo>
                <a:lnTo>
                  <a:pt x="0" y="76"/>
                </a:lnTo>
                <a:close/>
              </a:path>
            </a:pathLst>
          </a:custGeom>
          <a:solidFill>
            <a:srgbClr val="D2D2D2"/>
          </a:solidFill>
          <a:ln w="12700">
            <a:solidFill>
              <a:srgbClr val="FFFFFF"/>
            </a:solidFill>
            <a:prstDash val="solid"/>
            <a:round/>
            <a:headEnd/>
            <a:tailEnd/>
          </a:ln>
        </p:spPr>
        <p:txBody>
          <a:bodyPr/>
          <a:lstStyle/>
          <a:p>
            <a:endParaRPr lang="en-GB"/>
          </a:p>
        </p:txBody>
      </p:sp>
      <p:sp>
        <p:nvSpPr>
          <p:cNvPr id="2049" name="Freeform 713"/>
          <p:cNvSpPr>
            <a:spLocks/>
          </p:cNvSpPr>
          <p:nvPr/>
        </p:nvSpPr>
        <p:spPr bwMode="auto">
          <a:xfrm>
            <a:off x="8250179" y="4969114"/>
            <a:ext cx="372076" cy="296047"/>
          </a:xfrm>
          <a:custGeom>
            <a:avLst/>
            <a:gdLst/>
            <a:ahLst/>
            <a:cxnLst>
              <a:cxn ang="0">
                <a:pos x="46" y="188"/>
              </a:cxn>
              <a:cxn ang="0">
                <a:pos x="46" y="188"/>
              </a:cxn>
              <a:cxn ang="0">
                <a:pos x="88" y="182"/>
              </a:cxn>
              <a:cxn ang="0">
                <a:pos x="134" y="175"/>
              </a:cxn>
              <a:cxn ang="0">
                <a:pos x="153" y="163"/>
              </a:cxn>
              <a:cxn ang="0">
                <a:pos x="190" y="165"/>
              </a:cxn>
              <a:cxn ang="0">
                <a:pos x="203" y="152"/>
              </a:cxn>
              <a:cxn ang="0">
                <a:pos x="213" y="127"/>
              </a:cxn>
              <a:cxn ang="0">
                <a:pos x="230" y="125"/>
              </a:cxn>
              <a:cxn ang="0">
                <a:pos x="230" y="71"/>
              </a:cxn>
              <a:cxn ang="0">
                <a:pos x="226" y="50"/>
              </a:cxn>
              <a:cxn ang="0">
                <a:pos x="186" y="19"/>
              </a:cxn>
              <a:cxn ang="0">
                <a:pos x="182" y="2"/>
              </a:cxn>
              <a:cxn ang="0">
                <a:pos x="147" y="0"/>
              </a:cxn>
              <a:cxn ang="0">
                <a:pos x="99" y="23"/>
              </a:cxn>
              <a:cxn ang="0">
                <a:pos x="57" y="25"/>
              </a:cxn>
              <a:cxn ang="0">
                <a:pos x="11" y="73"/>
              </a:cxn>
              <a:cxn ang="0">
                <a:pos x="3" y="98"/>
              </a:cxn>
              <a:cxn ang="0">
                <a:pos x="0" y="128"/>
              </a:cxn>
              <a:cxn ang="0">
                <a:pos x="15" y="155"/>
              </a:cxn>
              <a:cxn ang="0">
                <a:pos x="46" y="188"/>
              </a:cxn>
            </a:cxnLst>
            <a:rect l="0" t="0" r="r" b="b"/>
            <a:pathLst>
              <a:path w="230" h="188">
                <a:moveTo>
                  <a:pt x="46" y="188"/>
                </a:moveTo>
                <a:lnTo>
                  <a:pt x="46" y="188"/>
                </a:lnTo>
                <a:lnTo>
                  <a:pt x="88" y="182"/>
                </a:lnTo>
                <a:lnTo>
                  <a:pt x="134" y="175"/>
                </a:lnTo>
                <a:lnTo>
                  <a:pt x="153" y="163"/>
                </a:lnTo>
                <a:lnTo>
                  <a:pt x="190" y="165"/>
                </a:lnTo>
                <a:lnTo>
                  <a:pt x="203" y="152"/>
                </a:lnTo>
                <a:lnTo>
                  <a:pt x="213" y="127"/>
                </a:lnTo>
                <a:lnTo>
                  <a:pt x="230" y="125"/>
                </a:lnTo>
                <a:lnTo>
                  <a:pt x="230" y="71"/>
                </a:lnTo>
                <a:lnTo>
                  <a:pt x="226" y="50"/>
                </a:lnTo>
                <a:lnTo>
                  <a:pt x="186" y="19"/>
                </a:lnTo>
                <a:lnTo>
                  <a:pt x="182" y="2"/>
                </a:lnTo>
                <a:lnTo>
                  <a:pt x="147" y="0"/>
                </a:lnTo>
                <a:lnTo>
                  <a:pt x="99" y="23"/>
                </a:lnTo>
                <a:lnTo>
                  <a:pt x="57" y="25"/>
                </a:lnTo>
                <a:lnTo>
                  <a:pt x="11" y="73"/>
                </a:lnTo>
                <a:lnTo>
                  <a:pt x="3" y="98"/>
                </a:lnTo>
                <a:lnTo>
                  <a:pt x="0" y="128"/>
                </a:lnTo>
                <a:lnTo>
                  <a:pt x="15" y="155"/>
                </a:lnTo>
                <a:lnTo>
                  <a:pt x="46" y="188"/>
                </a:lnTo>
                <a:close/>
              </a:path>
            </a:pathLst>
          </a:custGeom>
          <a:solidFill>
            <a:srgbClr val="D2D2D2"/>
          </a:solidFill>
          <a:ln w="12700">
            <a:noFill/>
            <a:round/>
            <a:headEnd/>
            <a:tailEnd/>
          </a:ln>
        </p:spPr>
        <p:txBody>
          <a:bodyPr/>
          <a:lstStyle/>
          <a:p>
            <a:endParaRPr lang="en-GB"/>
          </a:p>
        </p:txBody>
      </p:sp>
      <p:sp>
        <p:nvSpPr>
          <p:cNvPr id="2050" name="Freeform 714"/>
          <p:cNvSpPr>
            <a:spLocks/>
          </p:cNvSpPr>
          <p:nvPr/>
        </p:nvSpPr>
        <p:spPr bwMode="auto">
          <a:xfrm>
            <a:off x="8250179" y="4969114"/>
            <a:ext cx="372076" cy="296047"/>
          </a:xfrm>
          <a:custGeom>
            <a:avLst/>
            <a:gdLst/>
            <a:ahLst/>
            <a:cxnLst>
              <a:cxn ang="0">
                <a:pos x="46" y="188"/>
              </a:cxn>
              <a:cxn ang="0">
                <a:pos x="46" y="188"/>
              </a:cxn>
              <a:cxn ang="0">
                <a:pos x="88" y="182"/>
              </a:cxn>
              <a:cxn ang="0">
                <a:pos x="134" y="175"/>
              </a:cxn>
              <a:cxn ang="0">
                <a:pos x="153" y="163"/>
              </a:cxn>
              <a:cxn ang="0">
                <a:pos x="190" y="165"/>
              </a:cxn>
              <a:cxn ang="0">
                <a:pos x="203" y="152"/>
              </a:cxn>
              <a:cxn ang="0">
                <a:pos x="213" y="127"/>
              </a:cxn>
              <a:cxn ang="0">
                <a:pos x="230" y="125"/>
              </a:cxn>
              <a:cxn ang="0">
                <a:pos x="230" y="71"/>
              </a:cxn>
              <a:cxn ang="0">
                <a:pos x="226" y="50"/>
              </a:cxn>
              <a:cxn ang="0">
                <a:pos x="186" y="19"/>
              </a:cxn>
              <a:cxn ang="0">
                <a:pos x="182" y="2"/>
              </a:cxn>
              <a:cxn ang="0">
                <a:pos x="147" y="0"/>
              </a:cxn>
              <a:cxn ang="0">
                <a:pos x="99" y="23"/>
              </a:cxn>
              <a:cxn ang="0">
                <a:pos x="57" y="25"/>
              </a:cxn>
              <a:cxn ang="0">
                <a:pos x="11" y="73"/>
              </a:cxn>
              <a:cxn ang="0">
                <a:pos x="3" y="98"/>
              </a:cxn>
              <a:cxn ang="0">
                <a:pos x="0" y="128"/>
              </a:cxn>
              <a:cxn ang="0">
                <a:pos x="15" y="155"/>
              </a:cxn>
              <a:cxn ang="0">
                <a:pos x="46" y="188"/>
              </a:cxn>
            </a:cxnLst>
            <a:rect l="0" t="0" r="r" b="b"/>
            <a:pathLst>
              <a:path w="230" h="188">
                <a:moveTo>
                  <a:pt x="46" y="188"/>
                </a:moveTo>
                <a:lnTo>
                  <a:pt x="46" y="188"/>
                </a:lnTo>
                <a:lnTo>
                  <a:pt x="88" y="182"/>
                </a:lnTo>
                <a:lnTo>
                  <a:pt x="134" y="175"/>
                </a:lnTo>
                <a:lnTo>
                  <a:pt x="153" y="163"/>
                </a:lnTo>
                <a:lnTo>
                  <a:pt x="190" y="165"/>
                </a:lnTo>
                <a:lnTo>
                  <a:pt x="203" y="152"/>
                </a:lnTo>
                <a:lnTo>
                  <a:pt x="213" y="127"/>
                </a:lnTo>
                <a:lnTo>
                  <a:pt x="230" y="125"/>
                </a:lnTo>
                <a:lnTo>
                  <a:pt x="230" y="71"/>
                </a:lnTo>
                <a:lnTo>
                  <a:pt x="226" y="50"/>
                </a:lnTo>
                <a:lnTo>
                  <a:pt x="186" y="19"/>
                </a:lnTo>
                <a:lnTo>
                  <a:pt x="182" y="2"/>
                </a:lnTo>
                <a:lnTo>
                  <a:pt x="147" y="0"/>
                </a:lnTo>
                <a:lnTo>
                  <a:pt x="99" y="23"/>
                </a:lnTo>
                <a:lnTo>
                  <a:pt x="57" y="25"/>
                </a:lnTo>
                <a:lnTo>
                  <a:pt x="11" y="73"/>
                </a:lnTo>
                <a:lnTo>
                  <a:pt x="3" y="98"/>
                </a:lnTo>
                <a:lnTo>
                  <a:pt x="0" y="128"/>
                </a:lnTo>
                <a:lnTo>
                  <a:pt x="15" y="155"/>
                </a:lnTo>
                <a:lnTo>
                  <a:pt x="46" y="188"/>
                </a:lnTo>
                <a:close/>
              </a:path>
            </a:pathLst>
          </a:custGeom>
          <a:solidFill>
            <a:srgbClr val="D2D2D2"/>
          </a:solidFill>
          <a:ln w="12700">
            <a:solidFill>
              <a:srgbClr val="FFFFFF"/>
            </a:solidFill>
            <a:prstDash val="solid"/>
            <a:round/>
            <a:headEnd/>
            <a:tailEnd/>
          </a:ln>
        </p:spPr>
        <p:txBody>
          <a:bodyPr/>
          <a:lstStyle/>
          <a:p>
            <a:endParaRPr lang="en-GB"/>
          </a:p>
        </p:txBody>
      </p:sp>
      <p:sp>
        <p:nvSpPr>
          <p:cNvPr id="2051" name="Freeform 715"/>
          <p:cNvSpPr>
            <a:spLocks/>
          </p:cNvSpPr>
          <p:nvPr/>
        </p:nvSpPr>
        <p:spPr bwMode="auto">
          <a:xfrm>
            <a:off x="8224392" y="3827729"/>
            <a:ext cx="1261744" cy="879222"/>
          </a:xfrm>
          <a:custGeom>
            <a:avLst/>
            <a:gdLst/>
            <a:ahLst/>
            <a:cxnLst>
              <a:cxn ang="0">
                <a:pos x="764" y="313"/>
              </a:cxn>
              <a:cxn ang="0">
                <a:pos x="714" y="315"/>
              </a:cxn>
              <a:cxn ang="0">
                <a:pos x="680" y="363"/>
              </a:cxn>
              <a:cxn ang="0">
                <a:pos x="649" y="325"/>
              </a:cxn>
              <a:cxn ang="0">
                <a:pos x="638" y="223"/>
              </a:cxn>
              <a:cxn ang="0">
                <a:pos x="639" y="173"/>
              </a:cxn>
              <a:cxn ang="0">
                <a:pos x="542" y="56"/>
              </a:cxn>
              <a:cxn ang="0">
                <a:pos x="484" y="0"/>
              </a:cxn>
              <a:cxn ang="0">
                <a:pos x="444" y="35"/>
              </a:cxn>
              <a:cxn ang="0">
                <a:pos x="380" y="43"/>
              </a:cxn>
              <a:cxn ang="0">
                <a:pos x="359" y="66"/>
              </a:cxn>
              <a:cxn ang="0">
                <a:pos x="290" y="52"/>
              </a:cxn>
              <a:cxn ang="0">
                <a:pos x="238" y="27"/>
              </a:cxn>
              <a:cxn ang="0">
                <a:pos x="213" y="45"/>
              </a:cxn>
              <a:cxn ang="0">
                <a:pos x="211" y="58"/>
              </a:cxn>
              <a:cxn ang="0">
                <a:pos x="163" y="77"/>
              </a:cxn>
              <a:cxn ang="0">
                <a:pos x="131" y="142"/>
              </a:cxn>
              <a:cxn ang="0">
                <a:pos x="100" y="200"/>
              </a:cxn>
              <a:cxn ang="0">
                <a:pos x="67" y="258"/>
              </a:cxn>
              <a:cxn ang="0">
                <a:pos x="25" y="269"/>
              </a:cxn>
              <a:cxn ang="0">
                <a:pos x="4" y="286"/>
              </a:cxn>
              <a:cxn ang="0">
                <a:pos x="44" y="323"/>
              </a:cxn>
              <a:cxn ang="0">
                <a:pos x="58" y="369"/>
              </a:cxn>
              <a:cxn ang="0">
                <a:pos x="108" y="425"/>
              </a:cxn>
              <a:cxn ang="0">
                <a:pos x="146" y="448"/>
              </a:cxn>
              <a:cxn ang="0">
                <a:pos x="158" y="488"/>
              </a:cxn>
              <a:cxn ang="0">
                <a:pos x="179" y="446"/>
              </a:cxn>
              <a:cxn ang="0">
                <a:pos x="219" y="453"/>
              </a:cxn>
              <a:cxn ang="0">
                <a:pos x="213" y="490"/>
              </a:cxn>
              <a:cxn ang="0">
                <a:pos x="248" y="521"/>
              </a:cxn>
              <a:cxn ang="0">
                <a:pos x="302" y="559"/>
              </a:cxn>
              <a:cxn ang="0">
                <a:pos x="363" y="540"/>
              </a:cxn>
              <a:cxn ang="0">
                <a:pos x="461" y="551"/>
              </a:cxn>
              <a:cxn ang="0">
                <a:pos x="588" y="494"/>
              </a:cxn>
              <a:cxn ang="0">
                <a:pos x="641" y="501"/>
              </a:cxn>
              <a:cxn ang="0">
                <a:pos x="701" y="522"/>
              </a:cxn>
              <a:cxn ang="0">
                <a:pos x="703" y="459"/>
              </a:cxn>
              <a:cxn ang="0">
                <a:pos x="705" y="430"/>
              </a:cxn>
              <a:cxn ang="0">
                <a:pos x="720" y="400"/>
              </a:cxn>
              <a:cxn ang="0">
                <a:pos x="732" y="386"/>
              </a:cxn>
              <a:cxn ang="0">
                <a:pos x="743" y="398"/>
              </a:cxn>
              <a:cxn ang="0">
                <a:pos x="780" y="380"/>
              </a:cxn>
              <a:cxn ang="0">
                <a:pos x="782" y="325"/>
              </a:cxn>
              <a:cxn ang="0">
                <a:pos x="766" y="284"/>
              </a:cxn>
            </a:cxnLst>
            <a:rect l="0" t="0" r="r" b="b"/>
            <a:pathLst>
              <a:path w="782" h="559">
                <a:moveTo>
                  <a:pt x="764" y="313"/>
                </a:moveTo>
                <a:lnTo>
                  <a:pt x="764" y="313"/>
                </a:lnTo>
                <a:lnTo>
                  <a:pt x="739" y="302"/>
                </a:lnTo>
                <a:lnTo>
                  <a:pt x="714" y="315"/>
                </a:lnTo>
                <a:lnTo>
                  <a:pt x="682" y="340"/>
                </a:lnTo>
                <a:lnTo>
                  <a:pt x="680" y="363"/>
                </a:lnTo>
                <a:lnTo>
                  <a:pt x="655" y="348"/>
                </a:lnTo>
                <a:lnTo>
                  <a:pt x="649" y="325"/>
                </a:lnTo>
                <a:lnTo>
                  <a:pt x="636" y="300"/>
                </a:lnTo>
                <a:lnTo>
                  <a:pt x="638" y="223"/>
                </a:lnTo>
                <a:lnTo>
                  <a:pt x="645" y="206"/>
                </a:lnTo>
                <a:lnTo>
                  <a:pt x="639" y="173"/>
                </a:lnTo>
                <a:lnTo>
                  <a:pt x="599" y="125"/>
                </a:lnTo>
                <a:lnTo>
                  <a:pt x="542" y="56"/>
                </a:lnTo>
                <a:lnTo>
                  <a:pt x="513" y="10"/>
                </a:lnTo>
                <a:lnTo>
                  <a:pt x="484" y="0"/>
                </a:lnTo>
                <a:lnTo>
                  <a:pt x="459" y="18"/>
                </a:lnTo>
                <a:lnTo>
                  <a:pt x="444" y="35"/>
                </a:lnTo>
                <a:lnTo>
                  <a:pt x="396" y="33"/>
                </a:lnTo>
                <a:lnTo>
                  <a:pt x="380" y="43"/>
                </a:lnTo>
                <a:lnTo>
                  <a:pt x="378" y="68"/>
                </a:lnTo>
                <a:lnTo>
                  <a:pt x="359" y="66"/>
                </a:lnTo>
                <a:lnTo>
                  <a:pt x="325" y="46"/>
                </a:lnTo>
                <a:lnTo>
                  <a:pt x="290" y="52"/>
                </a:lnTo>
                <a:lnTo>
                  <a:pt x="259" y="45"/>
                </a:lnTo>
                <a:lnTo>
                  <a:pt x="238" y="27"/>
                </a:lnTo>
                <a:lnTo>
                  <a:pt x="229" y="43"/>
                </a:lnTo>
                <a:lnTo>
                  <a:pt x="213" y="45"/>
                </a:lnTo>
                <a:lnTo>
                  <a:pt x="211" y="41"/>
                </a:lnTo>
                <a:lnTo>
                  <a:pt x="211" y="58"/>
                </a:lnTo>
                <a:lnTo>
                  <a:pt x="196" y="66"/>
                </a:lnTo>
                <a:lnTo>
                  <a:pt x="163" y="77"/>
                </a:lnTo>
                <a:lnTo>
                  <a:pt x="144" y="106"/>
                </a:lnTo>
                <a:lnTo>
                  <a:pt x="131" y="142"/>
                </a:lnTo>
                <a:lnTo>
                  <a:pt x="110" y="167"/>
                </a:lnTo>
                <a:lnTo>
                  <a:pt x="100" y="200"/>
                </a:lnTo>
                <a:lnTo>
                  <a:pt x="83" y="227"/>
                </a:lnTo>
                <a:lnTo>
                  <a:pt x="67" y="258"/>
                </a:lnTo>
                <a:lnTo>
                  <a:pt x="46" y="254"/>
                </a:lnTo>
                <a:lnTo>
                  <a:pt x="25" y="269"/>
                </a:lnTo>
                <a:lnTo>
                  <a:pt x="0" y="269"/>
                </a:lnTo>
                <a:lnTo>
                  <a:pt x="4" y="286"/>
                </a:lnTo>
                <a:lnTo>
                  <a:pt x="27" y="311"/>
                </a:lnTo>
                <a:lnTo>
                  <a:pt x="44" y="323"/>
                </a:lnTo>
                <a:lnTo>
                  <a:pt x="44" y="346"/>
                </a:lnTo>
                <a:lnTo>
                  <a:pt x="58" y="369"/>
                </a:lnTo>
                <a:lnTo>
                  <a:pt x="96" y="390"/>
                </a:lnTo>
                <a:lnTo>
                  <a:pt x="108" y="425"/>
                </a:lnTo>
                <a:lnTo>
                  <a:pt x="133" y="432"/>
                </a:lnTo>
                <a:lnTo>
                  <a:pt x="146" y="448"/>
                </a:lnTo>
                <a:lnTo>
                  <a:pt x="137" y="467"/>
                </a:lnTo>
                <a:lnTo>
                  <a:pt x="158" y="488"/>
                </a:lnTo>
                <a:lnTo>
                  <a:pt x="171" y="480"/>
                </a:lnTo>
                <a:lnTo>
                  <a:pt x="179" y="446"/>
                </a:lnTo>
                <a:lnTo>
                  <a:pt x="206" y="438"/>
                </a:lnTo>
                <a:lnTo>
                  <a:pt x="219" y="453"/>
                </a:lnTo>
                <a:lnTo>
                  <a:pt x="206" y="476"/>
                </a:lnTo>
                <a:lnTo>
                  <a:pt x="213" y="490"/>
                </a:lnTo>
                <a:lnTo>
                  <a:pt x="236" y="497"/>
                </a:lnTo>
                <a:lnTo>
                  <a:pt x="248" y="521"/>
                </a:lnTo>
                <a:lnTo>
                  <a:pt x="250" y="555"/>
                </a:lnTo>
                <a:lnTo>
                  <a:pt x="302" y="559"/>
                </a:lnTo>
                <a:lnTo>
                  <a:pt x="334" y="544"/>
                </a:lnTo>
                <a:lnTo>
                  <a:pt x="363" y="540"/>
                </a:lnTo>
                <a:lnTo>
                  <a:pt x="442" y="545"/>
                </a:lnTo>
                <a:lnTo>
                  <a:pt x="461" y="551"/>
                </a:lnTo>
                <a:lnTo>
                  <a:pt x="511" y="509"/>
                </a:lnTo>
                <a:lnTo>
                  <a:pt x="588" y="494"/>
                </a:lnTo>
                <a:lnTo>
                  <a:pt x="626" y="503"/>
                </a:lnTo>
                <a:lnTo>
                  <a:pt x="641" y="501"/>
                </a:lnTo>
                <a:lnTo>
                  <a:pt x="661" y="526"/>
                </a:lnTo>
                <a:lnTo>
                  <a:pt x="701" y="522"/>
                </a:lnTo>
                <a:lnTo>
                  <a:pt x="707" y="474"/>
                </a:lnTo>
                <a:lnTo>
                  <a:pt x="703" y="459"/>
                </a:lnTo>
                <a:lnTo>
                  <a:pt x="724" y="425"/>
                </a:lnTo>
                <a:lnTo>
                  <a:pt x="705" y="430"/>
                </a:lnTo>
                <a:lnTo>
                  <a:pt x="710" y="415"/>
                </a:lnTo>
                <a:lnTo>
                  <a:pt x="720" y="400"/>
                </a:lnTo>
                <a:lnTo>
                  <a:pt x="716" y="373"/>
                </a:lnTo>
                <a:lnTo>
                  <a:pt x="732" y="386"/>
                </a:lnTo>
                <a:lnTo>
                  <a:pt x="730" y="409"/>
                </a:lnTo>
                <a:lnTo>
                  <a:pt x="743" y="398"/>
                </a:lnTo>
                <a:lnTo>
                  <a:pt x="770" y="396"/>
                </a:lnTo>
                <a:lnTo>
                  <a:pt x="780" y="380"/>
                </a:lnTo>
                <a:lnTo>
                  <a:pt x="782" y="350"/>
                </a:lnTo>
                <a:lnTo>
                  <a:pt x="782" y="325"/>
                </a:lnTo>
                <a:lnTo>
                  <a:pt x="770" y="311"/>
                </a:lnTo>
                <a:lnTo>
                  <a:pt x="766" y="284"/>
                </a:lnTo>
                <a:lnTo>
                  <a:pt x="764" y="313"/>
                </a:lnTo>
                <a:close/>
              </a:path>
            </a:pathLst>
          </a:custGeom>
          <a:solidFill>
            <a:srgbClr val="D2D2D2"/>
          </a:solidFill>
          <a:ln w="12700">
            <a:noFill/>
            <a:round/>
            <a:headEnd/>
            <a:tailEnd/>
          </a:ln>
        </p:spPr>
        <p:txBody>
          <a:bodyPr/>
          <a:lstStyle/>
          <a:p>
            <a:endParaRPr lang="en-GB"/>
          </a:p>
        </p:txBody>
      </p:sp>
      <p:sp>
        <p:nvSpPr>
          <p:cNvPr id="2052" name="Freeform 716"/>
          <p:cNvSpPr>
            <a:spLocks/>
          </p:cNvSpPr>
          <p:nvPr/>
        </p:nvSpPr>
        <p:spPr bwMode="auto">
          <a:xfrm>
            <a:off x="8224392" y="3827729"/>
            <a:ext cx="1261744" cy="879222"/>
          </a:xfrm>
          <a:custGeom>
            <a:avLst/>
            <a:gdLst/>
            <a:ahLst/>
            <a:cxnLst>
              <a:cxn ang="0">
                <a:pos x="764" y="313"/>
              </a:cxn>
              <a:cxn ang="0">
                <a:pos x="714" y="315"/>
              </a:cxn>
              <a:cxn ang="0">
                <a:pos x="680" y="363"/>
              </a:cxn>
              <a:cxn ang="0">
                <a:pos x="649" y="325"/>
              </a:cxn>
              <a:cxn ang="0">
                <a:pos x="638" y="223"/>
              </a:cxn>
              <a:cxn ang="0">
                <a:pos x="639" y="173"/>
              </a:cxn>
              <a:cxn ang="0">
                <a:pos x="542" y="56"/>
              </a:cxn>
              <a:cxn ang="0">
                <a:pos x="484" y="0"/>
              </a:cxn>
              <a:cxn ang="0">
                <a:pos x="444" y="35"/>
              </a:cxn>
              <a:cxn ang="0">
                <a:pos x="380" y="43"/>
              </a:cxn>
              <a:cxn ang="0">
                <a:pos x="359" y="66"/>
              </a:cxn>
              <a:cxn ang="0">
                <a:pos x="290" y="52"/>
              </a:cxn>
              <a:cxn ang="0">
                <a:pos x="238" y="27"/>
              </a:cxn>
              <a:cxn ang="0">
                <a:pos x="213" y="45"/>
              </a:cxn>
              <a:cxn ang="0">
                <a:pos x="211" y="58"/>
              </a:cxn>
              <a:cxn ang="0">
                <a:pos x="163" y="77"/>
              </a:cxn>
              <a:cxn ang="0">
                <a:pos x="131" y="142"/>
              </a:cxn>
              <a:cxn ang="0">
                <a:pos x="100" y="200"/>
              </a:cxn>
              <a:cxn ang="0">
                <a:pos x="67" y="258"/>
              </a:cxn>
              <a:cxn ang="0">
                <a:pos x="25" y="269"/>
              </a:cxn>
              <a:cxn ang="0">
                <a:pos x="4" y="286"/>
              </a:cxn>
              <a:cxn ang="0">
                <a:pos x="44" y="323"/>
              </a:cxn>
              <a:cxn ang="0">
                <a:pos x="58" y="369"/>
              </a:cxn>
              <a:cxn ang="0">
                <a:pos x="108" y="425"/>
              </a:cxn>
              <a:cxn ang="0">
                <a:pos x="146" y="448"/>
              </a:cxn>
              <a:cxn ang="0">
                <a:pos x="158" y="488"/>
              </a:cxn>
              <a:cxn ang="0">
                <a:pos x="179" y="446"/>
              </a:cxn>
              <a:cxn ang="0">
                <a:pos x="219" y="453"/>
              </a:cxn>
              <a:cxn ang="0">
                <a:pos x="213" y="490"/>
              </a:cxn>
              <a:cxn ang="0">
                <a:pos x="248" y="521"/>
              </a:cxn>
              <a:cxn ang="0">
                <a:pos x="302" y="559"/>
              </a:cxn>
              <a:cxn ang="0">
                <a:pos x="363" y="540"/>
              </a:cxn>
              <a:cxn ang="0">
                <a:pos x="461" y="551"/>
              </a:cxn>
              <a:cxn ang="0">
                <a:pos x="588" y="494"/>
              </a:cxn>
              <a:cxn ang="0">
                <a:pos x="641" y="501"/>
              </a:cxn>
              <a:cxn ang="0">
                <a:pos x="701" y="522"/>
              </a:cxn>
              <a:cxn ang="0">
                <a:pos x="703" y="459"/>
              </a:cxn>
              <a:cxn ang="0">
                <a:pos x="705" y="430"/>
              </a:cxn>
              <a:cxn ang="0">
                <a:pos x="720" y="400"/>
              </a:cxn>
              <a:cxn ang="0">
                <a:pos x="732" y="386"/>
              </a:cxn>
              <a:cxn ang="0">
                <a:pos x="743" y="398"/>
              </a:cxn>
              <a:cxn ang="0">
                <a:pos x="780" y="380"/>
              </a:cxn>
              <a:cxn ang="0">
                <a:pos x="782" y="325"/>
              </a:cxn>
              <a:cxn ang="0">
                <a:pos x="766" y="284"/>
              </a:cxn>
            </a:cxnLst>
            <a:rect l="0" t="0" r="r" b="b"/>
            <a:pathLst>
              <a:path w="782" h="559">
                <a:moveTo>
                  <a:pt x="764" y="313"/>
                </a:moveTo>
                <a:lnTo>
                  <a:pt x="764" y="313"/>
                </a:lnTo>
                <a:lnTo>
                  <a:pt x="739" y="302"/>
                </a:lnTo>
                <a:lnTo>
                  <a:pt x="714" y="315"/>
                </a:lnTo>
                <a:lnTo>
                  <a:pt x="682" y="340"/>
                </a:lnTo>
                <a:lnTo>
                  <a:pt x="680" y="363"/>
                </a:lnTo>
                <a:lnTo>
                  <a:pt x="655" y="348"/>
                </a:lnTo>
                <a:lnTo>
                  <a:pt x="649" y="325"/>
                </a:lnTo>
                <a:lnTo>
                  <a:pt x="636" y="300"/>
                </a:lnTo>
                <a:lnTo>
                  <a:pt x="638" y="223"/>
                </a:lnTo>
                <a:lnTo>
                  <a:pt x="645" y="206"/>
                </a:lnTo>
                <a:lnTo>
                  <a:pt x="639" y="173"/>
                </a:lnTo>
                <a:lnTo>
                  <a:pt x="599" y="125"/>
                </a:lnTo>
                <a:lnTo>
                  <a:pt x="542" y="56"/>
                </a:lnTo>
                <a:lnTo>
                  <a:pt x="513" y="10"/>
                </a:lnTo>
                <a:lnTo>
                  <a:pt x="484" y="0"/>
                </a:lnTo>
                <a:lnTo>
                  <a:pt x="459" y="18"/>
                </a:lnTo>
                <a:lnTo>
                  <a:pt x="444" y="35"/>
                </a:lnTo>
                <a:lnTo>
                  <a:pt x="396" y="33"/>
                </a:lnTo>
                <a:lnTo>
                  <a:pt x="380" y="43"/>
                </a:lnTo>
                <a:lnTo>
                  <a:pt x="378" y="68"/>
                </a:lnTo>
                <a:lnTo>
                  <a:pt x="359" y="66"/>
                </a:lnTo>
                <a:lnTo>
                  <a:pt x="325" y="46"/>
                </a:lnTo>
                <a:lnTo>
                  <a:pt x="290" y="52"/>
                </a:lnTo>
                <a:lnTo>
                  <a:pt x="259" y="45"/>
                </a:lnTo>
                <a:lnTo>
                  <a:pt x="238" y="27"/>
                </a:lnTo>
                <a:lnTo>
                  <a:pt x="229" y="43"/>
                </a:lnTo>
                <a:lnTo>
                  <a:pt x="213" y="45"/>
                </a:lnTo>
                <a:lnTo>
                  <a:pt x="211" y="41"/>
                </a:lnTo>
                <a:lnTo>
                  <a:pt x="211" y="58"/>
                </a:lnTo>
                <a:lnTo>
                  <a:pt x="196" y="66"/>
                </a:lnTo>
                <a:lnTo>
                  <a:pt x="163" y="77"/>
                </a:lnTo>
                <a:lnTo>
                  <a:pt x="144" y="106"/>
                </a:lnTo>
                <a:lnTo>
                  <a:pt x="131" y="142"/>
                </a:lnTo>
                <a:lnTo>
                  <a:pt x="110" y="167"/>
                </a:lnTo>
                <a:lnTo>
                  <a:pt x="100" y="200"/>
                </a:lnTo>
                <a:lnTo>
                  <a:pt x="83" y="227"/>
                </a:lnTo>
                <a:lnTo>
                  <a:pt x="67" y="258"/>
                </a:lnTo>
                <a:lnTo>
                  <a:pt x="46" y="254"/>
                </a:lnTo>
                <a:lnTo>
                  <a:pt x="25" y="269"/>
                </a:lnTo>
                <a:lnTo>
                  <a:pt x="0" y="269"/>
                </a:lnTo>
                <a:lnTo>
                  <a:pt x="4" y="286"/>
                </a:lnTo>
                <a:lnTo>
                  <a:pt x="27" y="311"/>
                </a:lnTo>
                <a:lnTo>
                  <a:pt x="44" y="323"/>
                </a:lnTo>
                <a:lnTo>
                  <a:pt x="44" y="346"/>
                </a:lnTo>
                <a:lnTo>
                  <a:pt x="58" y="369"/>
                </a:lnTo>
                <a:lnTo>
                  <a:pt x="96" y="390"/>
                </a:lnTo>
                <a:lnTo>
                  <a:pt x="108" y="425"/>
                </a:lnTo>
                <a:lnTo>
                  <a:pt x="133" y="432"/>
                </a:lnTo>
                <a:lnTo>
                  <a:pt x="146" y="448"/>
                </a:lnTo>
                <a:lnTo>
                  <a:pt x="137" y="467"/>
                </a:lnTo>
                <a:lnTo>
                  <a:pt x="158" y="488"/>
                </a:lnTo>
                <a:lnTo>
                  <a:pt x="171" y="480"/>
                </a:lnTo>
                <a:lnTo>
                  <a:pt x="179" y="446"/>
                </a:lnTo>
                <a:lnTo>
                  <a:pt x="206" y="438"/>
                </a:lnTo>
                <a:lnTo>
                  <a:pt x="219" y="453"/>
                </a:lnTo>
                <a:lnTo>
                  <a:pt x="206" y="476"/>
                </a:lnTo>
                <a:lnTo>
                  <a:pt x="213" y="490"/>
                </a:lnTo>
                <a:lnTo>
                  <a:pt x="236" y="497"/>
                </a:lnTo>
                <a:lnTo>
                  <a:pt x="248" y="521"/>
                </a:lnTo>
                <a:lnTo>
                  <a:pt x="250" y="555"/>
                </a:lnTo>
                <a:lnTo>
                  <a:pt x="302" y="559"/>
                </a:lnTo>
                <a:lnTo>
                  <a:pt x="334" y="544"/>
                </a:lnTo>
                <a:lnTo>
                  <a:pt x="363" y="540"/>
                </a:lnTo>
                <a:lnTo>
                  <a:pt x="442" y="545"/>
                </a:lnTo>
                <a:lnTo>
                  <a:pt x="461" y="551"/>
                </a:lnTo>
                <a:lnTo>
                  <a:pt x="511" y="509"/>
                </a:lnTo>
                <a:lnTo>
                  <a:pt x="588" y="494"/>
                </a:lnTo>
                <a:lnTo>
                  <a:pt x="626" y="503"/>
                </a:lnTo>
                <a:lnTo>
                  <a:pt x="641" y="501"/>
                </a:lnTo>
                <a:lnTo>
                  <a:pt x="661" y="526"/>
                </a:lnTo>
                <a:lnTo>
                  <a:pt x="701" y="522"/>
                </a:lnTo>
                <a:lnTo>
                  <a:pt x="707" y="474"/>
                </a:lnTo>
                <a:lnTo>
                  <a:pt x="703" y="459"/>
                </a:lnTo>
                <a:lnTo>
                  <a:pt x="724" y="425"/>
                </a:lnTo>
                <a:lnTo>
                  <a:pt x="705" y="430"/>
                </a:lnTo>
                <a:lnTo>
                  <a:pt x="710" y="415"/>
                </a:lnTo>
                <a:lnTo>
                  <a:pt x="720" y="400"/>
                </a:lnTo>
                <a:lnTo>
                  <a:pt x="716" y="373"/>
                </a:lnTo>
                <a:lnTo>
                  <a:pt x="732" y="386"/>
                </a:lnTo>
                <a:lnTo>
                  <a:pt x="730" y="409"/>
                </a:lnTo>
                <a:lnTo>
                  <a:pt x="743" y="398"/>
                </a:lnTo>
                <a:lnTo>
                  <a:pt x="770" y="396"/>
                </a:lnTo>
                <a:lnTo>
                  <a:pt x="780" y="380"/>
                </a:lnTo>
                <a:lnTo>
                  <a:pt x="782" y="350"/>
                </a:lnTo>
                <a:lnTo>
                  <a:pt x="782" y="325"/>
                </a:lnTo>
                <a:lnTo>
                  <a:pt x="770" y="311"/>
                </a:lnTo>
                <a:lnTo>
                  <a:pt x="766" y="284"/>
                </a:lnTo>
                <a:lnTo>
                  <a:pt x="764" y="313"/>
                </a:lnTo>
                <a:close/>
              </a:path>
            </a:pathLst>
          </a:custGeom>
          <a:solidFill>
            <a:srgbClr val="D2D2D2"/>
          </a:solidFill>
          <a:ln w="12700">
            <a:solidFill>
              <a:srgbClr val="FFFFFF"/>
            </a:solidFill>
            <a:prstDash val="solid"/>
            <a:round/>
            <a:headEnd/>
            <a:tailEnd/>
          </a:ln>
        </p:spPr>
        <p:txBody>
          <a:bodyPr/>
          <a:lstStyle/>
          <a:p>
            <a:endParaRPr lang="en-GB"/>
          </a:p>
        </p:txBody>
      </p:sp>
      <p:sp>
        <p:nvSpPr>
          <p:cNvPr id="2053" name="Freeform 717"/>
          <p:cNvSpPr>
            <a:spLocks/>
          </p:cNvSpPr>
          <p:nvPr/>
        </p:nvSpPr>
        <p:spPr bwMode="auto">
          <a:xfrm>
            <a:off x="8519106" y="4598164"/>
            <a:ext cx="843618" cy="567126"/>
          </a:xfrm>
          <a:custGeom>
            <a:avLst/>
            <a:gdLst/>
            <a:ahLst/>
            <a:cxnLst>
              <a:cxn ang="0">
                <a:pos x="518" y="32"/>
              </a:cxn>
              <a:cxn ang="0">
                <a:pos x="478" y="36"/>
              </a:cxn>
              <a:cxn ang="0">
                <a:pos x="458" y="11"/>
              </a:cxn>
              <a:cxn ang="0">
                <a:pos x="443" y="13"/>
              </a:cxn>
              <a:cxn ang="0">
                <a:pos x="405" y="4"/>
              </a:cxn>
              <a:cxn ang="0">
                <a:pos x="328" y="19"/>
              </a:cxn>
              <a:cxn ang="0">
                <a:pos x="278" y="61"/>
              </a:cxn>
              <a:cxn ang="0">
                <a:pos x="259" y="55"/>
              </a:cxn>
              <a:cxn ang="0">
                <a:pos x="180" y="50"/>
              </a:cxn>
              <a:cxn ang="0">
                <a:pos x="151" y="54"/>
              </a:cxn>
              <a:cxn ang="0">
                <a:pos x="119" y="69"/>
              </a:cxn>
              <a:cxn ang="0">
                <a:pos x="67" y="65"/>
              </a:cxn>
              <a:cxn ang="0">
                <a:pos x="65" y="31"/>
              </a:cxn>
              <a:cxn ang="0">
                <a:pos x="53" y="7"/>
              </a:cxn>
              <a:cxn ang="0">
                <a:pos x="30" y="0"/>
              </a:cxn>
              <a:cxn ang="0">
                <a:pos x="23" y="32"/>
              </a:cxn>
              <a:cxn ang="0">
                <a:pos x="0" y="55"/>
              </a:cxn>
              <a:cxn ang="0">
                <a:pos x="9" y="90"/>
              </a:cxn>
              <a:cxn ang="0">
                <a:pos x="19" y="109"/>
              </a:cxn>
              <a:cxn ang="0">
                <a:pos x="57" y="144"/>
              </a:cxn>
              <a:cxn ang="0">
                <a:pos x="46" y="171"/>
              </a:cxn>
              <a:cxn ang="0">
                <a:pos x="32" y="174"/>
              </a:cxn>
              <a:cxn ang="0">
                <a:pos x="17" y="178"/>
              </a:cxn>
              <a:cxn ang="0">
                <a:pos x="17" y="194"/>
              </a:cxn>
              <a:cxn ang="0">
                <a:pos x="23" y="221"/>
              </a:cxn>
              <a:cxn ang="0">
                <a:pos x="15" y="238"/>
              </a:cxn>
              <a:cxn ang="0">
                <a:pos x="19" y="255"/>
              </a:cxn>
              <a:cxn ang="0">
                <a:pos x="59" y="286"/>
              </a:cxn>
              <a:cxn ang="0">
                <a:pos x="63" y="307"/>
              </a:cxn>
              <a:cxn ang="0">
                <a:pos x="63" y="361"/>
              </a:cxn>
              <a:cxn ang="0">
                <a:pos x="97" y="355"/>
              </a:cxn>
              <a:cxn ang="0">
                <a:pos x="132" y="355"/>
              </a:cxn>
              <a:cxn ang="0">
                <a:pos x="159" y="332"/>
              </a:cxn>
              <a:cxn ang="0">
                <a:pos x="184" y="332"/>
              </a:cxn>
              <a:cxn ang="0">
                <a:pos x="197" y="347"/>
              </a:cxn>
              <a:cxn ang="0">
                <a:pos x="230" y="351"/>
              </a:cxn>
              <a:cxn ang="0">
                <a:pos x="255" y="361"/>
              </a:cxn>
              <a:cxn ang="0">
                <a:pos x="328" y="343"/>
              </a:cxn>
              <a:cxn ang="0">
                <a:pos x="332" y="324"/>
              </a:cxn>
              <a:cxn ang="0">
                <a:pos x="324" y="295"/>
              </a:cxn>
              <a:cxn ang="0">
                <a:pos x="351" y="295"/>
              </a:cxn>
              <a:cxn ang="0">
                <a:pos x="370" y="269"/>
              </a:cxn>
              <a:cxn ang="0">
                <a:pos x="391" y="267"/>
              </a:cxn>
              <a:cxn ang="0">
                <a:pos x="410" y="249"/>
              </a:cxn>
              <a:cxn ang="0">
                <a:pos x="428" y="249"/>
              </a:cxn>
              <a:cxn ang="0">
                <a:pos x="449" y="265"/>
              </a:cxn>
              <a:cxn ang="0">
                <a:pos x="491" y="257"/>
              </a:cxn>
              <a:cxn ang="0">
                <a:pos x="491" y="251"/>
              </a:cxn>
              <a:cxn ang="0">
                <a:pos x="456" y="207"/>
              </a:cxn>
              <a:cxn ang="0">
                <a:pos x="441" y="203"/>
              </a:cxn>
              <a:cxn ang="0">
                <a:pos x="441" y="194"/>
              </a:cxn>
              <a:cxn ang="0">
                <a:pos x="453" y="190"/>
              </a:cxn>
              <a:cxn ang="0">
                <a:pos x="456" y="173"/>
              </a:cxn>
              <a:cxn ang="0">
                <a:pos x="478" y="167"/>
              </a:cxn>
              <a:cxn ang="0">
                <a:pos x="470" y="121"/>
              </a:cxn>
              <a:cxn ang="0">
                <a:pos x="479" y="88"/>
              </a:cxn>
              <a:cxn ang="0">
                <a:pos x="514" y="84"/>
              </a:cxn>
              <a:cxn ang="0">
                <a:pos x="522" y="69"/>
              </a:cxn>
              <a:cxn ang="0">
                <a:pos x="518" y="32"/>
              </a:cxn>
            </a:cxnLst>
            <a:rect l="0" t="0" r="r" b="b"/>
            <a:pathLst>
              <a:path w="522" h="361">
                <a:moveTo>
                  <a:pt x="518" y="32"/>
                </a:moveTo>
                <a:lnTo>
                  <a:pt x="478" y="36"/>
                </a:lnTo>
                <a:lnTo>
                  <a:pt x="458" y="11"/>
                </a:lnTo>
                <a:lnTo>
                  <a:pt x="443" y="13"/>
                </a:lnTo>
                <a:lnTo>
                  <a:pt x="405" y="4"/>
                </a:lnTo>
                <a:lnTo>
                  <a:pt x="328" y="19"/>
                </a:lnTo>
                <a:lnTo>
                  <a:pt x="278" y="61"/>
                </a:lnTo>
                <a:lnTo>
                  <a:pt x="259" y="55"/>
                </a:lnTo>
                <a:lnTo>
                  <a:pt x="180" y="50"/>
                </a:lnTo>
                <a:lnTo>
                  <a:pt x="151" y="54"/>
                </a:lnTo>
                <a:lnTo>
                  <a:pt x="119" y="69"/>
                </a:lnTo>
                <a:lnTo>
                  <a:pt x="67" y="65"/>
                </a:lnTo>
                <a:lnTo>
                  <a:pt x="65" y="31"/>
                </a:lnTo>
                <a:lnTo>
                  <a:pt x="53" y="7"/>
                </a:lnTo>
                <a:lnTo>
                  <a:pt x="30" y="0"/>
                </a:lnTo>
                <a:lnTo>
                  <a:pt x="23" y="32"/>
                </a:lnTo>
                <a:lnTo>
                  <a:pt x="0" y="55"/>
                </a:lnTo>
                <a:lnTo>
                  <a:pt x="9" y="90"/>
                </a:lnTo>
                <a:lnTo>
                  <a:pt x="19" y="109"/>
                </a:lnTo>
                <a:lnTo>
                  <a:pt x="57" y="144"/>
                </a:lnTo>
                <a:lnTo>
                  <a:pt x="46" y="171"/>
                </a:lnTo>
                <a:lnTo>
                  <a:pt x="32" y="174"/>
                </a:lnTo>
                <a:lnTo>
                  <a:pt x="17" y="178"/>
                </a:lnTo>
                <a:lnTo>
                  <a:pt x="17" y="194"/>
                </a:lnTo>
                <a:lnTo>
                  <a:pt x="23" y="221"/>
                </a:lnTo>
                <a:lnTo>
                  <a:pt x="15" y="238"/>
                </a:lnTo>
                <a:lnTo>
                  <a:pt x="19" y="255"/>
                </a:lnTo>
                <a:lnTo>
                  <a:pt x="59" y="286"/>
                </a:lnTo>
                <a:lnTo>
                  <a:pt x="63" y="307"/>
                </a:lnTo>
                <a:lnTo>
                  <a:pt x="63" y="361"/>
                </a:lnTo>
                <a:lnTo>
                  <a:pt x="97" y="355"/>
                </a:lnTo>
                <a:lnTo>
                  <a:pt x="132" y="355"/>
                </a:lnTo>
                <a:lnTo>
                  <a:pt x="159" y="332"/>
                </a:lnTo>
                <a:lnTo>
                  <a:pt x="184" y="332"/>
                </a:lnTo>
                <a:lnTo>
                  <a:pt x="197" y="347"/>
                </a:lnTo>
                <a:lnTo>
                  <a:pt x="230" y="351"/>
                </a:lnTo>
                <a:lnTo>
                  <a:pt x="255" y="361"/>
                </a:lnTo>
                <a:lnTo>
                  <a:pt x="328" y="343"/>
                </a:lnTo>
                <a:lnTo>
                  <a:pt x="332" y="324"/>
                </a:lnTo>
                <a:lnTo>
                  <a:pt x="324" y="295"/>
                </a:lnTo>
                <a:lnTo>
                  <a:pt x="351" y="295"/>
                </a:lnTo>
                <a:lnTo>
                  <a:pt x="370" y="269"/>
                </a:lnTo>
                <a:lnTo>
                  <a:pt x="391" y="267"/>
                </a:lnTo>
                <a:lnTo>
                  <a:pt x="410" y="249"/>
                </a:lnTo>
                <a:lnTo>
                  <a:pt x="428" y="249"/>
                </a:lnTo>
                <a:lnTo>
                  <a:pt x="449" y="265"/>
                </a:lnTo>
                <a:lnTo>
                  <a:pt x="491" y="257"/>
                </a:lnTo>
                <a:lnTo>
                  <a:pt x="491" y="251"/>
                </a:lnTo>
                <a:lnTo>
                  <a:pt x="456" y="207"/>
                </a:lnTo>
                <a:lnTo>
                  <a:pt x="441" y="203"/>
                </a:lnTo>
                <a:lnTo>
                  <a:pt x="441" y="194"/>
                </a:lnTo>
                <a:lnTo>
                  <a:pt x="453" y="190"/>
                </a:lnTo>
                <a:lnTo>
                  <a:pt x="456" y="173"/>
                </a:lnTo>
                <a:lnTo>
                  <a:pt x="478" y="167"/>
                </a:lnTo>
                <a:lnTo>
                  <a:pt x="470" y="121"/>
                </a:lnTo>
                <a:lnTo>
                  <a:pt x="479" y="88"/>
                </a:lnTo>
                <a:lnTo>
                  <a:pt x="514" y="84"/>
                </a:lnTo>
                <a:lnTo>
                  <a:pt x="522" y="69"/>
                </a:lnTo>
                <a:lnTo>
                  <a:pt x="518" y="32"/>
                </a:lnTo>
                <a:close/>
              </a:path>
            </a:pathLst>
          </a:custGeom>
          <a:solidFill>
            <a:srgbClr val="D2D2D2"/>
          </a:solidFill>
          <a:ln w="12700">
            <a:noFill/>
            <a:round/>
            <a:headEnd/>
            <a:tailEnd/>
          </a:ln>
        </p:spPr>
        <p:txBody>
          <a:bodyPr/>
          <a:lstStyle/>
          <a:p>
            <a:endParaRPr lang="en-GB"/>
          </a:p>
        </p:txBody>
      </p:sp>
      <p:sp>
        <p:nvSpPr>
          <p:cNvPr id="2054" name="Freeform 718"/>
          <p:cNvSpPr>
            <a:spLocks/>
          </p:cNvSpPr>
          <p:nvPr/>
        </p:nvSpPr>
        <p:spPr bwMode="auto">
          <a:xfrm>
            <a:off x="8519106" y="4598164"/>
            <a:ext cx="843618" cy="567126"/>
          </a:xfrm>
          <a:custGeom>
            <a:avLst/>
            <a:gdLst/>
            <a:ahLst/>
            <a:cxnLst>
              <a:cxn ang="0">
                <a:pos x="518" y="32"/>
              </a:cxn>
              <a:cxn ang="0">
                <a:pos x="478" y="36"/>
              </a:cxn>
              <a:cxn ang="0">
                <a:pos x="458" y="11"/>
              </a:cxn>
              <a:cxn ang="0">
                <a:pos x="443" y="13"/>
              </a:cxn>
              <a:cxn ang="0">
                <a:pos x="405" y="4"/>
              </a:cxn>
              <a:cxn ang="0">
                <a:pos x="328" y="19"/>
              </a:cxn>
              <a:cxn ang="0">
                <a:pos x="278" y="61"/>
              </a:cxn>
              <a:cxn ang="0">
                <a:pos x="259" y="55"/>
              </a:cxn>
              <a:cxn ang="0">
                <a:pos x="180" y="50"/>
              </a:cxn>
              <a:cxn ang="0">
                <a:pos x="151" y="54"/>
              </a:cxn>
              <a:cxn ang="0">
                <a:pos x="119" y="69"/>
              </a:cxn>
              <a:cxn ang="0">
                <a:pos x="67" y="65"/>
              </a:cxn>
              <a:cxn ang="0">
                <a:pos x="65" y="31"/>
              </a:cxn>
              <a:cxn ang="0">
                <a:pos x="53" y="7"/>
              </a:cxn>
              <a:cxn ang="0">
                <a:pos x="30" y="0"/>
              </a:cxn>
              <a:cxn ang="0">
                <a:pos x="23" y="32"/>
              </a:cxn>
              <a:cxn ang="0">
                <a:pos x="0" y="55"/>
              </a:cxn>
              <a:cxn ang="0">
                <a:pos x="9" y="90"/>
              </a:cxn>
              <a:cxn ang="0">
                <a:pos x="19" y="109"/>
              </a:cxn>
              <a:cxn ang="0">
                <a:pos x="57" y="144"/>
              </a:cxn>
              <a:cxn ang="0">
                <a:pos x="46" y="171"/>
              </a:cxn>
              <a:cxn ang="0">
                <a:pos x="32" y="174"/>
              </a:cxn>
              <a:cxn ang="0">
                <a:pos x="17" y="178"/>
              </a:cxn>
              <a:cxn ang="0">
                <a:pos x="17" y="194"/>
              </a:cxn>
              <a:cxn ang="0">
                <a:pos x="23" y="221"/>
              </a:cxn>
              <a:cxn ang="0">
                <a:pos x="15" y="238"/>
              </a:cxn>
              <a:cxn ang="0">
                <a:pos x="19" y="255"/>
              </a:cxn>
              <a:cxn ang="0">
                <a:pos x="59" y="286"/>
              </a:cxn>
              <a:cxn ang="0">
                <a:pos x="63" y="307"/>
              </a:cxn>
              <a:cxn ang="0">
                <a:pos x="63" y="361"/>
              </a:cxn>
              <a:cxn ang="0">
                <a:pos x="97" y="355"/>
              </a:cxn>
              <a:cxn ang="0">
                <a:pos x="132" y="355"/>
              </a:cxn>
              <a:cxn ang="0">
                <a:pos x="159" y="332"/>
              </a:cxn>
              <a:cxn ang="0">
                <a:pos x="184" y="332"/>
              </a:cxn>
              <a:cxn ang="0">
                <a:pos x="197" y="347"/>
              </a:cxn>
              <a:cxn ang="0">
                <a:pos x="230" y="351"/>
              </a:cxn>
              <a:cxn ang="0">
                <a:pos x="255" y="361"/>
              </a:cxn>
              <a:cxn ang="0">
                <a:pos x="328" y="343"/>
              </a:cxn>
              <a:cxn ang="0">
                <a:pos x="332" y="324"/>
              </a:cxn>
              <a:cxn ang="0">
                <a:pos x="324" y="295"/>
              </a:cxn>
              <a:cxn ang="0">
                <a:pos x="351" y="295"/>
              </a:cxn>
              <a:cxn ang="0">
                <a:pos x="370" y="269"/>
              </a:cxn>
              <a:cxn ang="0">
                <a:pos x="391" y="267"/>
              </a:cxn>
              <a:cxn ang="0">
                <a:pos x="410" y="249"/>
              </a:cxn>
              <a:cxn ang="0">
                <a:pos x="428" y="249"/>
              </a:cxn>
              <a:cxn ang="0">
                <a:pos x="449" y="265"/>
              </a:cxn>
              <a:cxn ang="0">
                <a:pos x="491" y="257"/>
              </a:cxn>
              <a:cxn ang="0">
                <a:pos x="491" y="251"/>
              </a:cxn>
              <a:cxn ang="0">
                <a:pos x="456" y="207"/>
              </a:cxn>
              <a:cxn ang="0">
                <a:pos x="441" y="203"/>
              </a:cxn>
              <a:cxn ang="0">
                <a:pos x="441" y="194"/>
              </a:cxn>
              <a:cxn ang="0">
                <a:pos x="453" y="190"/>
              </a:cxn>
              <a:cxn ang="0">
                <a:pos x="456" y="173"/>
              </a:cxn>
              <a:cxn ang="0">
                <a:pos x="478" y="167"/>
              </a:cxn>
              <a:cxn ang="0">
                <a:pos x="470" y="121"/>
              </a:cxn>
              <a:cxn ang="0">
                <a:pos x="479" y="88"/>
              </a:cxn>
              <a:cxn ang="0">
                <a:pos x="514" y="84"/>
              </a:cxn>
              <a:cxn ang="0">
                <a:pos x="522" y="69"/>
              </a:cxn>
              <a:cxn ang="0">
                <a:pos x="518" y="32"/>
              </a:cxn>
            </a:cxnLst>
            <a:rect l="0" t="0" r="r" b="b"/>
            <a:pathLst>
              <a:path w="522" h="361">
                <a:moveTo>
                  <a:pt x="518" y="32"/>
                </a:moveTo>
                <a:lnTo>
                  <a:pt x="478" y="36"/>
                </a:lnTo>
                <a:lnTo>
                  <a:pt x="458" y="11"/>
                </a:lnTo>
                <a:lnTo>
                  <a:pt x="443" y="13"/>
                </a:lnTo>
                <a:lnTo>
                  <a:pt x="405" y="4"/>
                </a:lnTo>
                <a:lnTo>
                  <a:pt x="328" y="19"/>
                </a:lnTo>
                <a:lnTo>
                  <a:pt x="278" y="61"/>
                </a:lnTo>
                <a:lnTo>
                  <a:pt x="259" y="55"/>
                </a:lnTo>
                <a:lnTo>
                  <a:pt x="180" y="50"/>
                </a:lnTo>
                <a:lnTo>
                  <a:pt x="151" y="54"/>
                </a:lnTo>
                <a:lnTo>
                  <a:pt x="119" y="69"/>
                </a:lnTo>
                <a:lnTo>
                  <a:pt x="67" y="65"/>
                </a:lnTo>
                <a:lnTo>
                  <a:pt x="65" y="31"/>
                </a:lnTo>
                <a:lnTo>
                  <a:pt x="53" y="7"/>
                </a:lnTo>
                <a:lnTo>
                  <a:pt x="30" y="0"/>
                </a:lnTo>
                <a:lnTo>
                  <a:pt x="23" y="32"/>
                </a:lnTo>
                <a:lnTo>
                  <a:pt x="0" y="55"/>
                </a:lnTo>
                <a:lnTo>
                  <a:pt x="9" y="90"/>
                </a:lnTo>
                <a:lnTo>
                  <a:pt x="19" y="109"/>
                </a:lnTo>
                <a:lnTo>
                  <a:pt x="57" y="144"/>
                </a:lnTo>
                <a:lnTo>
                  <a:pt x="46" y="171"/>
                </a:lnTo>
                <a:lnTo>
                  <a:pt x="32" y="174"/>
                </a:lnTo>
                <a:lnTo>
                  <a:pt x="17" y="178"/>
                </a:lnTo>
                <a:lnTo>
                  <a:pt x="17" y="194"/>
                </a:lnTo>
                <a:lnTo>
                  <a:pt x="23" y="221"/>
                </a:lnTo>
                <a:lnTo>
                  <a:pt x="15" y="238"/>
                </a:lnTo>
                <a:lnTo>
                  <a:pt x="19" y="255"/>
                </a:lnTo>
                <a:lnTo>
                  <a:pt x="59" y="286"/>
                </a:lnTo>
                <a:lnTo>
                  <a:pt x="63" y="307"/>
                </a:lnTo>
                <a:lnTo>
                  <a:pt x="63" y="361"/>
                </a:lnTo>
                <a:lnTo>
                  <a:pt x="97" y="355"/>
                </a:lnTo>
                <a:lnTo>
                  <a:pt x="132" y="355"/>
                </a:lnTo>
                <a:lnTo>
                  <a:pt x="159" y="332"/>
                </a:lnTo>
                <a:lnTo>
                  <a:pt x="184" y="332"/>
                </a:lnTo>
                <a:lnTo>
                  <a:pt x="197" y="347"/>
                </a:lnTo>
                <a:lnTo>
                  <a:pt x="230" y="351"/>
                </a:lnTo>
                <a:lnTo>
                  <a:pt x="255" y="361"/>
                </a:lnTo>
                <a:lnTo>
                  <a:pt x="328" y="343"/>
                </a:lnTo>
                <a:lnTo>
                  <a:pt x="332" y="324"/>
                </a:lnTo>
                <a:lnTo>
                  <a:pt x="324" y="295"/>
                </a:lnTo>
                <a:lnTo>
                  <a:pt x="351" y="295"/>
                </a:lnTo>
                <a:lnTo>
                  <a:pt x="370" y="269"/>
                </a:lnTo>
                <a:lnTo>
                  <a:pt x="391" y="267"/>
                </a:lnTo>
                <a:lnTo>
                  <a:pt x="410" y="249"/>
                </a:lnTo>
                <a:lnTo>
                  <a:pt x="428" y="249"/>
                </a:lnTo>
                <a:lnTo>
                  <a:pt x="449" y="265"/>
                </a:lnTo>
                <a:lnTo>
                  <a:pt x="491" y="257"/>
                </a:lnTo>
                <a:lnTo>
                  <a:pt x="491" y="251"/>
                </a:lnTo>
                <a:lnTo>
                  <a:pt x="456" y="207"/>
                </a:lnTo>
                <a:lnTo>
                  <a:pt x="441" y="203"/>
                </a:lnTo>
                <a:lnTo>
                  <a:pt x="441" y="194"/>
                </a:lnTo>
                <a:lnTo>
                  <a:pt x="453" y="190"/>
                </a:lnTo>
                <a:lnTo>
                  <a:pt x="456" y="173"/>
                </a:lnTo>
                <a:lnTo>
                  <a:pt x="478" y="167"/>
                </a:lnTo>
                <a:lnTo>
                  <a:pt x="470" y="121"/>
                </a:lnTo>
                <a:lnTo>
                  <a:pt x="479" y="88"/>
                </a:lnTo>
                <a:lnTo>
                  <a:pt x="514" y="84"/>
                </a:lnTo>
                <a:lnTo>
                  <a:pt x="522" y="69"/>
                </a:lnTo>
                <a:lnTo>
                  <a:pt x="518" y="32"/>
                </a:lnTo>
                <a:close/>
              </a:path>
            </a:pathLst>
          </a:custGeom>
          <a:solidFill>
            <a:srgbClr val="D2D2D2"/>
          </a:solidFill>
          <a:ln w="12700">
            <a:solidFill>
              <a:srgbClr val="FFFFFF"/>
            </a:solidFill>
            <a:prstDash val="solid"/>
            <a:round/>
            <a:headEnd/>
            <a:tailEnd/>
          </a:ln>
        </p:spPr>
        <p:txBody>
          <a:bodyPr/>
          <a:lstStyle/>
          <a:p>
            <a:endParaRPr lang="en-GB"/>
          </a:p>
        </p:txBody>
      </p:sp>
      <p:sp>
        <p:nvSpPr>
          <p:cNvPr id="2055" name="Freeform 719"/>
          <p:cNvSpPr>
            <a:spLocks/>
          </p:cNvSpPr>
          <p:nvPr/>
        </p:nvSpPr>
        <p:spPr bwMode="auto">
          <a:xfrm>
            <a:off x="5035958" y="1967628"/>
            <a:ext cx="289187" cy="304964"/>
          </a:xfrm>
          <a:custGeom>
            <a:avLst/>
            <a:gdLst/>
            <a:ahLst/>
            <a:cxnLst>
              <a:cxn ang="0">
                <a:pos x="75" y="25"/>
              </a:cxn>
              <a:cxn ang="0">
                <a:pos x="37" y="58"/>
              </a:cxn>
              <a:cxn ang="0">
                <a:pos x="23" y="85"/>
              </a:cxn>
              <a:cxn ang="0">
                <a:pos x="0" y="100"/>
              </a:cxn>
              <a:cxn ang="0">
                <a:pos x="10" y="123"/>
              </a:cxn>
              <a:cxn ang="0">
                <a:pos x="23" y="133"/>
              </a:cxn>
              <a:cxn ang="0">
                <a:pos x="40" y="136"/>
              </a:cxn>
              <a:cxn ang="0">
                <a:pos x="48" y="111"/>
              </a:cxn>
              <a:cxn ang="0">
                <a:pos x="63" y="111"/>
              </a:cxn>
              <a:cxn ang="0">
                <a:pos x="86" y="121"/>
              </a:cxn>
              <a:cxn ang="0">
                <a:pos x="88" y="134"/>
              </a:cxn>
              <a:cxn ang="0">
                <a:pos x="73" y="156"/>
              </a:cxn>
              <a:cxn ang="0">
                <a:pos x="71" y="177"/>
              </a:cxn>
              <a:cxn ang="0">
                <a:pos x="90" y="192"/>
              </a:cxn>
              <a:cxn ang="0">
                <a:pos x="100" y="194"/>
              </a:cxn>
              <a:cxn ang="0">
                <a:pos x="119" y="182"/>
              </a:cxn>
              <a:cxn ang="0">
                <a:pos x="140" y="169"/>
              </a:cxn>
              <a:cxn ang="0">
                <a:pos x="157" y="165"/>
              </a:cxn>
              <a:cxn ang="0">
                <a:pos x="165" y="140"/>
              </a:cxn>
              <a:cxn ang="0">
                <a:pos x="179" y="161"/>
              </a:cxn>
              <a:cxn ang="0">
                <a:pos x="179" y="134"/>
              </a:cxn>
              <a:cxn ang="0">
                <a:pos x="171" y="113"/>
              </a:cxn>
              <a:cxn ang="0">
                <a:pos x="159" y="111"/>
              </a:cxn>
              <a:cxn ang="0">
                <a:pos x="171" y="104"/>
              </a:cxn>
              <a:cxn ang="0">
                <a:pos x="167" y="85"/>
              </a:cxn>
              <a:cxn ang="0">
                <a:pos x="159" y="73"/>
              </a:cxn>
              <a:cxn ang="0">
                <a:pos x="165" y="58"/>
              </a:cxn>
              <a:cxn ang="0">
                <a:pos x="157" y="39"/>
              </a:cxn>
              <a:cxn ang="0">
                <a:pos x="119" y="33"/>
              </a:cxn>
              <a:cxn ang="0">
                <a:pos x="92" y="39"/>
              </a:cxn>
              <a:cxn ang="0">
                <a:pos x="109" y="23"/>
              </a:cxn>
              <a:cxn ang="0">
                <a:pos x="108" y="10"/>
              </a:cxn>
              <a:cxn ang="0">
                <a:pos x="86" y="0"/>
              </a:cxn>
              <a:cxn ang="0">
                <a:pos x="75" y="25"/>
              </a:cxn>
            </a:cxnLst>
            <a:rect l="0" t="0" r="r" b="b"/>
            <a:pathLst>
              <a:path w="179" h="194">
                <a:moveTo>
                  <a:pt x="75" y="25"/>
                </a:moveTo>
                <a:lnTo>
                  <a:pt x="37" y="58"/>
                </a:lnTo>
                <a:lnTo>
                  <a:pt x="23" y="85"/>
                </a:lnTo>
                <a:lnTo>
                  <a:pt x="0" y="100"/>
                </a:lnTo>
                <a:lnTo>
                  <a:pt x="10" y="123"/>
                </a:lnTo>
                <a:lnTo>
                  <a:pt x="23" y="133"/>
                </a:lnTo>
                <a:lnTo>
                  <a:pt x="40" y="136"/>
                </a:lnTo>
                <a:lnTo>
                  <a:pt x="48" y="111"/>
                </a:lnTo>
                <a:lnTo>
                  <a:pt x="63" y="111"/>
                </a:lnTo>
                <a:lnTo>
                  <a:pt x="86" y="121"/>
                </a:lnTo>
                <a:lnTo>
                  <a:pt x="88" y="134"/>
                </a:lnTo>
                <a:lnTo>
                  <a:pt x="73" y="156"/>
                </a:lnTo>
                <a:lnTo>
                  <a:pt x="71" y="177"/>
                </a:lnTo>
                <a:lnTo>
                  <a:pt x="90" y="192"/>
                </a:lnTo>
                <a:lnTo>
                  <a:pt x="100" y="194"/>
                </a:lnTo>
                <a:lnTo>
                  <a:pt x="119" y="182"/>
                </a:lnTo>
                <a:lnTo>
                  <a:pt x="140" y="169"/>
                </a:lnTo>
                <a:lnTo>
                  <a:pt x="157" y="165"/>
                </a:lnTo>
                <a:lnTo>
                  <a:pt x="165" y="140"/>
                </a:lnTo>
                <a:lnTo>
                  <a:pt x="179" y="161"/>
                </a:lnTo>
                <a:lnTo>
                  <a:pt x="179" y="134"/>
                </a:lnTo>
                <a:lnTo>
                  <a:pt x="171" y="113"/>
                </a:lnTo>
                <a:lnTo>
                  <a:pt x="159" y="111"/>
                </a:lnTo>
                <a:lnTo>
                  <a:pt x="171" y="104"/>
                </a:lnTo>
                <a:lnTo>
                  <a:pt x="167" y="85"/>
                </a:lnTo>
                <a:lnTo>
                  <a:pt x="159" y="73"/>
                </a:lnTo>
                <a:lnTo>
                  <a:pt x="165" y="58"/>
                </a:lnTo>
                <a:lnTo>
                  <a:pt x="157" y="39"/>
                </a:lnTo>
                <a:lnTo>
                  <a:pt x="119" y="33"/>
                </a:lnTo>
                <a:lnTo>
                  <a:pt x="92" y="39"/>
                </a:lnTo>
                <a:lnTo>
                  <a:pt x="109" y="23"/>
                </a:lnTo>
                <a:lnTo>
                  <a:pt x="108" y="10"/>
                </a:lnTo>
                <a:lnTo>
                  <a:pt x="86" y="0"/>
                </a:lnTo>
                <a:lnTo>
                  <a:pt x="75" y="25"/>
                </a:lnTo>
                <a:close/>
              </a:path>
            </a:pathLst>
          </a:custGeom>
          <a:solidFill>
            <a:srgbClr val="D2D2D2"/>
          </a:solidFill>
          <a:ln w="12700">
            <a:noFill/>
            <a:round/>
            <a:headEnd/>
            <a:tailEnd/>
          </a:ln>
        </p:spPr>
        <p:txBody>
          <a:bodyPr/>
          <a:lstStyle/>
          <a:p>
            <a:endParaRPr lang="en-GB"/>
          </a:p>
        </p:txBody>
      </p:sp>
      <p:sp>
        <p:nvSpPr>
          <p:cNvPr id="2056" name="Freeform 720"/>
          <p:cNvSpPr>
            <a:spLocks/>
          </p:cNvSpPr>
          <p:nvPr/>
        </p:nvSpPr>
        <p:spPr bwMode="auto">
          <a:xfrm>
            <a:off x="5035958" y="1967628"/>
            <a:ext cx="289187" cy="304964"/>
          </a:xfrm>
          <a:custGeom>
            <a:avLst/>
            <a:gdLst/>
            <a:ahLst/>
            <a:cxnLst>
              <a:cxn ang="0">
                <a:pos x="75" y="25"/>
              </a:cxn>
              <a:cxn ang="0">
                <a:pos x="37" y="58"/>
              </a:cxn>
              <a:cxn ang="0">
                <a:pos x="23" y="85"/>
              </a:cxn>
              <a:cxn ang="0">
                <a:pos x="0" y="100"/>
              </a:cxn>
              <a:cxn ang="0">
                <a:pos x="10" y="123"/>
              </a:cxn>
              <a:cxn ang="0">
                <a:pos x="23" y="133"/>
              </a:cxn>
              <a:cxn ang="0">
                <a:pos x="40" y="136"/>
              </a:cxn>
              <a:cxn ang="0">
                <a:pos x="48" y="111"/>
              </a:cxn>
              <a:cxn ang="0">
                <a:pos x="63" y="111"/>
              </a:cxn>
              <a:cxn ang="0">
                <a:pos x="86" y="121"/>
              </a:cxn>
              <a:cxn ang="0">
                <a:pos x="88" y="134"/>
              </a:cxn>
              <a:cxn ang="0">
                <a:pos x="73" y="156"/>
              </a:cxn>
              <a:cxn ang="0">
                <a:pos x="71" y="177"/>
              </a:cxn>
              <a:cxn ang="0">
                <a:pos x="90" y="192"/>
              </a:cxn>
              <a:cxn ang="0">
                <a:pos x="100" y="194"/>
              </a:cxn>
              <a:cxn ang="0">
                <a:pos x="119" y="182"/>
              </a:cxn>
              <a:cxn ang="0">
                <a:pos x="140" y="169"/>
              </a:cxn>
              <a:cxn ang="0">
                <a:pos x="157" y="165"/>
              </a:cxn>
              <a:cxn ang="0">
                <a:pos x="165" y="140"/>
              </a:cxn>
              <a:cxn ang="0">
                <a:pos x="179" y="161"/>
              </a:cxn>
              <a:cxn ang="0">
                <a:pos x="179" y="134"/>
              </a:cxn>
              <a:cxn ang="0">
                <a:pos x="171" y="113"/>
              </a:cxn>
              <a:cxn ang="0">
                <a:pos x="159" y="111"/>
              </a:cxn>
              <a:cxn ang="0">
                <a:pos x="171" y="104"/>
              </a:cxn>
              <a:cxn ang="0">
                <a:pos x="167" y="85"/>
              </a:cxn>
              <a:cxn ang="0">
                <a:pos x="159" y="73"/>
              </a:cxn>
              <a:cxn ang="0">
                <a:pos x="165" y="58"/>
              </a:cxn>
              <a:cxn ang="0">
                <a:pos x="157" y="39"/>
              </a:cxn>
              <a:cxn ang="0">
                <a:pos x="119" y="33"/>
              </a:cxn>
              <a:cxn ang="0">
                <a:pos x="92" y="39"/>
              </a:cxn>
              <a:cxn ang="0">
                <a:pos x="109" y="23"/>
              </a:cxn>
              <a:cxn ang="0">
                <a:pos x="108" y="10"/>
              </a:cxn>
              <a:cxn ang="0">
                <a:pos x="86" y="0"/>
              </a:cxn>
              <a:cxn ang="0">
                <a:pos x="75" y="25"/>
              </a:cxn>
            </a:cxnLst>
            <a:rect l="0" t="0" r="r" b="b"/>
            <a:pathLst>
              <a:path w="179" h="194">
                <a:moveTo>
                  <a:pt x="75" y="25"/>
                </a:moveTo>
                <a:lnTo>
                  <a:pt x="37" y="58"/>
                </a:lnTo>
                <a:lnTo>
                  <a:pt x="23" y="85"/>
                </a:lnTo>
                <a:lnTo>
                  <a:pt x="0" y="100"/>
                </a:lnTo>
                <a:lnTo>
                  <a:pt x="10" y="123"/>
                </a:lnTo>
                <a:lnTo>
                  <a:pt x="23" y="133"/>
                </a:lnTo>
                <a:lnTo>
                  <a:pt x="40" y="136"/>
                </a:lnTo>
                <a:lnTo>
                  <a:pt x="48" y="111"/>
                </a:lnTo>
                <a:lnTo>
                  <a:pt x="63" y="111"/>
                </a:lnTo>
                <a:lnTo>
                  <a:pt x="86" y="121"/>
                </a:lnTo>
                <a:lnTo>
                  <a:pt x="88" y="134"/>
                </a:lnTo>
                <a:lnTo>
                  <a:pt x="73" y="156"/>
                </a:lnTo>
                <a:lnTo>
                  <a:pt x="71" y="177"/>
                </a:lnTo>
                <a:lnTo>
                  <a:pt x="90" y="192"/>
                </a:lnTo>
                <a:lnTo>
                  <a:pt x="100" y="194"/>
                </a:lnTo>
                <a:lnTo>
                  <a:pt x="119" y="182"/>
                </a:lnTo>
                <a:lnTo>
                  <a:pt x="140" y="169"/>
                </a:lnTo>
                <a:lnTo>
                  <a:pt x="157" y="165"/>
                </a:lnTo>
                <a:lnTo>
                  <a:pt x="165" y="140"/>
                </a:lnTo>
                <a:lnTo>
                  <a:pt x="179" y="161"/>
                </a:lnTo>
                <a:lnTo>
                  <a:pt x="179" y="134"/>
                </a:lnTo>
                <a:lnTo>
                  <a:pt x="171" y="113"/>
                </a:lnTo>
                <a:lnTo>
                  <a:pt x="159" y="111"/>
                </a:lnTo>
                <a:lnTo>
                  <a:pt x="171" y="104"/>
                </a:lnTo>
                <a:lnTo>
                  <a:pt x="167" y="85"/>
                </a:lnTo>
                <a:lnTo>
                  <a:pt x="159" y="73"/>
                </a:lnTo>
                <a:lnTo>
                  <a:pt x="165" y="58"/>
                </a:lnTo>
                <a:lnTo>
                  <a:pt x="157" y="39"/>
                </a:lnTo>
                <a:lnTo>
                  <a:pt x="119" y="33"/>
                </a:lnTo>
                <a:lnTo>
                  <a:pt x="92" y="39"/>
                </a:lnTo>
                <a:lnTo>
                  <a:pt x="109" y="23"/>
                </a:lnTo>
                <a:lnTo>
                  <a:pt x="108" y="10"/>
                </a:lnTo>
                <a:lnTo>
                  <a:pt x="86" y="0"/>
                </a:lnTo>
                <a:lnTo>
                  <a:pt x="75" y="25"/>
                </a:lnTo>
                <a:close/>
              </a:path>
            </a:pathLst>
          </a:custGeom>
          <a:solidFill>
            <a:srgbClr val="D2D2D2"/>
          </a:solidFill>
          <a:ln w="12700">
            <a:noFill/>
            <a:round/>
            <a:headEnd/>
            <a:tailEnd/>
          </a:ln>
        </p:spPr>
        <p:txBody>
          <a:bodyPr/>
          <a:lstStyle/>
          <a:p>
            <a:endParaRPr lang="en-GB"/>
          </a:p>
        </p:txBody>
      </p:sp>
      <p:cxnSp>
        <p:nvCxnSpPr>
          <p:cNvPr id="1382" name="Gerade Verbindung mit Pfeil 698"/>
          <p:cNvCxnSpPr/>
          <p:nvPr/>
        </p:nvCxnSpPr>
        <p:spPr>
          <a:xfrm>
            <a:off x="6444208" y="2924944"/>
            <a:ext cx="288032" cy="144016"/>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3" name="Gerade Verbindung mit Pfeil 699"/>
          <p:cNvCxnSpPr/>
          <p:nvPr/>
        </p:nvCxnSpPr>
        <p:spPr>
          <a:xfrm>
            <a:off x="6300192" y="3161890"/>
            <a:ext cx="288032" cy="72008"/>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4" name="Gerade Verbindung mit Pfeil 700"/>
          <p:cNvCxnSpPr/>
          <p:nvPr/>
        </p:nvCxnSpPr>
        <p:spPr>
          <a:xfrm flipH="1">
            <a:off x="7092280" y="3953978"/>
            <a:ext cx="144016" cy="288032"/>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5" name="Gerade Verbindung mit Pfeil 701"/>
          <p:cNvCxnSpPr/>
          <p:nvPr/>
        </p:nvCxnSpPr>
        <p:spPr>
          <a:xfrm>
            <a:off x="7092280" y="3737954"/>
            <a:ext cx="288032" cy="144016"/>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6" name="Gerade Verbindung mit Pfeil 704"/>
          <p:cNvCxnSpPr/>
          <p:nvPr/>
        </p:nvCxnSpPr>
        <p:spPr>
          <a:xfrm flipV="1">
            <a:off x="6372200" y="3521930"/>
            <a:ext cx="288032" cy="72008"/>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7" name="Gerade Verbindung mit Pfeil 706"/>
          <p:cNvCxnSpPr/>
          <p:nvPr/>
        </p:nvCxnSpPr>
        <p:spPr>
          <a:xfrm flipH="1" flipV="1">
            <a:off x="6948264" y="2351696"/>
            <a:ext cx="8384" cy="288032"/>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cxnSp>
        <p:nvCxnSpPr>
          <p:cNvPr id="1388" name="Gerade Verbindung mit Pfeil 710"/>
          <p:cNvCxnSpPr/>
          <p:nvPr/>
        </p:nvCxnSpPr>
        <p:spPr>
          <a:xfrm flipV="1">
            <a:off x="6876256" y="3017874"/>
            <a:ext cx="144016" cy="288032"/>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pic>
        <p:nvPicPr>
          <p:cNvPr id="1389" name="Picture 2"/>
          <p:cNvPicPr>
            <a:picLocks noChangeAspect="1" noChangeArrowheads="1"/>
          </p:cNvPicPr>
          <p:nvPr/>
        </p:nvPicPr>
        <p:blipFill>
          <a:blip r:embed="rId14" cstate="print"/>
          <a:srcRect/>
          <a:stretch>
            <a:fillRect/>
          </a:stretch>
        </p:blipFill>
        <p:spPr bwMode="auto">
          <a:xfrm>
            <a:off x="6948264" y="2801850"/>
            <a:ext cx="502198" cy="222126"/>
          </a:xfrm>
          <a:prstGeom prst="rect">
            <a:avLst/>
          </a:prstGeom>
          <a:noFill/>
          <a:ln w="9525">
            <a:noFill/>
            <a:miter lim="800000"/>
            <a:headEnd/>
            <a:tailEnd/>
          </a:ln>
        </p:spPr>
      </p:pic>
      <p:pic>
        <p:nvPicPr>
          <p:cNvPr id="1390" name="Picture 3"/>
          <p:cNvPicPr>
            <a:picLocks noChangeAspect="1" noChangeArrowheads="1"/>
          </p:cNvPicPr>
          <p:nvPr/>
        </p:nvPicPr>
        <p:blipFill>
          <a:blip r:embed="rId15" cstate="print"/>
          <a:srcRect/>
          <a:stretch>
            <a:fillRect/>
          </a:stretch>
        </p:blipFill>
        <p:spPr bwMode="auto">
          <a:xfrm>
            <a:off x="6660232" y="3305906"/>
            <a:ext cx="472621" cy="279276"/>
          </a:xfrm>
          <a:prstGeom prst="rect">
            <a:avLst/>
          </a:prstGeom>
          <a:noFill/>
          <a:ln w="9525">
            <a:noFill/>
            <a:miter lim="800000"/>
            <a:headEnd/>
            <a:tailEnd/>
          </a:ln>
        </p:spPr>
      </p:pic>
      <p:cxnSp>
        <p:nvCxnSpPr>
          <p:cNvPr id="1391" name="Gerade Verbindung mit Pfeil 704"/>
          <p:cNvCxnSpPr/>
          <p:nvPr/>
        </p:nvCxnSpPr>
        <p:spPr>
          <a:xfrm rot="5400000" flipH="1" flipV="1">
            <a:off x="6148196" y="3233328"/>
            <a:ext cx="214314" cy="214314"/>
          </a:xfrm>
          <a:prstGeom prst="straightConnector1">
            <a:avLst/>
          </a:prstGeom>
          <a:ln>
            <a:solidFill>
              <a:srgbClr val="7AB51D"/>
            </a:solidFill>
            <a:headEnd type="arrow"/>
            <a:tailEnd type="arrow"/>
          </a:ln>
        </p:spPr>
        <p:style>
          <a:lnRef idx="2">
            <a:schemeClr val="accent5"/>
          </a:lnRef>
          <a:fillRef idx="0">
            <a:schemeClr val="accent5"/>
          </a:fillRef>
          <a:effectRef idx="1">
            <a:schemeClr val="accent5"/>
          </a:effectRef>
          <a:fontRef idx="minor">
            <a:schemeClr val="tx1"/>
          </a:fontRef>
        </p:style>
      </p:cxnSp>
      <p:sp>
        <p:nvSpPr>
          <p:cNvPr id="2" name="Content Placeholder 1"/>
          <p:cNvSpPr>
            <a:spLocks noGrp="1"/>
          </p:cNvSpPr>
          <p:nvPr>
            <p:ph sz="quarter" idx="12"/>
            <p:custDataLst>
              <p:tags r:id="rId3"/>
            </p:custDataLst>
          </p:nvPr>
        </p:nvSpPr>
        <p:spPr>
          <a:xfrm>
            <a:off x="344488" y="246063"/>
            <a:ext cx="7323856" cy="384721"/>
          </a:xfrm>
        </p:spPr>
        <p:txBody>
          <a:bodyPr>
            <a:spAutoFit/>
          </a:bodyPr>
          <a:lstStyle/>
          <a:p>
            <a:pPr marL="0" indent="0"/>
            <a:r>
              <a:rPr lang="en-GB" dirty="0" smtClean="0"/>
              <a:t>PRISMA Currently Connects Nine European Hubs</a:t>
            </a:r>
            <a:endParaRPr lang="en-GB" dirty="0"/>
          </a:p>
        </p:txBody>
      </p:sp>
      <p:pic>
        <p:nvPicPr>
          <p:cNvPr id="2057" name="Picture 2"/>
          <p:cNvPicPr>
            <a:picLocks noChangeAspect="1" noChangeArrowheads="1"/>
          </p:cNvPicPr>
          <p:nvPr>
            <p:custDataLst>
              <p:tags r:id="rId4"/>
            </p:custDataLst>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940152" y="3602921"/>
            <a:ext cx="304728" cy="340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8" name="Picture 2"/>
          <p:cNvPicPr>
            <a:picLocks noChangeAspect="1" noChangeArrowheads="1"/>
          </p:cNvPicPr>
          <p:nvPr>
            <p:custDataLst>
              <p:tags r:id="rId5"/>
            </p:custDataLst>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240646" y="2579339"/>
            <a:ext cx="3333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9" name="Picture 3"/>
          <p:cNvPicPr>
            <a:picLocks noChangeAspect="1" noChangeArrowheads="1"/>
          </p:cNvPicPr>
          <p:nvPr>
            <p:custDataLst>
              <p:tags r:id="rId6"/>
            </p:custDataLst>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407266" y="3901320"/>
            <a:ext cx="569118" cy="173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0" name="Picture 5"/>
          <p:cNvPicPr>
            <a:picLocks noChangeAspect="1" noChangeArrowheads="1"/>
          </p:cNvPicPr>
          <p:nvPr>
            <p:custDataLst>
              <p:tags r:id="rId7"/>
            </p:custDataLst>
          </p:nvPr>
        </p:nvPicPr>
        <p:blipFill rotWithShape="1">
          <a:blip r:embed="rId19" cstate="print">
            <a:extLst>
              <a:ext uri="{28A0092B-C50C-407E-A947-70E740481C1C}">
                <a14:useLocalDpi xmlns:a14="http://schemas.microsoft.com/office/drawing/2010/main" xmlns="" val="0"/>
              </a:ext>
            </a:extLst>
          </a:blip>
          <a:srcRect l="31201"/>
          <a:stretch/>
        </p:blipFill>
        <p:spPr bwMode="auto">
          <a:xfrm>
            <a:off x="5958472" y="2856846"/>
            <a:ext cx="281582" cy="340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e 686"/>
          <p:cNvGrpSpPr/>
          <p:nvPr>
            <p:custDataLst>
              <p:tags r:id="rId8"/>
            </p:custDataLst>
          </p:nvPr>
        </p:nvGrpSpPr>
        <p:grpSpPr>
          <a:xfrm>
            <a:off x="6675502" y="4175494"/>
            <a:ext cx="576064" cy="375408"/>
            <a:chOff x="7452320" y="4175494"/>
            <a:chExt cx="576064" cy="375408"/>
          </a:xfrm>
        </p:grpSpPr>
        <p:sp>
          <p:nvSpPr>
            <p:cNvPr id="2062" name="Ellipse 687"/>
            <p:cNvSpPr/>
            <p:nvPr/>
          </p:nvSpPr>
          <p:spPr bwMode="auto">
            <a:xfrm>
              <a:off x="7578055" y="4175494"/>
              <a:ext cx="335867" cy="375408"/>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00" b="0" i="0" u="none" strike="noStrike" cap="none" normalizeH="0" dirty="0" smtClean="0">
                <a:ln>
                  <a:noFill/>
                </a:ln>
                <a:solidFill>
                  <a:schemeClr val="bg1"/>
                </a:solidFill>
                <a:effectLst/>
                <a:latin typeface="GazdeFranceMedium" pitchFamily="-128" charset="0"/>
                <a:ea typeface="ヒラギノ角ゴ Pro W3" pitchFamily="-128" charset="-128"/>
              </a:endParaRPr>
            </a:p>
          </p:txBody>
        </p:sp>
        <p:sp>
          <p:nvSpPr>
            <p:cNvPr id="2063" name="ZoneTexte 688"/>
            <p:cNvSpPr txBox="1"/>
            <p:nvPr/>
          </p:nvSpPr>
          <p:spPr>
            <a:xfrm>
              <a:off x="7452320" y="4253658"/>
              <a:ext cx="576064" cy="230832"/>
            </a:xfrm>
            <a:prstGeom prst="rect">
              <a:avLst/>
            </a:prstGeom>
            <a:noFill/>
          </p:spPr>
          <p:txBody>
            <a:bodyPr wrap="square" rtlCol="0">
              <a:spAutoFit/>
            </a:bodyPr>
            <a:lstStyle/>
            <a:p>
              <a:pPr algn="ctr"/>
              <a:r>
                <a:rPr lang="fr-FR" sz="900" dirty="0" smtClean="0">
                  <a:solidFill>
                    <a:schemeClr val="bg1"/>
                  </a:solidFill>
                </a:rPr>
                <a:t>PSV</a:t>
              </a:r>
              <a:endParaRPr lang="fr-FR" sz="900" dirty="0">
                <a:solidFill>
                  <a:schemeClr val="bg1"/>
                </a:solidFill>
              </a:endParaRPr>
            </a:p>
          </p:txBody>
        </p:sp>
      </p:grpSp>
      <p:sp>
        <p:nvSpPr>
          <p:cNvPr id="2064" name="ZoneTexte 689"/>
          <p:cNvSpPr txBox="1"/>
          <p:nvPr>
            <p:custDataLst>
              <p:tags r:id="rId9"/>
            </p:custDataLst>
          </p:nvPr>
        </p:nvSpPr>
        <p:spPr>
          <a:xfrm>
            <a:off x="5955422" y="3068960"/>
            <a:ext cx="353948" cy="200055"/>
          </a:xfrm>
          <a:prstGeom prst="rect">
            <a:avLst/>
          </a:prstGeom>
          <a:solidFill>
            <a:schemeClr val="bg1"/>
          </a:solidFill>
        </p:spPr>
        <p:txBody>
          <a:bodyPr wrap="square" rtlCol="0">
            <a:spAutoFit/>
          </a:bodyPr>
          <a:lstStyle/>
          <a:p>
            <a:r>
              <a:rPr lang="fr-FR" sz="700" dirty="0" smtClean="0"/>
              <a:t>ZTP</a:t>
            </a:r>
            <a:endParaRPr lang="fr-FR" sz="700" dirty="0"/>
          </a:p>
        </p:txBody>
      </p:sp>
      <p:pic>
        <p:nvPicPr>
          <p:cNvPr id="2065" name="Picture 2"/>
          <p:cNvPicPr>
            <a:picLocks noChangeAspect="1" noChangeArrowheads="1"/>
          </p:cNvPicPr>
          <p:nvPr>
            <p:custDataLst>
              <p:tags r:id="rId10"/>
            </p:custDataLst>
          </p:nvPr>
        </p:nvPicPr>
        <p:blipFill>
          <a:blip r:embed="rId20">
            <a:extLst>
              <a:ext uri="{28A0092B-C50C-407E-A947-70E740481C1C}">
                <a14:useLocalDpi xmlns:a14="http://schemas.microsoft.com/office/drawing/2010/main" xmlns="" val="0"/>
              </a:ext>
            </a:extLst>
          </a:blip>
          <a:srcRect/>
          <a:stretch>
            <a:fillRect/>
          </a:stretch>
        </p:blipFill>
        <p:spPr bwMode="auto">
          <a:xfrm>
            <a:off x="6367517" y="2075414"/>
            <a:ext cx="670652" cy="257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44488" y="6546257"/>
            <a:ext cx="144000" cy="144000"/>
          </a:xfrm>
          <a:prstGeom prst="rect">
            <a:avLst/>
          </a:prstGeom>
          <a:solidFill>
            <a:schemeClr val="tx2"/>
          </a:solidFill>
          <a:ln w="12700">
            <a:solidFill>
              <a:srgbClr val="FFFFFF"/>
            </a:solidFill>
            <a:prstDash val="solid"/>
            <a:round/>
            <a:headEnd/>
            <a:tailEnd/>
          </a:ln>
        </p:spPr>
        <p:txBody>
          <a:bodyPr/>
          <a:lstStyle/>
          <a:p>
            <a:endParaRPr lang="en-GB"/>
          </a:p>
        </p:txBody>
      </p:sp>
      <p:sp>
        <p:nvSpPr>
          <p:cNvPr id="5" name="TextBox 4"/>
          <p:cNvSpPr txBox="1"/>
          <p:nvPr/>
        </p:nvSpPr>
        <p:spPr>
          <a:xfrm>
            <a:off x="524488" y="6495147"/>
            <a:ext cx="1725152" cy="246221"/>
          </a:xfrm>
          <a:prstGeom prst="rect">
            <a:avLst/>
          </a:prstGeom>
        </p:spPr>
        <p:txBody>
          <a:bodyPr vert="horz" wrap="none" lIns="91440" tIns="45720" rIns="91440" bIns="45720" rtlCol="0" anchor="ctr">
            <a:spAutoFit/>
          </a:bodyPr>
          <a:lstStyle/>
          <a:p>
            <a:pPr marR="0" defTabSz="457200" rtl="0" eaLnBrk="1" fontAlgn="auto" latinLnBrk="0" hangingPunct="1">
              <a:lnSpc>
                <a:spcPct val="100000"/>
              </a:lnSpc>
              <a:spcBef>
                <a:spcPts val="0"/>
              </a:spcBef>
              <a:spcAft>
                <a:spcPts val="0"/>
              </a:spcAft>
              <a:buClr>
                <a:srgbClr val="00888A"/>
              </a:buClr>
              <a:buSzTx/>
              <a:tabLst/>
            </a:pPr>
            <a:r>
              <a:rPr kumimoji="0" lang="en-US" sz="1000" b="0" i="0" u="none" strike="noStrike" kern="1200" cap="none" spc="0" normalizeH="0" baseline="0" dirty="0" smtClean="0">
                <a:ln>
                  <a:noFill/>
                </a:ln>
                <a:solidFill>
                  <a:srgbClr val="575756"/>
                </a:solidFill>
                <a:effectLst/>
                <a:uLnTx/>
                <a:uFillTx/>
                <a:latin typeface="Helvetica"/>
                <a:ea typeface="+mn-ea"/>
                <a:cs typeface="Helvetica"/>
              </a:rPr>
              <a:t>Current</a:t>
            </a:r>
            <a:r>
              <a:rPr kumimoji="0" lang="en-US" sz="1000" b="0" i="0" u="none" strike="noStrike" kern="1200" cap="none" spc="0" normalizeH="0" dirty="0" smtClean="0">
                <a:ln>
                  <a:noFill/>
                </a:ln>
                <a:solidFill>
                  <a:srgbClr val="575756"/>
                </a:solidFill>
                <a:effectLst/>
                <a:uLnTx/>
                <a:uFillTx/>
                <a:latin typeface="Helvetica"/>
                <a:ea typeface="+mn-ea"/>
                <a:cs typeface="Helvetica"/>
              </a:rPr>
              <a:t> PRISMA countries</a:t>
            </a:r>
            <a:r>
              <a:rPr kumimoji="0" lang="en-US" sz="1000" b="0" i="0" u="none" strike="noStrike" kern="1200" cap="none" spc="0" normalizeH="0" baseline="0" dirty="0" smtClean="0">
                <a:ln>
                  <a:noFill/>
                </a:ln>
                <a:solidFill>
                  <a:srgbClr val="575756"/>
                </a:solidFill>
                <a:effectLst/>
                <a:uLnTx/>
                <a:uFillTx/>
                <a:latin typeface="Helvetica"/>
                <a:ea typeface="+mn-ea"/>
                <a:cs typeface="Helvetica"/>
              </a:rPr>
              <a:t> </a:t>
            </a:r>
          </a:p>
        </p:txBody>
      </p:sp>
      <p:sp>
        <p:nvSpPr>
          <p:cNvPr id="693" name="Rectangle 692"/>
          <p:cNvSpPr/>
          <p:nvPr/>
        </p:nvSpPr>
        <p:spPr>
          <a:xfrm>
            <a:off x="2895036" y="6546257"/>
            <a:ext cx="144000" cy="144000"/>
          </a:xfrm>
          <a:prstGeom prst="rect">
            <a:avLst/>
          </a:prstGeom>
          <a:solidFill>
            <a:schemeClr val="accent3"/>
          </a:solidFill>
          <a:ln w="12700">
            <a:solidFill>
              <a:srgbClr val="FFFFFF"/>
            </a:solidFill>
            <a:prstDash val="solid"/>
            <a:round/>
            <a:headEnd/>
            <a:tailEnd/>
          </a:ln>
        </p:spPr>
        <p:txBody>
          <a:bodyPr/>
          <a:lstStyle/>
          <a:p>
            <a:endParaRPr lang="en-GB"/>
          </a:p>
        </p:txBody>
      </p:sp>
      <p:sp>
        <p:nvSpPr>
          <p:cNvPr id="694" name="TextBox 693"/>
          <p:cNvSpPr txBox="1"/>
          <p:nvPr/>
        </p:nvSpPr>
        <p:spPr>
          <a:xfrm>
            <a:off x="3075036" y="6495147"/>
            <a:ext cx="1426994" cy="246221"/>
          </a:xfrm>
          <a:prstGeom prst="rect">
            <a:avLst/>
          </a:prstGeom>
        </p:spPr>
        <p:txBody>
          <a:bodyPr vert="horz" wrap="none" lIns="91440" tIns="45720" rIns="91440" bIns="45720" rtlCol="0" anchor="ctr">
            <a:spAutoFit/>
          </a:bodyPr>
          <a:lstStyle/>
          <a:p>
            <a:pPr marR="0" defTabSz="457200" rtl="0" eaLnBrk="1" fontAlgn="auto" latinLnBrk="0" hangingPunct="1">
              <a:lnSpc>
                <a:spcPct val="100000"/>
              </a:lnSpc>
              <a:spcBef>
                <a:spcPts val="0"/>
              </a:spcBef>
              <a:spcAft>
                <a:spcPts val="0"/>
              </a:spcAft>
              <a:buClr>
                <a:srgbClr val="00888A"/>
              </a:buClr>
              <a:buSzTx/>
              <a:tabLst/>
            </a:pPr>
            <a:r>
              <a:rPr kumimoji="0" lang="en-US" sz="1000" b="0" i="0" u="none" strike="noStrike" kern="1200" cap="none" spc="0" normalizeH="0" baseline="0" dirty="0" smtClean="0">
                <a:ln>
                  <a:noFill/>
                </a:ln>
                <a:solidFill>
                  <a:srgbClr val="575756"/>
                </a:solidFill>
                <a:effectLst/>
                <a:uLnTx/>
                <a:uFillTx/>
                <a:latin typeface="Helvetica"/>
                <a:ea typeface="+mn-ea"/>
                <a:cs typeface="Helvetica"/>
              </a:rPr>
              <a:t>PRISMA pilot projects</a:t>
            </a:r>
          </a:p>
        </p:txBody>
      </p:sp>
    </p:spTree>
    <p:extLst>
      <p:ext uri="{BB962C8B-B14F-4D97-AF65-F5344CB8AC3E}">
        <p14:creationId xmlns:p14="http://schemas.microsoft.com/office/powerpoint/2010/main" xmlns="" val="3111048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GB" dirty="0" smtClean="0"/>
              <a:t>PRISMA is operational since 1</a:t>
            </a:r>
            <a:r>
              <a:rPr lang="en-GB" baseline="30000" dirty="0" smtClean="0"/>
              <a:t>st</a:t>
            </a:r>
            <a:r>
              <a:rPr lang="en-GB" dirty="0" smtClean="0"/>
              <a:t> April 2013</a:t>
            </a:r>
            <a:endParaRPr lang="en-GB" dirty="0"/>
          </a:p>
        </p:txBody>
      </p:sp>
      <p:sp>
        <p:nvSpPr>
          <p:cNvPr id="3" name="Content Placeholder 2"/>
          <p:cNvSpPr>
            <a:spLocks noGrp="1"/>
          </p:cNvSpPr>
          <p:nvPr>
            <p:ph sz="quarter" idx="14"/>
          </p:nvPr>
        </p:nvSpPr>
        <p:spPr/>
        <p:txBody>
          <a:bodyPr/>
          <a:lstStyle/>
          <a:p>
            <a:r>
              <a:rPr lang="en-GB" dirty="0" smtClean="0"/>
              <a:t>General</a:t>
            </a:r>
            <a:endParaRPr lang="en-GB" dirty="0"/>
          </a:p>
        </p:txBody>
      </p:sp>
      <p:sp>
        <p:nvSpPr>
          <p:cNvPr id="4" name="Text Placeholder 3"/>
          <p:cNvSpPr>
            <a:spLocks noGrp="1"/>
          </p:cNvSpPr>
          <p:nvPr>
            <p:ph type="body" sz="quarter" idx="19"/>
          </p:nvPr>
        </p:nvSpPr>
        <p:spPr>
          <a:xfrm>
            <a:off x="522514" y="1637880"/>
            <a:ext cx="8191273" cy="4288257"/>
          </a:xfrm>
        </p:spPr>
        <p:txBody>
          <a:bodyPr/>
          <a:lstStyle/>
          <a:p>
            <a:r>
              <a:rPr lang="en-US" sz="1800" b="1" dirty="0" smtClean="0"/>
              <a:t>Capacity products</a:t>
            </a:r>
          </a:p>
          <a:p>
            <a:pPr lvl="1"/>
            <a:r>
              <a:rPr lang="en-US" dirty="0" smtClean="0"/>
              <a:t>Bundled products between hubs</a:t>
            </a:r>
          </a:p>
          <a:p>
            <a:pPr lvl="1"/>
            <a:r>
              <a:rPr lang="en-US" dirty="0" smtClean="0"/>
              <a:t>Unbundled products</a:t>
            </a:r>
          </a:p>
          <a:p>
            <a:pPr lvl="1"/>
            <a:r>
              <a:rPr lang="en-US" dirty="0" smtClean="0"/>
              <a:t>Products as defined in the CAM Network code</a:t>
            </a:r>
          </a:p>
          <a:p>
            <a:pPr lvl="1"/>
            <a:r>
              <a:rPr lang="en-US" dirty="0" smtClean="0"/>
              <a:t>Firm &amp; Interruptible</a:t>
            </a:r>
          </a:p>
          <a:p>
            <a:pPr lvl="1"/>
            <a:endParaRPr lang="en-US" dirty="0" smtClean="0"/>
          </a:p>
          <a:p>
            <a:r>
              <a:rPr lang="en-US" sz="1800" b="1" dirty="0" smtClean="0"/>
              <a:t>Allocation</a:t>
            </a:r>
          </a:p>
          <a:p>
            <a:pPr lvl="1"/>
            <a:r>
              <a:rPr lang="en-US" dirty="0" smtClean="0"/>
              <a:t>Auction mechanism as defined in the CAM NC</a:t>
            </a:r>
          </a:p>
          <a:p>
            <a:pPr lvl="2"/>
            <a:r>
              <a:rPr lang="en-US" dirty="0" smtClean="0"/>
              <a:t>Uniform price auction : day-ahead products</a:t>
            </a:r>
          </a:p>
          <a:p>
            <a:pPr lvl="2"/>
            <a:r>
              <a:rPr lang="en-US" dirty="0" smtClean="0"/>
              <a:t>Ascending clock algorithm : monthly, quarterly and yearly products</a:t>
            </a:r>
          </a:p>
          <a:p>
            <a:endParaRPr lang="en-US" dirty="0" smtClean="0"/>
          </a:p>
          <a:p>
            <a:endParaRPr lang="en-US" dirty="0" smtClean="0"/>
          </a:p>
          <a:p>
            <a:r>
              <a:rPr lang="en-US" dirty="0" smtClean="0"/>
              <a:t>All products available on one platform: </a:t>
            </a:r>
            <a:r>
              <a:rPr lang="en-US" sz="1800" b="1" dirty="0" smtClean="0"/>
              <a:t>PRISMA European Capacity Platform</a:t>
            </a:r>
          </a:p>
          <a:p>
            <a:pPr lvl="1"/>
            <a:r>
              <a:rPr lang="en-US" dirty="0" smtClean="0"/>
              <a:t>Regional specificities are also handled</a:t>
            </a:r>
            <a:endParaRPr lang="en-US" dirty="0"/>
          </a:p>
        </p:txBody>
      </p:sp>
      <p:pic>
        <p:nvPicPr>
          <p:cNvPr id="48129" name="Picture 1"/>
          <p:cNvPicPr>
            <a:picLocks noChangeAspect="1" noChangeArrowheads="1"/>
          </p:cNvPicPr>
          <p:nvPr/>
        </p:nvPicPr>
        <p:blipFill>
          <a:blip r:embed="rId3"/>
          <a:srcRect/>
          <a:stretch>
            <a:fillRect/>
          </a:stretch>
        </p:blipFill>
        <p:spPr bwMode="auto">
          <a:xfrm>
            <a:off x="5875143" y="1986981"/>
            <a:ext cx="3018666" cy="1815760"/>
          </a:xfrm>
          <a:prstGeom prst="rect">
            <a:avLst/>
          </a:prstGeom>
          <a:noFill/>
          <a:ln w="9525">
            <a:noFill/>
            <a:miter lim="800000"/>
            <a:headEnd/>
            <a:tailEnd/>
          </a:ln>
          <a:effectLst/>
        </p:spPr>
      </p:pic>
      <p:sp>
        <p:nvSpPr>
          <p:cNvPr id="7" name="Rectangle 6"/>
          <p:cNvSpPr/>
          <p:nvPr/>
        </p:nvSpPr>
        <p:spPr>
          <a:xfrm>
            <a:off x="6098134" y="1622491"/>
            <a:ext cx="2437527" cy="338554"/>
          </a:xfrm>
          <a:prstGeom prst="rect">
            <a:avLst/>
          </a:prstGeom>
        </p:spPr>
        <p:txBody>
          <a:bodyPr wrap="none">
            <a:spAutoFit/>
          </a:bodyPr>
          <a:lstStyle/>
          <a:p>
            <a:r>
              <a:rPr lang="fr-FR" sz="1600" dirty="0" smtClean="0">
                <a:solidFill>
                  <a:srgbClr val="575756"/>
                </a:solidFill>
                <a:latin typeface="Helvetica"/>
                <a:cs typeface="Helvetica"/>
                <a:hlinkClick r:id="rId4"/>
              </a:rPr>
              <a:t>www.prisma-capacity.eu</a:t>
            </a:r>
            <a:endParaRPr lang="fr-FR" sz="1600" dirty="0" smtClean="0">
              <a:solidFill>
                <a:srgbClr val="575756"/>
              </a:solidFill>
              <a:latin typeface="Helvetica"/>
              <a:cs typeface="Helvetica"/>
            </a:endParaRPr>
          </a:p>
        </p:txBody>
      </p:sp>
    </p:spTree>
    <p:extLst>
      <p:ext uri="{BB962C8B-B14F-4D97-AF65-F5344CB8AC3E}">
        <p14:creationId xmlns:p14="http://schemas.microsoft.com/office/powerpoint/2010/main" xmlns="" val="4209357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0" name="Object 60" hidden="1"/>
          <p:cNvGraphicFramePr>
            <a:graphicFrameLocks noChangeAspect="1"/>
          </p:cNvGraphicFramePr>
          <p:nvPr/>
        </p:nvGraphicFramePr>
        <p:xfrm>
          <a:off x="1588" y="1588"/>
          <a:ext cx="1587" cy="1587"/>
        </p:xfrm>
        <a:graphic>
          <a:graphicData uri="http://schemas.openxmlformats.org/presentationml/2006/ole">
            <p:oleObj spid="_x0000_s47132" name="think-cell Slide" r:id="rId25" imgW="360" imgH="360" progId="">
              <p:embed/>
            </p:oleObj>
          </a:graphicData>
        </a:graphic>
      </p:graphicFrame>
      <p:sp>
        <p:nvSpPr>
          <p:cNvPr id="30781" name="Content Placeholder 1"/>
          <p:cNvSpPr>
            <a:spLocks noGrp="1"/>
          </p:cNvSpPr>
          <p:nvPr>
            <p:ph sz="quarter" idx="12"/>
            <p:custDataLst>
              <p:tags r:id="rId2"/>
            </p:custDataLst>
          </p:nvPr>
        </p:nvSpPr>
        <p:spPr bwMode="auto">
          <a:xfrm>
            <a:off x="344488" y="246063"/>
            <a:ext cx="7323137" cy="3937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PRISMA is operational since 1</a:t>
            </a:r>
            <a:r>
              <a:rPr lang="en-GB" baseline="30000" dirty="0" smtClean="0"/>
              <a:t>st</a:t>
            </a:r>
            <a:r>
              <a:rPr lang="en-GB" dirty="0" smtClean="0"/>
              <a:t> April 2013</a:t>
            </a:r>
            <a:endParaRPr lang="en-GB" dirty="0"/>
          </a:p>
        </p:txBody>
      </p:sp>
      <p:sp>
        <p:nvSpPr>
          <p:cNvPr id="30782" name="Content Placeholder 2"/>
          <p:cNvSpPr>
            <a:spLocks noGrp="1"/>
          </p:cNvSpPr>
          <p:nvPr>
            <p:ph sz="quarter" idx="14"/>
            <p:custDataLst>
              <p:tags r:id="rId3"/>
            </p:custDataLst>
          </p:nvPr>
        </p:nvSpPr>
        <p:spPr bwMode="auto">
          <a:xfrm>
            <a:off x="344488" y="509588"/>
            <a:ext cx="7323137" cy="4810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ea typeface="Helvetica"/>
              </a:rPr>
              <a:t>Products that will be auctioned via PRISMA from April 2013</a:t>
            </a:r>
            <a:endParaRPr lang="en-GB" dirty="0" smtClean="0">
              <a:ea typeface="Helvetica"/>
            </a:endParaRPr>
          </a:p>
        </p:txBody>
      </p:sp>
      <p:sp>
        <p:nvSpPr>
          <p:cNvPr id="7" name="TextBox 6"/>
          <p:cNvSpPr txBox="1"/>
          <p:nvPr>
            <p:custDataLst>
              <p:tags r:id="rId4"/>
            </p:custDataLst>
          </p:nvPr>
        </p:nvSpPr>
        <p:spPr>
          <a:xfrm>
            <a:off x="250825" y="6064250"/>
            <a:ext cx="7842250" cy="507831"/>
          </a:xfrm>
          <a:prstGeom prst="rect">
            <a:avLst/>
          </a:prstGeom>
          <a:noFill/>
        </p:spPr>
        <p:txBody>
          <a:bodyPr>
            <a:spAutoFit/>
          </a:bodyPr>
          <a:lstStyle/>
          <a:p>
            <a:r>
              <a:rPr lang="en-US" sz="900" dirty="0">
                <a:solidFill>
                  <a:srgbClr val="595959"/>
                </a:solidFill>
                <a:latin typeface="Helvetica"/>
                <a:ea typeface="Helvetica"/>
                <a:cs typeface="Helvetica"/>
              </a:rPr>
              <a:t>Please note</a:t>
            </a:r>
            <a:r>
              <a:rPr lang="en-US" sz="900" dirty="0" smtClean="0">
                <a:solidFill>
                  <a:srgbClr val="595959"/>
                </a:solidFill>
                <a:latin typeface="Helvetica"/>
                <a:ea typeface="Helvetica"/>
                <a:cs typeface="Helvetica"/>
              </a:rPr>
              <a:t>:</a:t>
            </a:r>
            <a:endParaRPr lang="en-US" sz="900" dirty="0">
              <a:solidFill>
                <a:srgbClr val="595959"/>
              </a:solidFill>
              <a:latin typeface="Helvetica"/>
              <a:ea typeface="Helvetica"/>
              <a:cs typeface="Helvetica"/>
            </a:endParaRPr>
          </a:p>
          <a:p>
            <a:r>
              <a:rPr lang="en-US" sz="900" dirty="0" smtClean="0">
                <a:solidFill>
                  <a:srgbClr val="595959"/>
                </a:solidFill>
                <a:latin typeface="Helvetica"/>
                <a:ea typeface="Helvetica"/>
                <a:cs typeface="Helvetica"/>
              </a:rPr>
              <a:t>1 </a:t>
            </a:r>
            <a:r>
              <a:rPr lang="en-US" sz="900" dirty="0">
                <a:solidFill>
                  <a:srgbClr val="595959"/>
                </a:solidFill>
                <a:latin typeface="Helvetica"/>
                <a:ea typeface="Helvetica"/>
                <a:cs typeface="Helvetica"/>
              </a:rPr>
              <a:t>– </a:t>
            </a:r>
            <a:r>
              <a:rPr lang="en-US" sz="900" dirty="0" smtClean="0">
                <a:solidFill>
                  <a:srgbClr val="595959"/>
                </a:solidFill>
                <a:latin typeface="Helvetica"/>
                <a:ea typeface="Helvetica"/>
                <a:cs typeface="Helvetica"/>
              </a:rPr>
              <a:t>The Netherlands</a:t>
            </a:r>
            <a:r>
              <a:rPr lang="en-US" sz="900" dirty="0">
                <a:solidFill>
                  <a:srgbClr val="595959"/>
                </a:solidFill>
                <a:latin typeface="Helvetica"/>
                <a:ea typeface="Helvetica"/>
                <a:cs typeface="Helvetica"/>
              </a:rPr>
              <a:t>: Auctions of Monthly, Quarterly and Yearly products as of the end of 2013 </a:t>
            </a:r>
            <a:r>
              <a:rPr lang="en-US" sz="900" dirty="0" smtClean="0">
                <a:solidFill>
                  <a:srgbClr val="595959"/>
                </a:solidFill>
                <a:latin typeface="Helvetica"/>
                <a:ea typeface="Helvetica"/>
                <a:cs typeface="Helvetica"/>
              </a:rPr>
              <a:t/>
            </a:r>
            <a:br>
              <a:rPr lang="en-US" sz="900" dirty="0" smtClean="0">
                <a:solidFill>
                  <a:srgbClr val="595959"/>
                </a:solidFill>
                <a:latin typeface="Helvetica"/>
                <a:ea typeface="Helvetica"/>
                <a:cs typeface="Helvetica"/>
              </a:rPr>
            </a:br>
            <a:r>
              <a:rPr lang="en-US" sz="900" dirty="0" smtClean="0">
                <a:solidFill>
                  <a:srgbClr val="595959"/>
                </a:solidFill>
                <a:latin typeface="Helvetica"/>
                <a:ea typeface="Helvetica"/>
                <a:cs typeface="Helvetica"/>
              </a:rPr>
              <a:t>(</a:t>
            </a:r>
            <a:r>
              <a:rPr lang="en-US" sz="900" dirty="0">
                <a:solidFill>
                  <a:srgbClr val="595959"/>
                </a:solidFill>
                <a:latin typeface="Helvetica"/>
                <a:ea typeface="Helvetica"/>
                <a:cs typeface="Helvetica"/>
              </a:rPr>
              <a:t>according to CAM calendar)</a:t>
            </a:r>
          </a:p>
        </p:txBody>
      </p:sp>
      <p:sp>
        <p:nvSpPr>
          <p:cNvPr id="9" name="Freeform 1051"/>
          <p:cNvSpPr>
            <a:spLocks noEditPoints="1"/>
          </p:cNvSpPr>
          <p:nvPr>
            <p:custDataLst>
              <p:tags r:id="rId5"/>
            </p:custDataLst>
          </p:nvPr>
        </p:nvSpPr>
        <p:spPr bwMode="auto">
          <a:xfrm>
            <a:off x="1914525" y="2459038"/>
            <a:ext cx="1797050" cy="1870075"/>
          </a:xfrm>
          <a:custGeom>
            <a:avLst/>
            <a:gdLst>
              <a:gd name="T0" fmla="*/ 84 w 882"/>
              <a:gd name="T1" fmla="*/ 264 h 918"/>
              <a:gd name="T2" fmla="*/ 114 w 882"/>
              <a:gd name="T3" fmla="*/ 294 h 918"/>
              <a:gd name="T4" fmla="*/ 150 w 882"/>
              <a:gd name="T5" fmla="*/ 330 h 918"/>
              <a:gd name="T6" fmla="*/ 198 w 882"/>
              <a:gd name="T7" fmla="*/ 420 h 918"/>
              <a:gd name="T8" fmla="*/ 222 w 882"/>
              <a:gd name="T9" fmla="*/ 522 h 918"/>
              <a:gd name="T10" fmla="*/ 168 w 882"/>
              <a:gd name="T11" fmla="*/ 588 h 918"/>
              <a:gd name="T12" fmla="*/ 180 w 882"/>
              <a:gd name="T13" fmla="*/ 558 h 918"/>
              <a:gd name="T14" fmla="*/ 222 w 882"/>
              <a:gd name="T15" fmla="*/ 516 h 918"/>
              <a:gd name="T16" fmla="*/ 198 w 882"/>
              <a:gd name="T17" fmla="*/ 462 h 918"/>
              <a:gd name="T18" fmla="*/ 210 w 882"/>
              <a:gd name="T19" fmla="*/ 426 h 918"/>
              <a:gd name="T20" fmla="*/ 168 w 882"/>
              <a:gd name="T21" fmla="*/ 366 h 918"/>
              <a:gd name="T22" fmla="*/ 168 w 882"/>
              <a:gd name="T23" fmla="*/ 306 h 918"/>
              <a:gd name="T24" fmla="*/ 126 w 882"/>
              <a:gd name="T25" fmla="*/ 282 h 918"/>
              <a:gd name="T26" fmla="*/ 120 w 882"/>
              <a:gd name="T27" fmla="*/ 276 h 918"/>
              <a:gd name="T28" fmla="*/ 96 w 882"/>
              <a:gd name="T29" fmla="*/ 264 h 918"/>
              <a:gd name="T30" fmla="*/ 60 w 882"/>
              <a:gd name="T31" fmla="*/ 234 h 918"/>
              <a:gd name="T32" fmla="*/ 48 w 882"/>
              <a:gd name="T33" fmla="*/ 204 h 918"/>
              <a:gd name="T34" fmla="*/ 54 w 882"/>
              <a:gd name="T35" fmla="*/ 192 h 918"/>
              <a:gd name="T36" fmla="*/ 42 w 882"/>
              <a:gd name="T37" fmla="*/ 186 h 918"/>
              <a:gd name="T38" fmla="*/ 72 w 882"/>
              <a:gd name="T39" fmla="*/ 162 h 918"/>
              <a:gd name="T40" fmla="*/ 102 w 882"/>
              <a:gd name="T41" fmla="*/ 156 h 918"/>
              <a:gd name="T42" fmla="*/ 144 w 882"/>
              <a:gd name="T43" fmla="*/ 180 h 918"/>
              <a:gd name="T44" fmla="*/ 180 w 882"/>
              <a:gd name="T45" fmla="*/ 186 h 918"/>
              <a:gd name="T46" fmla="*/ 204 w 882"/>
              <a:gd name="T47" fmla="*/ 192 h 918"/>
              <a:gd name="T48" fmla="*/ 222 w 882"/>
              <a:gd name="T49" fmla="*/ 132 h 918"/>
              <a:gd name="T50" fmla="*/ 246 w 882"/>
              <a:gd name="T51" fmla="*/ 102 h 918"/>
              <a:gd name="T52" fmla="*/ 306 w 882"/>
              <a:gd name="T53" fmla="*/ 144 h 918"/>
              <a:gd name="T54" fmla="*/ 330 w 882"/>
              <a:gd name="T55" fmla="*/ 120 h 918"/>
              <a:gd name="T56" fmla="*/ 426 w 882"/>
              <a:gd name="T57" fmla="*/ 72 h 918"/>
              <a:gd name="T58" fmla="*/ 474 w 882"/>
              <a:gd name="T59" fmla="*/ 6 h 918"/>
              <a:gd name="T60" fmla="*/ 516 w 882"/>
              <a:gd name="T61" fmla="*/ 36 h 918"/>
              <a:gd name="T62" fmla="*/ 576 w 882"/>
              <a:gd name="T63" fmla="*/ 90 h 918"/>
              <a:gd name="T64" fmla="*/ 612 w 882"/>
              <a:gd name="T65" fmla="*/ 126 h 918"/>
              <a:gd name="T66" fmla="*/ 690 w 882"/>
              <a:gd name="T67" fmla="*/ 162 h 918"/>
              <a:gd name="T68" fmla="*/ 744 w 882"/>
              <a:gd name="T69" fmla="*/ 198 h 918"/>
              <a:gd name="T70" fmla="*/ 804 w 882"/>
              <a:gd name="T71" fmla="*/ 228 h 918"/>
              <a:gd name="T72" fmla="*/ 762 w 882"/>
              <a:gd name="T73" fmla="*/ 342 h 918"/>
              <a:gd name="T74" fmla="*/ 714 w 882"/>
              <a:gd name="T75" fmla="*/ 384 h 918"/>
              <a:gd name="T76" fmla="*/ 672 w 882"/>
              <a:gd name="T77" fmla="*/ 456 h 918"/>
              <a:gd name="T78" fmla="*/ 708 w 882"/>
              <a:gd name="T79" fmla="*/ 456 h 918"/>
              <a:gd name="T80" fmla="*/ 714 w 882"/>
              <a:gd name="T81" fmla="*/ 516 h 918"/>
              <a:gd name="T82" fmla="*/ 702 w 882"/>
              <a:gd name="T83" fmla="*/ 576 h 918"/>
              <a:gd name="T84" fmla="*/ 720 w 882"/>
              <a:gd name="T85" fmla="*/ 648 h 918"/>
              <a:gd name="T86" fmla="*/ 738 w 882"/>
              <a:gd name="T87" fmla="*/ 696 h 918"/>
              <a:gd name="T88" fmla="*/ 678 w 882"/>
              <a:gd name="T89" fmla="*/ 750 h 918"/>
              <a:gd name="T90" fmla="*/ 636 w 882"/>
              <a:gd name="T91" fmla="*/ 756 h 918"/>
              <a:gd name="T92" fmla="*/ 570 w 882"/>
              <a:gd name="T93" fmla="*/ 720 h 918"/>
              <a:gd name="T94" fmla="*/ 564 w 882"/>
              <a:gd name="T95" fmla="*/ 720 h 918"/>
              <a:gd name="T96" fmla="*/ 480 w 882"/>
              <a:gd name="T97" fmla="*/ 720 h 918"/>
              <a:gd name="T98" fmla="*/ 438 w 882"/>
              <a:gd name="T99" fmla="*/ 774 h 918"/>
              <a:gd name="T100" fmla="*/ 378 w 882"/>
              <a:gd name="T101" fmla="*/ 792 h 918"/>
              <a:gd name="T102" fmla="*/ 312 w 882"/>
              <a:gd name="T103" fmla="*/ 756 h 918"/>
              <a:gd name="T104" fmla="*/ 264 w 882"/>
              <a:gd name="T105" fmla="*/ 750 h 918"/>
              <a:gd name="T106" fmla="*/ 192 w 882"/>
              <a:gd name="T107" fmla="*/ 726 h 918"/>
              <a:gd name="T108" fmla="*/ 144 w 882"/>
              <a:gd name="T109" fmla="*/ 696 h 918"/>
              <a:gd name="T110" fmla="*/ 654 w 882"/>
              <a:gd name="T111" fmla="*/ 762 h 918"/>
              <a:gd name="T112" fmla="*/ 816 w 882"/>
              <a:gd name="T113" fmla="*/ 822 h 918"/>
              <a:gd name="T114" fmla="*/ 870 w 882"/>
              <a:gd name="T115" fmla="*/ 774 h 918"/>
              <a:gd name="T116" fmla="*/ 882 w 882"/>
              <a:gd name="T117" fmla="*/ 828 h 918"/>
              <a:gd name="T118" fmla="*/ 858 w 882"/>
              <a:gd name="T119" fmla="*/ 918 h 918"/>
              <a:gd name="T120" fmla="*/ 828 w 882"/>
              <a:gd name="T121" fmla="*/ 894 h 918"/>
              <a:gd name="T122" fmla="*/ 816 w 882"/>
              <a:gd name="T123" fmla="*/ 86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2" h="918">
                <a:moveTo>
                  <a:pt x="0" y="168"/>
                </a:moveTo>
                <a:lnTo>
                  <a:pt x="6" y="168"/>
                </a:lnTo>
                <a:lnTo>
                  <a:pt x="0" y="168"/>
                </a:lnTo>
                <a:lnTo>
                  <a:pt x="6" y="168"/>
                </a:lnTo>
                <a:lnTo>
                  <a:pt x="0" y="168"/>
                </a:lnTo>
                <a:close/>
                <a:moveTo>
                  <a:pt x="6" y="210"/>
                </a:moveTo>
                <a:lnTo>
                  <a:pt x="12" y="210"/>
                </a:lnTo>
                <a:lnTo>
                  <a:pt x="6" y="210"/>
                </a:lnTo>
                <a:close/>
                <a:moveTo>
                  <a:pt x="6" y="174"/>
                </a:moveTo>
                <a:lnTo>
                  <a:pt x="12" y="174"/>
                </a:lnTo>
                <a:lnTo>
                  <a:pt x="6" y="174"/>
                </a:lnTo>
                <a:close/>
                <a:moveTo>
                  <a:pt x="12" y="180"/>
                </a:moveTo>
                <a:lnTo>
                  <a:pt x="18" y="180"/>
                </a:lnTo>
                <a:lnTo>
                  <a:pt x="12" y="180"/>
                </a:lnTo>
                <a:close/>
                <a:moveTo>
                  <a:pt x="54" y="252"/>
                </a:moveTo>
                <a:lnTo>
                  <a:pt x="54" y="246"/>
                </a:lnTo>
                <a:lnTo>
                  <a:pt x="54" y="252"/>
                </a:lnTo>
                <a:close/>
                <a:moveTo>
                  <a:pt x="60" y="252"/>
                </a:moveTo>
                <a:lnTo>
                  <a:pt x="60" y="246"/>
                </a:lnTo>
                <a:lnTo>
                  <a:pt x="60" y="252"/>
                </a:lnTo>
                <a:close/>
                <a:moveTo>
                  <a:pt x="84" y="264"/>
                </a:moveTo>
                <a:lnTo>
                  <a:pt x="84" y="258"/>
                </a:lnTo>
                <a:lnTo>
                  <a:pt x="84" y="264"/>
                </a:lnTo>
                <a:lnTo>
                  <a:pt x="90" y="264"/>
                </a:lnTo>
                <a:lnTo>
                  <a:pt x="84" y="264"/>
                </a:lnTo>
                <a:close/>
                <a:moveTo>
                  <a:pt x="96" y="156"/>
                </a:moveTo>
                <a:lnTo>
                  <a:pt x="96" y="162"/>
                </a:lnTo>
                <a:lnTo>
                  <a:pt x="96" y="156"/>
                </a:lnTo>
                <a:close/>
                <a:moveTo>
                  <a:pt x="90" y="288"/>
                </a:moveTo>
                <a:lnTo>
                  <a:pt x="96" y="288"/>
                </a:lnTo>
                <a:lnTo>
                  <a:pt x="102" y="288"/>
                </a:lnTo>
                <a:lnTo>
                  <a:pt x="102" y="294"/>
                </a:lnTo>
                <a:lnTo>
                  <a:pt x="102" y="300"/>
                </a:lnTo>
                <a:lnTo>
                  <a:pt x="96" y="300"/>
                </a:lnTo>
                <a:lnTo>
                  <a:pt x="96" y="294"/>
                </a:lnTo>
                <a:lnTo>
                  <a:pt x="96" y="288"/>
                </a:lnTo>
                <a:lnTo>
                  <a:pt x="90" y="288"/>
                </a:lnTo>
                <a:close/>
                <a:moveTo>
                  <a:pt x="96" y="156"/>
                </a:moveTo>
                <a:lnTo>
                  <a:pt x="102" y="156"/>
                </a:lnTo>
                <a:lnTo>
                  <a:pt x="96" y="156"/>
                </a:lnTo>
                <a:close/>
                <a:moveTo>
                  <a:pt x="108" y="288"/>
                </a:moveTo>
                <a:lnTo>
                  <a:pt x="114" y="288"/>
                </a:lnTo>
                <a:lnTo>
                  <a:pt x="114" y="294"/>
                </a:lnTo>
                <a:lnTo>
                  <a:pt x="114" y="288"/>
                </a:lnTo>
                <a:lnTo>
                  <a:pt x="108" y="288"/>
                </a:lnTo>
                <a:close/>
                <a:moveTo>
                  <a:pt x="114" y="294"/>
                </a:moveTo>
                <a:lnTo>
                  <a:pt x="120" y="294"/>
                </a:lnTo>
                <a:lnTo>
                  <a:pt x="114" y="294"/>
                </a:lnTo>
                <a:lnTo>
                  <a:pt x="114" y="300"/>
                </a:lnTo>
                <a:lnTo>
                  <a:pt x="114" y="294"/>
                </a:lnTo>
                <a:lnTo>
                  <a:pt x="114" y="300"/>
                </a:lnTo>
                <a:lnTo>
                  <a:pt x="114" y="294"/>
                </a:lnTo>
                <a:close/>
                <a:moveTo>
                  <a:pt x="120" y="276"/>
                </a:moveTo>
                <a:lnTo>
                  <a:pt x="120" y="270"/>
                </a:lnTo>
                <a:lnTo>
                  <a:pt x="120" y="276"/>
                </a:lnTo>
                <a:lnTo>
                  <a:pt x="120" y="270"/>
                </a:lnTo>
                <a:lnTo>
                  <a:pt x="126" y="270"/>
                </a:lnTo>
                <a:lnTo>
                  <a:pt x="120" y="276"/>
                </a:lnTo>
                <a:lnTo>
                  <a:pt x="126" y="276"/>
                </a:lnTo>
                <a:lnTo>
                  <a:pt x="120" y="276"/>
                </a:lnTo>
                <a:lnTo>
                  <a:pt x="126" y="276"/>
                </a:lnTo>
                <a:lnTo>
                  <a:pt x="120" y="276"/>
                </a:lnTo>
                <a:close/>
                <a:moveTo>
                  <a:pt x="132" y="156"/>
                </a:moveTo>
                <a:lnTo>
                  <a:pt x="132" y="162"/>
                </a:lnTo>
                <a:lnTo>
                  <a:pt x="132" y="156"/>
                </a:lnTo>
                <a:close/>
                <a:moveTo>
                  <a:pt x="138" y="360"/>
                </a:moveTo>
                <a:lnTo>
                  <a:pt x="138" y="354"/>
                </a:lnTo>
                <a:lnTo>
                  <a:pt x="138" y="360"/>
                </a:lnTo>
                <a:lnTo>
                  <a:pt x="138" y="354"/>
                </a:lnTo>
                <a:lnTo>
                  <a:pt x="138" y="360"/>
                </a:lnTo>
                <a:lnTo>
                  <a:pt x="144" y="360"/>
                </a:lnTo>
                <a:lnTo>
                  <a:pt x="138" y="360"/>
                </a:lnTo>
                <a:close/>
                <a:moveTo>
                  <a:pt x="144" y="336"/>
                </a:moveTo>
                <a:lnTo>
                  <a:pt x="150" y="336"/>
                </a:lnTo>
                <a:lnTo>
                  <a:pt x="150" y="330"/>
                </a:lnTo>
                <a:lnTo>
                  <a:pt x="144" y="330"/>
                </a:lnTo>
                <a:lnTo>
                  <a:pt x="150" y="330"/>
                </a:lnTo>
                <a:lnTo>
                  <a:pt x="150" y="336"/>
                </a:lnTo>
                <a:lnTo>
                  <a:pt x="156" y="336"/>
                </a:lnTo>
                <a:lnTo>
                  <a:pt x="156" y="342"/>
                </a:lnTo>
                <a:lnTo>
                  <a:pt x="150" y="342"/>
                </a:lnTo>
                <a:lnTo>
                  <a:pt x="150" y="336"/>
                </a:lnTo>
                <a:lnTo>
                  <a:pt x="144" y="336"/>
                </a:lnTo>
                <a:close/>
                <a:moveTo>
                  <a:pt x="174" y="312"/>
                </a:moveTo>
                <a:lnTo>
                  <a:pt x="180" y="312"/>
                </a:lnTo>
                <a:lnTo>
                  <a:pt x="180" y="318"/>
                </a:lnTo>
                <a:lnTo>
                  <a:pt x="174" y="318"/>
                </a:lnTo>
                <a:lnTo>
                  <a:pt x="174" y="312"/>
                </a:lnTo>
                <a:close/>
                <a:moveTo>
                  <a:pt x="180" y="408"/>
                </a:moveTo>
                <a:lnTo>
                  <a:pt x="186" y="408"/>
                </a:lnTo>
                <a:lnTo>
                  <a:pt x="186" y="414"/>
                </a:lnTo>
                <a:lnTo>
                  <a:pt x="186" y="408"/>
                </a:lnTo>
                <a:lnTo>
                  <a:pt x="186" y="414"/>
                </a:lnTo>
                <a:lnTo>
                  <a:pt x="192" y="414"/>
                </a:lnTo>
                <a:lnTo>
                  <a:pt x="186" y="414"/>
                </a:lnTo>
                <a:lnTo>
                  <a:pt x="192" y="414"/>
                </a:lnTo>
                <a:lnTo>
                  <a:pt x="198" y="414"/>
                </a:lnTo>
                <a:lnTo>
                  <a:pt x="198" y="420"/>
                </a:lnTo>
                <a:lnTo>
                  <a:pt x="198" y="414"/>
                </a:lnTo>
                <a:lnTo>
                  <a:pt x="198" y="420"/>
                </a:lnTo>
                <a:lnTo>
                  <a:pt x="192" y="420"/>
                </a:lnTo>
                <a:lnTo>
                  <a:pt x="192" y="414"/>
                </a:lnTo>
                <a:lnTo>
                  <a:pt x="186" y="414"/>
                </a:lnTo>
                <a:lnTo>
                  <a:pt x="180" y="414"/>
                </a:lnTo>
                <a:lnTo>
                  <a:pt x="180" y="408"/>
                </a:lnTo>
                <a:close/>
                <a:moveTo>
                  <a:pt x="186" y="432"/>
                </a:moveTo>
                <a:lnTo>
                  <a:pt x="186" y="426"/>
                </a:lnTo>
                <a:lnTo>
                  <a:pt x="186" y="432"/>
                </a:lnTo>
                <a:lnTo>
                  <a:pt x="192" y="432"/>
                </a:lnTo>
                <a:lnTo>
                  <a:pt x="192" y="438"/>
                </a:lnTo>
                <a:lnTo>
                  <a:pt x="198" y="438"/>
                </a:lnTo>
                <a:lnTo>
                  <a:pt x="198" y="444"/>
                </a:lnTo>
                <a:lnTo>
                  <a:pt x="198" y="450"/>
                </a:lnTo>
                <a:lnTo>
                  <a:pt x="198" y="456"/>
                </a:lnTo>
                <a:lnTo>
                  <a:pt x="192" y="456"/>
                </a:lnTo>
                <a:lnTo>
                  <a:pt x="192" y="450"/>
                </a:lnTo>
                <a:lnTo>
                  <a:pt x="192" y="444"/>
                </a:lnTo>
                <a:lnTo>
                  <a:pt x="192" y="438"/>
                </a:lnTo>
                <a:lnTo>
                  <a:pt x="186" y="438"/>
                </a:lnTo>
                <a:lnTo>
                  <a:pt x="186" y="432"/>
                </a:lnTo>
                <a:close/>
                <a:moveTo>
                  <a:pt x="222" y="516"/>
                </a:moveTo>
                <a:lnTo>
                  <a:pt x="222" y="510"/>
                </a:lnTo>
                <a:lnTo>
                  <a:pt x="222" y="516"/>
                </a:lnTo>
                <a:close/>
                <a:moveTo>
                  <a:pt x="222" y="516"/>
                </a:moveTo>
                <a:lnTo>
                  <a:pt x="222" y="522"/>
                </a:lnTo>
                <a:lnTo>
                  <a:pt x="222" y="516"/>
                </a:lnTo>
                <a:close/>
                <a:moveTo>
                  <a:pt x="126" y="666"/>
                </a:moveTo>
                <a:lnTo>
                  <a:pt x="126" y="672"/>
                </a:lnTo>
                <a:lnTo>
                  <a:pt x="126" y="666"/>
                </a:lnTo>
                <a:lnTo>
                  <a:pt x="132" y="666"/>
                </a:lnTo>
                <a:lnTo>
                  <a:pt x="138" y="666"/>
                </a:lnTo>
                <a:lnTo>
                  <a:pt x="138" y="660"/>
                </a:lnTo>
                <a:lnTo>
                  <a:pt x="144" y="660"/>
                </a:lnTo>
                <a:lnTo>
                  <a:pt x="138" y="660"/>
                </a:lnTo>
                <a:lnTo>
                  <a:pt x="144" y="660"/>
                </a:lnTo>
                <a:lnTo>
                  <a:pt x="144" y="654"/>
                </a:lnTo>
                <a:lnTo>
                  <a:pt x="150" y="654"/>
                </a:lnTo>
                <a:lnTo>
                  <a:pt x="150" y="648"/>
                </a:lnTo>
                <a:lnTo>
                  <a:pt x="150" y="642"/>
                </a:lnTo>
                <a:lnTo>
                  <a:pt x="156" y="636"/>
                </a:lnTo>
                <a:lnTo>
                  <a:pt x="156" y="630"/>
                </a:lnTo>
                <a:lnTo>
                  <a:pt x="156" y="624"/>
                </a:lnTo>
                <a:lnTo>
                  <a:pt x="162" y="624"/>
                </a:lnTo>
                <a:lnTo>
                  <a:pt x="162" y="618"/>
                </a:lnTo>
                <a:lnTo>
                  <a:pt x="162" y="612"/>
                </a:lnTo>
                <a:lnTo>
                  <a:pt x="162" y="606"/>
                </a:lnTo>
                <a:lnTo>
                  <a:pt x="168" y="606"/>
                </a:lnTo>
                <a:lnTo>
                  <a:pt x="168" y="600"/>
                </a:lnTo>
                <a:lnTo>
                  <a:pt x="168" y="594"/>
                </a:lnTo>
                <a:lnTo>
                  <a:pt x="168" y="588"/>
                </a:lnTo>
                <a:lnTo>
                  <a:pt x="174" y="588"/>
                </a:lnTo>
                <a:lnTo>
                  <a:pt x="174" y="582"/>
                </a:lnTo>
                <a:lnTo>
                  <a:pt x="174" y="576"/>
                </a:lnTo>
                <a:lnTo>
                  <a:pt x="174" y="570"/>
                </a:lnTo>
                <a:lnTo>
                  <a:pt x="174" y="564"/>
                </a:lnTo>
                <a:lnTo>
                  <a:pt x="180" y="564"/>
                </a:lnTo>
                <a:lnTo>
                  <a:pt x="180" y="558"/>
                </a:lnTo>
                <a:lnTo>
                  <a:pt x="186" y="558"/>
                </a:lnTo>
                <a:lnTo>
                  <a:pt x="192" y="558"/>
                </a:lnTo>
                <a:lnTo>
                  <a:pt x="192" y="564"/>
                </a:lnTo>
                <a:lnTo>
                  <a:pt x="192" y="558"/>
                </a:lnTo>
                <a:lnTo>
                  <a:pt x="192" y="564"/>
                </a:lnTo>
                <a:lnTo>
                  <a:pt x="192" y="558"/>
                </a:lnTo>
                <a:lnTo>
                  <a:pt x="192" y="552"/>
                </a:lnTo>
                <a:lnTo>
                  <a:pt x="186" y="552"/>
                </a:lnTo>
                <a:lnTo>
                  <a:pt x="186" y="546"/>
                </a:lnTo>
                <a:lnTo>
                  <a:pt x="186" y="552"/>
                </a:lnTo>
                <a:lnTo>
                  <a:pt x="180" y="552"/>
                </a:lnTo>
                <a:lnTo>
                  <a:pt x="186" y="552"/>
                </a:lnTo>
                <a:lnTo>
                  <a:pt x="180" y="552"/>
                </a:lnTo>
                <a:lnTo>
                  <a:pt x="180" y="558"/>
                </a:lnTo>
                <a:lnTo>
                  <a:pt x="180" y="564"/>
                </a:lnTo>
                <a:lnTo>
                  <a:pt x="180" y="558"/>
                </a:lnTo>
                <a:lnTo>
                  <a:pt x="174" y="558"/>
                </a:lnTo>
                <a:lnTo>
                  <a:pt x="180" y="558"/>
                </a:lnTo>
                <a:lnTo>
                  <a:pt x="180" y="552"/>
                </a:lnTo>
                <a:lnTo>
                  <a:pt x="180" y="546"/>
                </a:lnTo>
                <a:lnTo>
                  <a:pt x="180" y="540"/>
                </a:lnTo>
                <a:lnTo>
                  <a:pt x="186" y="534"/>
                </a:lnTo>
                <a:lnTo>
                  <a:pt x="186" y="528"/>
                </a:lnTo>
                <a:lnTo>
                  <a:pt x="186" y="522"/>
                </a:lnTo>
                <a:lnTo>
                  <a:pt x="186" y="516"/>
                </a:lnTo>
                <a:lnTo>
                  <a:pt x="192" y="504"/>
                </a:lnTo>
                <a:lnTo>
                  <a:pt x="192" y="498"/>
                </a:lnTo>
                <a:lnTo>
                  <a:pt x="192" y="492"/>
                </a:lnTo>
                <a:lnTo>
                  <a:pt x="192" y="486"/>
                </a:lnTo>
                <a:lnTo>
                  <a:pt x="198" y="486"/>
                </a:lnTo>
                <a:lnTo>
                  <a:pt x="198" y="480"/>
                </a:lnTo>
                <a:lnTo>
                  <a:pt x="198" y="474"/>
                </a:lnTo>
                <a:lnTo>
                  <a:pt x="204" y="474"/>
                </a:lnTo>
                <a:lnTo>
                  <a:pt x="204" y="480"/>
                </a:lnTo>
                <a:lnTo>
                  <a:pt x="204" y="486"/>
                </a:lnTo>
                <a:lnTo>
                  <a:pt x="210" y="486"/>
                </a:lnTo>
                <a:lnTo>
                  <a:pt x="210" y="492"/>
                </a:lnTo>
                <a:lnTo>
                  <a:pt x="216" y="492"/>
                </a:lnTo>
                <a:lnTo>
                  <a:pt x="216" y="498"/>
                </a:lnTo>
                <a:lnTo>
                  <a:pt x="216" y="504"/>
                </a:lnTo>
                <a:lnTo>
                  <a:pt x="216" y="510"/>
                </a:lnTo>
                <a:lnTo>
                  <a:pt x="216" y="516"/>
                </a:lnTo>
                <a:lnTo>
                  <a:pt x="222" y="516"/>
                </a:lnTo>
                <a:lnTo>
                  <a:pt x="222" y="522"/>
                </a:lnTo>
                <a:lnTo>
                  <a:pt x="222" y="528"/>
                </a:lnTo>
                <a:lnTo>
                  <a:pt x="222" y="522"/>
                </a:lnTo>
                <a:lnTo>
                  <a:pt x="222" y="528"/>
                </a:lnTo>
                <a:lnTo>
                  <a:pt x="228" y="528"/>
                </a:lnTo>
                <a:lnTo>
                  <a:pt x="222" y="528"/>
                </a:lnTo>
                <a:lnTo>
                  <a:pt x="228" y="528"/>
                </a:lnTo>
                <a:lnTo>
                  <a:pt x="222" y="528"/>
                </a:lnTo>
                <a:lnTo>
                  <a:pt x="222" y="522"/>
                </a:lnTo>
                <a:lnTo>
                  <a:pt x="222" y="516"/>
                </a:lnTo>
                <a:lnTo>
                  <a:pt x="222" y="510"/>
                </a:lnTo>
                <a:lnTo>
                  <a:pt x="222" y="504"/>
                </a:lnTo>
                <a:lnTo>
                  <a:pt x="222" y="498"/>
                </a:lnTo>
                <a:lnTo>
                  <a:pt x="222" y="492"/>
                </a:lnTo>
                <a:lnTo>
                  <a:pt x="222" y="486"/>
                </a:lnTo>
                <a:lnTo>
                  <a:pt x="216" y="486"/>
                </a:lnTo>
                <a:lnTo>
                  <a:pt x="216" y="480"/>
                </a:lnTo>
                <a:lnTo>
                  <a:pt x="210" y="480"/>
                </a:lnTo>
                <a:lnTo>
                  <a:pt x="210" y="474"/>
                </a:lnTo>
                <a:lnTo>
                  <a:pt x="204" y="474"/>
                </a:lnTo>
                <a:lnTo>
                  <a:pt x="210" y="474"/>
                </a:lnTo>
                <a:lnTo>
                  <a:pt x="204" y="474"/>
                </a:lnTo>
                <a:lnTo>
                  <a:pt x="204" y="468"/>
                </a:lnTo>
                <a:lnTo>
                  <a:pt x="198" y="468"/>
                </a:lnTo>
                <a:lnTo>
                  <a:pt x="198" y="462"/>
                </a:lnTo>
                <a:lnTo>
                  <a:pt x="192" y="462"/>
                </a:lnTo>
                <a:lnTo>
                  <a:pt x="198" y="468"/>
                </a:lnTo>
                <a:lnTo>
                  <a:pt x="192" y="468"/>
                </a:lnTo>
                <a:lnTo>
                  <a:pt x="192" y="462"/>
                </a:lnTo>
                <a:lnTo>
                  <a:pt x="192" y="456"/>
                </a:lnTo>
                <a:lnTo>
                  <a:pt x="198" y="456"/>
                </a:lnTo>
                <a:lnTo>
                  <a:pt x="204" y="456"/>
                </a:lnTo>
                <a:lnTo>
                  <a:pt x="198" y="456"/>
                </a:lnTo>
                <a:lnTo>
                  <a:pt x="204" y="456"/>
                </a:lnTo>
                <a:lnTo>
                  <a:pt x="198" y="456"/>
                </a:lnTo>
                <a:lnTo>
                  <a:pt x="204" y="456"/>
                </a:lnTo>
                <a:lnTo>
                  <a:pt x="204" y="450"/>
                </a:lnTo>
                <a:lnTo>
                  <a:pt x="198" y="450"/>
                </a:lnTo>
                <a:lnTo>
                  <a:pt x="204" y="450"/>
                </a:lnTo>
                <a:lnTo>
                  <a:pt x="198" y="450"/>
                </a:lnTo>
                <a:lnTo>
                  <a:pt x="204" y="450"/>
                </a:lnTo>
                <a:lnTo>
                  <a:pt x="204" y="444"/>
                </a:lnTo>
                <a:lnTo>
                  <a:pt x="210" y="444"/>
                </a:lnTo>
                <a:lnTo>
                  <a:pt x="204" y="444"/>
                </a:lnTo>
                <a:lnTo>
                  <a:pt x="210" y="444"/>
                </a:lnTo>
                <a:lnTo>
                  <a:pt x="210" y="438"/>
                </a:lnTo>
                <a:lnTo>
                  <a:pt x="204" y="438"/>
                </a:lnTo>
                <a:lnTo>
                  <a:pt x="210" y="438"/>
                </a:lnTo>
                <a:lnTo>
                  <a:pt x="210" y="432"/>
                </a:lnTo>
                <a:lnTo>
                  <a:pt x="210" y="426"/>
                </a:lnTo>
                <a:lnTo>
                  <a:pt x="204" y="426"/>
                </a:lnTo>
                <a:lnTo>
                  <a:pt x="204" y="420"/>
                </a:lnTo>
                <a:lnTo>
                  <a:pt x="198" y="420"/>
                </a:lnTo>
                <a:lnTo>
                  <a:pt x="204" y="420"/>
                </a:lnTo>
                <a:lnTo>
                  <a:pt x="198" y="420"/>
                </a:lnTo>
                <a:lnTo>
                  <a:pt x="204" y="420"/>
                </a:lnTo>
                <a:lnTo>
                  <a:pt x="204" y="414"/>
                </a:lnTo>
                <a:lnTo>
                  <a:pt x="210" y="414"/>
                </a:lnTo>
                <a:lnTo>
                  <a:pt x="210" y="408"/>
                </a:lnTo>
                <a:lnTo>
                  <a:pt x="204" y="408"/>
                </a:lnTo>
                <a:lnTo>
                  <a:pt x="198" y="408"/>
                </a:lnTo>
                <a:lnTo>
                  <a:pt x="198" y="402"/>
                </a:lnTo>
                <a:lnTo>
                  <a:pt x="198" y="408"/>
                </a:lnTo>
                <a:lnTo>
                  <a:pt x="198" y="402"/>
                </a:lnTo>
                <a:lnTo>
                  <a:pt x="192" y="402"/>
                </a:lnTo>
                <a:lnTo>
                  <a:pt x="186" y="402"/>
                </a:lnTo>
                <a:lnTo>
                  <a:pt x="186" y="396"/>
                </a:lnTo>
                <a:lnTo>
                  <a:pt x="180" y="396"/>
                </a:lnTo>
                <a:lnTo>
                  <a:pt x="180" y="390"/>
                </a:lnTo>
                <a:lnTo>
                  <a:pt x="174" y="390"/>
                </a:lnTo>
                <a:lnTo>
                  <a:pt x="174" y="384"/>
                </a:lnTo>
                <a:lnTo>
                  <a:pt x="168" y="384"/>
                </a:lnTo>
                <a:lnTo>
                  <a:pt x="168" y="378"/>
                </a:lnTo>
                <a:lnTo>
                  <a:pt x="168" y="372"/>
                </a:lnTo>
                <a:lnTo>
                  <a:pt x="168" y="366"/>
                </a:lnTo>
                <a:lnTo>
                  <a:pt x="162" y="366"/>
                </a:lnTo>
                <a:lnTo>
                  <a:pt x="162" y="360"/>
                </a:lnTo>
                <a:lnTo>
                  <a:pt x="156" y="360"/>
                </a:lnTo>
                <a:lnTo>
                  <a:pt x="156" y="354"/>
                </a:lnTo>
                <a:lnTo>
                  <a:pt x="156" y="348"/>
                </a:lnTo>
                <a:lnTo>
                  <a:pt x="156" y="342"/>
                </a:lnTo>
                <a:lnTo>
                  <a:pt x="162" y="342"/>
                </a:lnTo>
                <a:lnTo>
                  <a:pt x="162" y="336"/>
                </a:lnTo>
                <a:lnTo>
                  <a:pt x="168" y="336"/>
                </a:lnTo>
                <a:lnTo>
                  <a:pt x="168" y="330"/>
                </a:lnTo>
                <a:lnTo>
                  <a:pt x="162" y="330"/>
                </a:lnTo>
                <a:lnTo>
                  <a:pt x="162" y="324"/>
                </a:lnTo>
                <a:lnTo>
                  <a:pt x="156" y="324"/>
                </a:lnTo>
                <a:lnTo>
                  <a:pt x="150" y="324"/>
                </a:lnTo>
                <a:lnTo>
                  <a:pt x="156" y="318"/>
                </a:lnTo>
                <a:lnTo>
                  <a:pt x="156" y="312"/>
                </a:lnTo>
                <a:lnTo>
                  <a:pt x="162" y="312"/>
                </a:lnTo>
                <a:lnTo>
                  <a:pt x="168" y="312"/>
                </a:lnTo>
                <a:lnTo>
                  <a:pt x="174" y="312"/>
                </a:lnTo>
                <a:lnTo>
                  <a:pt x="174" y="318"/>
                </a:lnTo>
                <a:lnTo>
                  <a:pt x="180" y="318"/>
                </a:lnTo>
                <a:lnTo>
                  <a:pt x="180" y="312"/>
                </a:lnTo>
                <a:lnTo>
                  <a:pt x="174" y="312"/>
                </a:lnTo>
                <a:lnTo>
                  <a:pt x="174" y="306"/>
                </a:lnTo>
                <a:lnTo>
                  <a:pt x="168" y="306"/>
                </a:lnTo>
                <a:lnTo>
                  <a:pt x="162" y="306"/>
                </a:lnTo>
                <a:lnTo>
                  <a:pt x="156" y="306"/>
                </a:lnTo>
                <a:lnTo>
                  <a:pt x="156" y="312"/>
                </a:lnTo>
                <a:lnTo>
                  <a:pt x="150" y="312"/>
                </a:lnTo>
                <a:lnTo>
                  <a:pt x="150" y="306"/>
                </a:lnTo>
                <a:lnTo>
                  <a:pt x="144" y="306"/>
                </a:lnTo>
                <a:lnTo>
                  <a:pt x="138" y="306"/>
                </a:lnTo>
                <a:lnTo>
                  <a:pt x="144" y="306"/>
                </a:lnTo>
                <a:lnTo>
                  <a:pt x="144" y="300"/>
                </a:lnTo>
                <a:lnTo>
                  <a:pt x="138" y="300"/>
                </a:lnTo>
                <a:lnTo>
                  <a:pt x="138" y="306"/>
                </a:lnTo>
                <a:lnTo>
                  <a:pt x="138" y="300"/>
                </a:lnTo>
                <a:lnTo>
                  <a:pt x="138" y="294"/>
                </a:lnTo>
                <a:lnTo>
                  <a:pt x="144" y="294"/>
                </a:lnTo>
                <a:lnTo>
                  <a:pt x="144" y="288"/>
                </a:lnTo>
                <a:lnTo>
                  <a:pt x="144" y="294"/>
                </a:lnTo>
                <a:lnTo>
                  <a:pt x="144" y="288"/>
                </a:lnTo>
                <a:lnTo>
                  <a:pt x="144" y="282"/>
                </a:lnTo>
                <a:lnTo>
                  <a:pt x="138" y="282"/>
                </a:lnTo>
                <a:lnTo>
                  <a:pt x="132" y="282"/>
                </a:lnTo>
                <a:lnTo>
                  <a:pt x="138" y="282"/>
                </a:lnTo>
                <a:lnTo>
                  <a:pt x="132" y="282"/>
                </a:lnTo>
                <a:lnTo>
                  <a:pt x="138" y="282"/>
                </a:lnTo>
                <a:lnTo>
                  <a:pt x="132" y="282"/>
                </a:lnTo>
                <a:lnTo>
                  <a:pt x="126" y="282"/>
                </a:lnTo>
                <a:lnTo>
                  <a:pt x="120" y="282"/>
                </a:lnTo>
                <a:lnTo>
                  <a:pt x="120" y="276"/>
                </a:lnTo>
                <a:lnTo>
                  <a:pt x="126" y="276"/>
                </a:lnTo>
                <a:lnTo>
                  <a:pt x="120" y="276"/>
                </a:lnTo>
                <a:lnTo>
                  <a:pt x="126" y="276"/>
                </a:lnTo>
                <a:lnTo>
                  <a:pt x="126" y="282"/>
                </a:lnTo>
                <a:lnTo>
                  <a:pt x="126" y="276"/>
                </a:lnTo>
                <a:lnTo>
                  <a:pt x="126" y="282"/>
                </a:lnTo>
                <a:lnTo>
                  <a:pt x="132" y="282"/>
                </a:lnTo>
                <a:lnTo>
                  <a:pt x="126" y="276"/>
                </a:lnTo>
                <a:lnTo>
                  <a:pt x="132" y="276"/>
                </a:lnTo>
                <a:lnTo>
                  <a:pt x="126" y="276"/>
                </a:lnTo>
                <a:lnTo>
                  <a:pt x="132" y="276"/>
                </a:lnTo>
                <a:lnTo>
                  <a:pt x="132" y="270"/>
                </a:lnTo>
                <a:lnTo>
                  <a:pt x="132" y="276"/>
                </a:lnTo>
                <a:lnTo>
                  <a:pt x="132" y="270"/>
                </a:lnTo>
                <a:lnTo>
                  <a:pt x="132" y="276"/>
                </a:lnTo>
                <a:lnTo>
                  <a:pt x="126" y="276"/>
                </a:lnTo>
                <a:lnTo>
                  <a:pt x="126" y="270"/>
                </a:lnTo>
                <a:lnTo>
                  <a:pt x="120" y="270"/>
                </a:lnTo>
                <a:lnTo>
                  <a:pt x="120" y="276"/>
                </a:lnTo>
                <a:lnTo>
                  <a:pt x="120" y="270"/>
                </a:lnTo>
                <a:lnTo>
                  <a:pt x="120" y="276"/>
                </a:lnTo>
                <a:lnTo>
                  <a:pt x="120" y="270"/>
                </a:lnTo>
                <a:lnTo>
                  <a:pt x="120" y="276"/>
                </a:lnTo>
                <a:lnTo>
                  <a:pt x="120" y="270"/>
                </a:lnTo>
                <a:lnTo>
                  <a:pt x="120" y="276"/>
                </a:lnTo>
                <a:lnTo>
                  <a:pt x="114" y="276"/>
                </a:lnTo>
                <a:lnTo>
                  <a:pt x="114" y="270"/>
                </a:lnTo>
                <a:lnTo>
                  <a:pt x="114" y="276"/>
                </a:lnTo>
                <a:lnTo>
                  <a:pt x="120" y="276"/>
                </a:lnTo>
                <a:lnTo>
                  <a:pt x="114" y="276"/>
                </a:lnTo>
                <a:lnTo>
                  <a:pt x="114" y="270"/>
                </a:lnTo>
                <a:lnTo>
                  <a:pt x="114" y="276"/>
                </a:lnTo>
                <a:lnTo>
                  <a:pt x="108" y="276"/>
                </a:lnTo>
                <a:lnTo>
                  <a:pt x="108" y="270"/>
                </a:lnTo>
                <a:lnTo>
                  <a:pt x="108" y="276"/>
                </a:lnTo>
                <a:lnTo>
                  <a:pt x="108" y="270"/>
                </a:lnTo>
                <a:lnTo>
                  <a:pt x="102" y="270"/>
                </a:lnTo>
                <a:lnTo>
                  <a:pt x="108" y="270"/>
                </a:lnTo>
                <a:lnTo>
                  <a:pt x="102" y="276"/>
                </a:lnTo>
                <a:lnTo>
                  <a:pt x="102" y="282"/>
                </a:lnTo>
                <a:lnTo>
                  <a:pt x="108" y="282"/>
                </a:lnTo>
                <a:lnTo>
                  <a:pt x="102" y="282"/>
                </a:lnTo>
                <a:lnTo>
                  <a:pt x="108" y="282"/>
                </a:lnTo>
                <a:lnTo>
                  <a:pt x="102" y="282"/>
                </a:lnTo>
                <a:lnTo>
                  <a:pt x="102" y="276"/>
                </a:lnTo>
                <a:lnTo>
                  <a:pt x="102" y="270"/>
                </a:lnTo>
                <a:lnTo>
                  <a:pt x="102" y="264"/>
                </a:lnTo>
                <a:lnTo>
                  <a:pt x="96" y="264"/>
                </a:lnTo>
                <a:lnTo>
                  <a:pt x="96" y="258"/>
                </a:lnTo>
                <a:lnTo>
                  <a:pt x="90" y="258"/>
                </a:lnTo>
                <a:lnTo>
                  <a:pt x="96" y="258"/>
                </a:lnTo>
                <a:lnTo>
                  <a:pt x="96" y="252"/>
                </a:lnTo>
                <a:lnTo>
                  <a:pt x="96" y="258"/>
                </a:lnTo>
                <a:lnTo>
                  <a:pt x="90" y="258"/>
                </a:lnTo>
                <a:lnTo>
                  <a:pt x="84" y="258"/>
                </a:lnTo>
                <a:lnTo>
                  <a:pt x="90" y="258"/>
                </a:lnTo>
                <a:lnTo>
                  <a:pt x="84" y="258"/>
                </a:lnTo>
                <a:lnTo>
                  <a:pt x="84" y="252"/>
                </a:lnTo>
                <a:lnTo>
                  <a:pt x="78" y="252"/>
                </a:lnTo>
                <a:lnTo>
                  <a:pt x="78" y="246"/>
                </a:lnTo>
                <a:lnTo>
                  <a:pt x="78" y="252"/>
                </a:lnTo>
                <a:lnTo>
                  <a:pt x="78" y="246"/>
                </a:lnTo>
                <a:lnTo>
                  <a:pt x="72" y="246"/>
                </a:lnTo>
                <a:lnTo>
                  <a:pt x="66" y="246"/>
                </a:lnTo>
                <a:lnTo>
                  <a:pt x="66" y="240"/>
                </a:lnTo>
                <a:lnTo>
                  <a:pt x="60" y="240"/>
                </a:lnTo>
                <a:lnTo>
                  <a:pt x="66" y="240"/>
                </a:lnTo>
                <a:lnTo>
                  <a:pt x="60" y="240"/>
                </a:lnTo>
                <a:lnTo>
                  <a:pt x="66" y="240"/>
                </a:lnTo>
                <a:lnTo>
                  <a:pt x="60" y="240"/>
                </a:lnTo>
                <a:lnTo>
                  <a:pt x="60" y="234"/>
                </a:lnTo>
                <a:lnTo>
                  <a:pt x="60" y="240"/>
                </a:lnTo>
                <a:lnTo>
                  <a:pt x="60" y="234"/>
                </a:lnTo>
                <a:lnTo>
                  <a:pt x="54" y="234"/>
                </a:lnTo>
                <a:lnTo>
                  <a:pt x="54" y="240"/>
                </a:lnTo>
                <a:lnTo>
                  <a:pt x="54" y="234"/>
                </a:lnTo>
                <a:lnTo>
                  <a:pt x="48" y="234"/>
                </a:lnTo>
                <a:lnTo>
                  <a:pt x="54" y="234"/>
                </a:lnTo>
                <a:lnTo>
                  <a:pt x="48" y="234"/>
                </a:lnTo>
                <a:lnTo>
                  <a:pt x="48" y="240"/>
                </a:lnTo>
                <a:lnTo>
                  <a:pt x="42" y="240"/>
                </a:lnTo>
                <a:lnTo>
                  <a:pt x="36" y="240"/>
                </a:lnTo>
                <a:lnTo>
                  <a:pt x="36" y="234"/>
                </a:lnTo>
                <a:lnTo>
                  <a:pt x="36" y="228"/>
                </a:lnTo>
                <a:lnTo>
                  <a:pt x="36" y="222"/>
                </a:lnTo>
                <a:lnTo>
                  <a:pt x="30" y="222"/>
                </a:lnTo>
                <a:lnTo>
                  <a:pt x="30" y="216"/>
                </a:lnTo>
                <a:lnTo>
                  <a:pt x="24" y="216"/>
                </a:lnTo>
                <a:lnTo>
                  <a:pt x="18" y="216"/>
                </a:lnTo>
                <a:lnTo>
                  <a:pt x="18" y="210"/>
                </a:lnTo>
                <a:lnTo>
                  <a:pt x="24" y="210"/>
                </a:lnTo>
                <a:lnTo>
                  <a:pt x="30" y="210"/>
                </a:lnTo>
                <a:lnTo>
                  <a:pt x="36" y="210"/>
                </a:lnTo>
                <a:lnTo>
                  <a:pt x="42" y="210"/>
                </a:lnTo>
                <a:lnTo>
                  <a:pt x="48" y="210"/>
                </a:lnTo>
                <a:lnTo>
                  <a:pt x="48" y="204"/>
                </a:lnTo>
                <a:lnTo>
                  <a:pt x="42" y="204"/>
                </a:lnTo>
                <a:lnTo>
                  <a:pt x="48" y="204"/>
                </a:lnTo>
                <a:lnTo>
                  <a:pt x="42" y="204"/>
                </a:lnTo>
                <a:lnTo>
                  <a:pt x="42" y="198"/>
                </a:lnTo>
                <a:lnTo>
                  <a:pt x="36" y="198"/>
                </a:lnTo>
                <a:lnTo>
                  <a:pt x="30" y="198"/>
                </a:lnTo>
                <a:lnTo>
                  <a:pt x="30" y="204"/>
                </a:lnTo>
                <a:lnTo>
                  <a:pt x="30" y="198"/>
                </a:lnTo>
                <a:lnTo>
                  <a:pt x="30" y="192"/>
                </a:lnTo>
                <a:lnTo>
                  <a:pt x="24" y="192"/>
                </a:lnTo>
                <a:lnTo>
                  <a:pt x="30" y="192"/>
                </a:lnTo>
                <a:lnTo>
                  <a:pt x="24" y="192"/>
                </a:lnTo>
                <a:lnTo>
                  <a:pt x="30" y="192"/>
                </a:lnTo>
                <a:lnTo>
                  <a:pt x="30" y="186"/>
                </a:lnTo>
                <a:lnTo>
                  <a:pt x="36" y="186"/>
                </a:lnTo>
                <a:lnTo>
                  <a:pt x="30" y="186"/>
                </a:lnTo>
                <a:lnTo>
                  <a:pt x="30" y="192"/>
                </a:lnTo>
                <a:lnTo>
                  <a:pt x="36" y="192"/>
                </a:lnTo>
                <a:lnTo>
                  <a:pt x="42" y="192"/>
                </a:lnTo>
                <a:lnTo>
                  <a:pt x="42" y="198"/>
                </a:lnTo>
                <a:lnTo>
                  <a:pt x="42" y="192"/>
                </a:lnTo>
                <a:lnTo>
                  <a:pt x="48" y="192"/>
                </a:lnTo>
                <a:lnTo>
                  <a:pt x="48" y="198"/>
                </a:lnTo>
                <a:lnTo>
                  <a:pt x="48" y="192"/>
                </a:lnTo>
                <a:lnTo>
                  <a:pt x="54" y="192"/>
                </a:lnTo>
                <a:lnTo>
                  <a:pt x="54" y="198"/>
                </a:lnTo>
                <a:lnTo>
                  <a:pt x="54" y="192"/>
                </a:lnTo>
                <a:lnTo>
                  <a:pt x="54" y="198"/>
                </a:lnTo>
                <a:lnTo>
                  <a:pt x="54" y="192"/>
                </a:lnTo>
                <a:lnTo>
                  <a:pt x="54" y="198"/>
                </a:lnTo>
                <a:lnTo>
                  <a:pt x="54" y="192"/>
                </a:lnTo>
                <a:lnTo>
                  <a:pt x="48" y="192"/>
                </a:lnTo>
                <a:lnTo>
                  <a:pt x="42" y="192"/>
                </a:lnTo>
                <a:lnTo>
                  <a:pt x="48" y="192"/>
                </a:lnTo>
                <a:lnTo>
                  <a:pt x="48" y="186"/>
                </a:lnTo>
                <a:lnTo>
                  <a:pt x="48" y="192"/>
                </a:lnTo>
                <a:lnTo>
                  <a:pt x="48" y="186"/>
                </a:lnTo>
                <a:lnTo>
                  <a:pt x="48" y="192"/>
                </a:lnTo>
                <a:lnTo>
                  <a:pt x="48" y="186"/>
                </a:lnTo>
                <a:lnTo>
                  <a:pt x="42" y="186"/>
                </a:lnTo>
                <a:lnTo>
                  <a:pt x="42" y="192"/>
                </a:lnTo>
                <a:lnTo>
                  <a:pt x="42" y="186"/>
                </a:lnTo>
                <a:lnTo>
                  <a:pt x="36" y="186"/>
                </a:lnTo>
                <a:lnTo>
                  <a:pt x="42" y="186"/>
                </a:lnTo>
                <a:lnTo>
                  <a:pt x="48" y="186"/>
                </a:lnTo>
                <a:lnTo>
                  <a:pt x="48" y="180"/>
                </a:lnTo>
                <a:lnTo>
                  <a:pt x="48" y="186"/>
                </a:lnTo>
                <a:lnTo>
                  <a:pt x="48" y="180"/>
                </a:lnTo>
                <a:lnTo>
                  <a:pt x="42" y="180"/>
                </a:lnTo>
                <a:lnTo>
                  <a:pt x="42" y="186"/>
                </a:lnTo>
                <a:lnTo>
                  <a:pt x="42" y="180"/>
                </a:lnTo>
                <a:lnTo>
                  <a:pt x="42" y="186"/>
                </a:lnTo>
                <a:lnTo>
                  <a:pt x="36" y="186"/>
                </a:lnTo>
                <a:lnTo>
                  <a:pt x="30" y="186"/>
                </a:lnTo>
                <a:lnTo>
                  <a:pt x="24" y="186"/>
                </a:lnTo>
                <a:lnTo>
                  <a:pt x="18" y="186"/>
                </a:lnTo>
                <a:lnTo>
                  <a:pt x="18" y="180"/>
                </a:lnTo>
                <a:lnTo>
                  <a:pt x="24" y="180"/>
                </a:lnTo>
                <a:lnTo>
                  <a:pt x="18" y="180"/>
                </a:lnTo>
                <a:lnTo>
                  <a:pt x="18" y="174"/>
                </a:lnTo>
                <a:lnTo>
                  <a:pt x="24" y="174"/>
                </a:lnTo>
                <a:lnTo>
                  <a:pt x="18" y="174"/>
                </a:lnTo>
                <a:lnTo>
                  <a:pt x="24" y="174"/>
                </a:lnTo>
                <a:lnTo>
                  <a:pt x="24" y="168"/>
                </a:lnTo>
                <a:lnTo>
                  <a:pt x="24" y="162"/>
                </a:lnTo>
                <a:lnTo>
                  <a:pt x="24" y="168"/>
                </a:lnTo>
                <a:lnTo>
                  <a:pt x="30" y="168"/>
                </a:lnTo>
                <a:lnTo>
                  <a:pt x="30" y="162"/>
                </a:lnTo>
                <a:lnTo>
                  <a:pt x="36" y="162"/>
                </a:lnTo>
                <a:lnTo>
                  <a:pt x="42" y="162"/>
                </a:lnTo>
                <a:lnTo>
                  <a:pt x="48" y="162"/>
                </a:lnTo>
                <a:lnTo>
                  <a:pt x="48" y="156"/>
                </a:lnTo>
                <a:lnTo>
                  <a:pt x="54" y="156"/>
                </a:lnTo>
                <a:lnTo>
                  <a:pt x="54" y="162"/>
                </a:lnTo>
                <a:lnTo>
                  <a:pt x="60" y="162"/>
                </a:lnTo>
                <a:lnTo>
                  <a:pt x="66" y="162"/>
                </a:lnTo>
                <a:lnTo>
                  <a:pt x="72" y="162"/>
                </a:lnTo>
                <a:lnTo>
                  <a:pt x="72" y="156"/>
                </a:lnTo>
                <a:lnTo>
                  <a:pt x="72" y="162"/>
                </a:lnTo>
                <a:lnTo>
                  <a:pt x="72" y="156"/>
                </a:lnTo>
                <a:lnTo>
                  <a:pt x="72" y="162"/>
                </a:lnTo>
                <a:lnTo>
                  <a:pt x="72" y="168"/>
                </a:lnTo>
                <a:lnTo>
                  <a:pt x="78" y="168"/>
                </a:lnTo>
                <a:lnTo>
                  <a:pt x="78" y="162"/>
                </a:lnTo>
                <a:lnTo>
                  <a:pt x="78" y="168"/>
                </a:lnTo>
                <a:lnTo>
                  <a:pt x="78" y="162"/>
                </a:lnTo>
                <a:lnTo>
                  <a:pt x="78" y="168"/>
                </a:lnTo>
                <a:lnTo>
                  <a:pt x="78" y="162"/>
                </a:lnTo>
                <a:lnTo>
                  <a:pt x="84" y="162"/>
                </a:lnTo>
                <a:lnTo>
                  <a:pt x="90" y="162"/>
                </a:lnTo>
                <a:lnTo>
                  <a:pt x="90" y="168"/>
                </a:lnTo>
                <a:lnTo>
                  <a:pt x="90" y="162"/>
                </a:lnTo>
                <a:lnTo>
                  <a:pt x="90" y="168"/>
                </a:lnTo>
                <a:lnTo>
                  <a:pt x="96" y="162"/>
                </a:lnTo>
                <a:lnTo>
                  <a:pt x="96" y="168"/>
                </a:lnTo>
                <a:lnTo>
                  <a:pt x="90" y="168"/>
                </a:lnTo>
                <a:lnTo>
                  <a:pt x="96" y="168"/>
                </a:lnTo>
                <a:lnTo>
                  <a:pt x="96" y="162"/>
                </a:lnTo>
                <a:lnTo>
                  <a:pt x="102" y="162"/>
                </a:lnTo>
                <a:lnTo>
                  <a:pt x="96" y="162"/>
                </a:lnTo>
                <a:lnTo>
                  <a:pt x="96" y="156"/>
                </a:lnTo>
                <a:lnTo>
                  <a:pt x="102" y="156"/>
                </a:lnTo>
                <a:lnTo>
                  <a:pt x="108" y="156"/>
                </a:lnTo>
                <a:lnTo>
                  <a:pt x="114" y="156"/>
                </a:lnTo>
                <a:lnTo>
                  <a:pt x="120" y="156"/>
                </a:lnTo>
                <a:lnTo>
                  <a:pt x="126" y="156"/>
                </a:lnTo>
                <a:lnTo>
                  <a:pt x="132" y="156"/>
                </a:lnTo>
                <a:lnTo>
                  <a:pt x="126" y="156"/>
                </a:lnTo>
                <a:lnTo>
                  <a:pt x="126" y="162"/>
                </a:lnTo>
                <a:lnTo>
                  <a:pt x="126" y="156"/>
                </a:lnTo>
                <a:lnTo>
                  <a:pt x="126" y="162"/>
                </a:lnTo>
                <a:lnTo>
                  <a:pt x="132" y="162"/>
                </a:lnTo>
                <a:lnTo>
                  <a:pt x="126" y="162"/>
                </a:lnTo>
                <a:lnTo>
                  <a:pt x="132" y="162"/>
                </a:lnTo>
                <a:lnTo>
                  <a:pt x="132" y="168"/>
                </a:lnTo>
                <a:lnTo>
                  <a:pt x="138" y="168"/>
                </a:lnTo>
                <a:lnTo>
                  <a:pt x="132" y="168"/>
                </a:lnTo>
                <a:lnTo>
                  <a:pt x="138" y="168"/>
                </a:lnTo>
                <a:lnTo>
                  <a:pt x="138" y="174"/>
                </a:lnTo>
                <a:lnTo>
                  <a:pt x="138" y="180"/>
                </a:lnTo>
                <a:lnTo>
                  <a:pt x="144" y="180"/>
                </a:lnTo>
                <a:lnTo>
                  <a:pt x="138" y="180"/>
                </a:lnTo>
                <a:lnTo>
                  <a:pt x="144" y="180"/>
                </a:lnTo>
                <a:lnTo>
                  <a:pt x="138" y="180"/>
                </a:lnTo>
                <a:lnTo>
                  <a:pt x="144" y="180"/>
                </a:lnTo>
                <a:lnTo>
                  <a:pt x="138" y="180"/>
                </a:lnTo>
                <a:lnTo>
                  <a:pt x="144" y="180"/>
                </a:lnTo>
                <a:lnTo>
                  <a:pt x="138" y="180"/>
                </a:lnTo>
                <a:lnTo>
                  <a:pt x="138" y="186"/>
                </a:lnTo>
                <a:lnTo>
                  <a:pt x="144" y="186"/>
                </a:lnTo>
                <a:lnTo>
                  <a:pt x="144" y="192"/>
                </a:lnTo>
                <a:lnTo>
                  <a:pt x="150" y="192"/>
                </a:lnTo>
                <a:lnTo>
                  <a:pt x="156" y="192"/>
                </a:lnTo>
                <a:lnTo>
                  <a:pt x="156" y="186"/>
                </a:lnTo>
                <a:lnTo>
                  <a:pt x="162" y="186"/>
                </a:lnTo>
                <a:lnTo>
                  <a:pt x="162" y="180"/>
                </a:lnTo>
                <a:lnTo>
                  <a:pt x="168" y="180"/>
                </a:lnTo>
                <a:lnTo>
                  <a:pt x="168" y="186"/>
                </a:lnTo>
                <a:lnTo>
                  <a:pt x="162" y="186"/>
                </a:lnTo>
                <a:lnTo>
                  <a:pt x="168" y="186"/>
                </a:lnTo>
                <a:lnTo>
                  <a:pt x="168" y="180"/>
                </a:lnTo>
                <a:lnTo>
                  <a:pt x="174" y="180"/>
                </a:lnTo>
                <a:lnTo>
                  <a:pt x="174" y="186"/>
                </a:lnTo>
                <a:lnTo>
                  <a:pt x="168" y="186"/>
                </a:lnTo>
                <a:lnTo>
                  <a:pt x="174" y="186"/>
                </a:lnTo>
                <a:lnTo>
                  <a:pt x="174" y="192"/>
                </a:lnTo>
                <a:lnTo>
                  <a:pt x="180" y="192"/>
                </a:lnTo>
                <a:lnTo>
                  <a:pt x="180" y="186"/>
                </a:lnTo>
                <a:lnTo>
                  <a:pt x="180" y="192"/>
                </a:lnTo>
                <a:lnTo>
                  <a:pt x="180" y="186"/>
                </a:lnTo>
                <a:lnTo>
                  <a:pt x="180" y="192"/>
                </a:lnTo>
                <a:lnTo>
                  <a:pt x="180" y="186"/>
                </a:lnTo>
                <a:lnTo>
                  <a:pt x="186" y="186"/>
                </a:lnTo>
                <a:lnTo>
                  <a:pt x="186" y="192"/>
                </a:lnTo>
                <a:lnTo>
                  <a:pt x="192" y="192"/>
                </a:lnTo>
                <a:lnTo>
                  <a:pt x="186" y="192"/>
                </a:lnTo>
                <a:lnTo>
                  <a:pt x="192" y="198"/>
                </a:lnTo>
                <a:lnTo>
                  <a:pt x="186" y="198"/>
                </a:lnTo>
                <a:lnTo>
                  <a:pt x="192" y="198"/>
                </a:lnTo>
                <a:lnTo>
                  <a:pt x="186" y="198"/>
                </a:lnTo>
                <a:lnTo>
                  <a:pt x="192" y="198"/>
                </a:lnTo>
                <a:lnTo>
                  <a:pt x="186" y="198"/>
                </a:lnTo>
                <a:lnTo>
                  <a:pt x="192" y="198"/>
                </a:lnTo>
                <a:lnTo>
                  <a:pt x="192" y="192"/>
                </a:lnTo>
                <a:lnTo>
                  <a:pt x="186" y="192"/>
                </a:lnTo>
                <a:lnTo>
                  <a:pt x="192" y="192"/>
                </a:lnTo>
                <a:lnTo>
                  <a:pt x="186" y="192"/>
                </a:lnTo>
                <a:lnTo>
                  <a:pt x="192" y="192"/>
                </a:lnTo>
                <a:lnTo>
                  <a:pt x="192" y="186"/>
                </a:lnTo>
                <a:lnTo>
                  <a:pt x="186" y="186"/>
                </a:lnTo>
                <a:lnTo>
                  <a:pt x="192" y="186"/>
                </a:lnTo>
                <a:lnTo>
                  <a:pt x="192" y="180"/>
                </a:lnTo>
                <a:lnTo>
                  <a:pt x="198" y="186"/>
                </a:lnTo>
                <a:lnTo>
                  <a:pt x="198" y="180"/>
                </a:lnTo>
                <a:lnTo>
                  <a:pt x="198" y="186"/>
                </a:lnTo>
                <a:lnTo>
                  <a:pt x="198" y="192"/>
                </a:lnTo>
                <a:lnTo>
                  <a:pt x="204" y="192"/>
                </a:lnTo>
                <a:lnTo>
                  <a:pt x="210" y="192"/>
                </a:lnTo>
                <a:lnTo>
                  <a:pt x="216" y="192"/>
                </a:lnTo>
                <a:lnTo>
                  <a:pt x="222" y="192"/>
                </a:lnTo>
                <a:lnTo>
                  <a:pt x="228" y="192"/>
                </a:lnTo>
                <a:lnTo>
                  <a:pt x="222" y="192"/>
                </a:lnTo>
                <a:lnTo>
                  <a:pt x="222" y="186"/>
                </a:lnTo>
                <a:lnTo>
                  <a:pt x="216" y="186"/>
                </a:lnTo>
                <a:lnTo>
                  <a:pt x="216" y="180"/>
                </a:lnTo>
                <a:lnTo>
                  <a:pt x="216" y="174"/>
                </a:lnTo>
                <a:lnTo>
                  <a:pt x="222" y="174"/>
                </a:lnTo>
                <a:lnTo>
                  <a:pt x="222" y="168"/>
                </a:lnTo>
                <a:lnTo>
                  <a:pt x="222" y="162"/>
                </a:lnTo>
                <a:lnTo>
                  <a:pt x="222" y="168"/>
                </a:lnTo>
                <a:lnTo>
                  <a:pt x="222" y="162"/>
                </a:lnTo>
                <a:lnTo>
                  <a:pt x="222" y="156"/>
                </a:lnTo>
                <a:lnTo>
                  <a:pt x="228" y="156"/>
                </a:lnTo>
                <a:lnTo>
                  <a:pt x="222" y="156"/>
                </a:lnTo>
                <a:lnTo>
                  <a:pt x="222" y="162"/>
                </a:lnTo>
                <a:lnTo>
                  <a:pt x="222" y="156"/>
                </a:lnTo>
                <a:lnTo>
                  <a:pt x="222" y="150"/>
                </a:lnTo>
                <a:lnTo>
                  <a:pt x="222" y="144"/>
                </a:lnTo>
                <a:lnTo>
                  <a:pt x="222" y="138"/>
                </a:lnTo>
                <a:lnTo>
                  <a:pt x="222" y="132"/>
                </a:lnTo>
                <a:lnTo>
                  <a:pt x="216" y="132"/>
                </a:lnTo>
                <a:lnTo>
                  <a:pt x="222" y="132"/>
                </a:lnTo>
                <a:lnTo>
                  <a:pt x="216" y="132"/>
                </a:lnTo>
                <a:lnTo>
                  <a:pt x="216" y="126"/>
                </a:lnTo>
                <a:lnTo>
                  <a:pt x="222" y="126"/>
                </a:lnTo>
                <a:lnTo>
                  <a:pt x="216" y="126"/>
                </a:lnTo>
                <a:lnTo>
                  <a:pt x="210" y="126"/>
                </a:lnTo>
                <a:lnTo>
                  <a:pt x="210" y="120"/>
                </a:lnTo>
                <a:lnTo>
                  <a:pt x="210" y="114"/>
                </a:lnTo>
                <a:lnTo>
                  <a:pt x="210" y="108"/>
                </a:lnTo>
                <a:lnTo>
                  <a:pt x="216" y="108"/>
                </a:lnTo>
                <a:lnTo>
                  <a:pt x="216" y="102"/>
                </a:lnTo>
                <a:lnTo>
                  <a:pt x="216" y="96"/>
                </a:lnTo>
                <a:lnTo>
                  <a:pt x="210" y="96"/>
                </a:lnTo>
                <a:lnTo>
                  <a:pt x="210" y="90"/>
                </a:lnTo>
                <a:lnTo>
                  <a:pt x="216" y="90"/>
                </a:lnTo>
                <a:lnTo>
                  <a:pt x="216" y="96"/>
                </a:lnTo>
                <a:lnTo>
                  <a:pt x="222" y="96"/>
                </a:lnTo>
                <a:lnTo>
                  <a:pt x="228" y="96"/>
                </a:lnTo>
                <a:lnTo>
                  <a:pt x="228" y="102"/>
                </a:lnTo>
                <a:lnTo>
                  <a:pt x="234" y="102"/>
                </a:lnTo>
                <a:lnTo>
                  <a:pt x="234" y="96"/>
                </a:lnTo>
                <a:lnTo>
                  <a:pt x="240" y="96"/>
                </a:lnTo>
                <a:lnTo>
                  <a:pt x="246" y="96"/>
                </a:lnTo>
                <a:lnTo>
                  <a:pt x="246" y="102"/>
                </a:lnTo>
                <a:lnTo>
                  <a:pt x="252" y="102"/>
                </a:lnTo>
                <a:lnTo>
                  <a:pt x="246" y="102"/>
                </a:lnTo>
                <a:lnTo>
                  <a:pt x="252" y="102"/>
                </a:lnTo>
                <a:lnTo>
                  <a:pt x="252" y="108"/>
                </a:lnTo>
                <a:lnTo>
                  <a:pt x="246" y="108"/>
                </a:lnTo>
                <a:lnTo>
                  <a:pt x="246" y="114"/>
                </a:lnTo>
                <a:lnTo>
                  <a:pt x="246" y="120"/>
                </a:lnTo>
                <a:lnTo>
                  <a:pt x="252" y="120"/>
                </a:lnTo>
                <a:lnTo>
                  <a:pt x="252" y="126"/>
                </a:lnTo>
                <a:lnTo>
                  <a:pt x="252" y="132"/>
                </a:lnTo>
                <a:lnTo>
                  <a:pt x="246" y="132"/>
                </a:lnTo>
                <a:lnTo>
                  <a:pt x="252" y="132"/>
                </a:lnTo>
                <a:lnTo>
                  <a:pt x="258" y="132"/>
                </a:lnTo>
                <a:lnTo>
                  <a:pt x="258" y="126"/>
                </a:lnTo>
                <a:lnTo>
                  <a:pt x="258" y="132"/>
                </a:lnTo>
                <a:lnTo>
                  <a:pt x="258" y="126"/>
                </a:lnTo>
                <a:lnTo>
                  <a:pt x="264" y="126"/>
                </a:lnTo>
                <a:lnTo>
                  <a:pt x="264" y="132"/>
                </a:lnTo>
                <a:lnTo>
                  <a:pt x="270" y="132"/>
                </a:lnTo>
                <a:lnTo>
                  <a:pt x="276" y="132"/>
                </a:lnTo>
                <a:lnTo>
                  <a:pt x="276" y="138"/>
                </a:lnTo>
                <a:lnTo>
                  <a:pt x="282" y="138"/>
                </a:lnTo>
                <a:lnTo>
                  <a:pt x="288" y="138"/>
                </a:lnTo>
                <a:lnTo>
                  <a:pt x="294" y="138"/>
                </a:lnTo>
                <a:lnTo>
                  <a:pt x="300" y="138"/>
                </a:lnTo>
                <a:lnTo>
                  <a:pt x="300" y="144"/>
                </a:lnTo>
                <a:lnTo>
                  <a:pt x="306" y="144"/>
                </a:lnTo>
                <a:lnTo>
                  <a:pt x="306" y="150"/>
                </a:lnTo>
                <a:lnTo>
                  <a:pt x="306" y="144"/>
                </a:lnTo>
                <a:lnTo>
                  <a:pt x="312" y="144"/>
                </a:lnTo>
                <a:lnTo>
                  <a:pt x="318" y="144"/>
                </a:lnTo>
                <a:lnTo>
                  <a:pt x="324" y="144"/>
                </a:lnTo>
                <a:lnTo>
                  <a:pt x="324" y="138"/>
                </a:lnTo>
                <a:lnTo>
                  <a:pt x="330" y="138"/>
                </a:lnTo>
                <a:lnTo>
                  <a:pt x="336" y="138"/>
                </a:lnTo>
                <a:lnTo>
                  <a:pt x="342" y="138"/>
                </a:lnTo>
                <a:lnTo>
                  <a:pt x="348" y="138"/>
                </a:lnTo>
                <a:lnTo>
                  <a:pt x="348" y="132"/>
                </a:lnTo>
                <a:lnTo>
                  <a:pt x="348" y="138"/>
                </a:lnTo>
                <a:lnTo>
                  <a:pt x="342" y="138"/>
                </a:lnTo>
                <a:lnTo>
                  <a:pt x="336" y="138"/>
                </a:lnTo>
                <a:lnTo>
                  <a:pt x="336" y="132"/>
                </a:lnTo>
                <a:lnTo>
                  <a:pt x="336" y="138"/>
                </a:lnTo>
                <a:lnTo>
                  <a:pt x="336" y="132"/>
                </a:lnTo>
                <a:lnTo>
                  <a:pt x="330" y="132"/>
                </a:lnTo>
                <a:lnTo>
                  <a:pt x="324" y="132"/>
                </a:lnTo>
                <a:lnTo>
                  <a:pt x="330" y="132"/>
                </a:lnTo>
                <a:lnTo>
                  <a:pt x="324" y="132"/>
                </a:lnTo>
                <a:lnTo>
                  <a:pt x="330" y="132"/>
                </a:lnTo>
                <a:lnTo>
                  <a:pt x="324" y="132"/>
                </a:lnTo>
                <a:lnTo>
                  <a:pt x="324" y="126"/>
                </a:lnTo>
                <a:lnTo>
                  <a:pt x="330" y="120"/>
                </a:lnTo>
                <a:lnTo>
                  <a:pt x="330" y="114"/>
                </a:lnTo>
                <a:lnTo>
                  <a:pt x="336" y="114"/>
                </a:lnTo>
                <a:lnTo>
                  <a:pt x="336" y="108"/>
                </a:lnTo>
                <a:lnTo>
                  <a:pt x="342" y="108"/>
                </a:lnTo>
                <a:lnTo>
                  <a:pt x="348" y="108"/>
                </a:lnTo>
                <a:lnTo>
                  <a:pt x="354" y="102"/>
                </a:lnTo>
                <a:lnTo>
                  <a:pt x="360" y="102"/>
                </a:lnTo>
                <a:lnTo>
                  <a:pt x="366" y="102"/>
                </a:lnTo>
                <a:lnTo>
                  <a:pt x="372" y="102"/>
                </a:lnTo>
                <a:lnTo>
                  <a:pt x="378" y="102"/>
                </a:lnTo>
                <a:lnTo>
                  <a:pt x="378" y="96"/>
                </a:lnTo>
                <a:lnTo>
                  <a:pt x="384" y="96"/>
                </a:lnTo>
                <a:lnTo>
                  <a:pt x="390" y="96"/>
                </a:lnTo>
                <a:lnTo>
                  <a:pt x="396" y="96"/>
                </a:lnTo>
                <a:lnTo>
                  <a:pt x="402" y="96"/>
                </a:lnTo>
                <a:lnTo>
                  <a:pt x="402" y="90"/>
                </a:lnTo>
                <a:lnTo>
                  <a:pt x="408" y="90"/>
                </a:lnTo>
                <a:lnTo>
                  <a:pt x="408" y="84"/>
                </a:lnTo>
                <a:lnTo>
                  <a:pt x="414" y="84"/>
                </a:lnTo>
                <a:lnTo>
                  <a:pt x="414" y="78"/>
                </a:lnTo>
                <a:lnTo>
                  <a:pt x="420" y="78"/>
                </a:lnTo>
                <a:lnTo>
                  <a:pt x="420" y="72"/>
                </a:lnTo>
                <a:lnTo>
                  <a:pt x="420" y="78"/>
                </a:lnTo>
                <a:lnTo>
                  <a:pt x="426" y="78"/>
                </a:lnTo>
                <a:lnTo>
                  <a:pt x="426" y="72"/>
                </a:lnTo>
                <a:lnTo>
                  <a:pt x="420" y="72"/>
                </a:lnTo>
                <a:lnTo>
                  <a:pt x="420" y="66"/>
                </a:lnTo>
                <a:lnTo>
                  <a:pt x="420" y="60"/>
                </a:lnTo>
                <a:lnTo>
                  <a:pt x="426" y="60"/>
                </a:lnTo>
                <a:lnTo>
                  <a:pt x="420" y="60"/>
                </a:lnTo>
                <a:lnTo>
                  <a:pt x="426" y="60"/>
                </a:lnTo>
                <a:lnTo>
                  <a:pt x="420" y="60"/>
                </a:lnTo>
                <a:lnTo>
                  <a:pt x="426" y="54"/>
                </a:lnTo>
                <a:lnTo>
                  <a:pt x="426" y="48"/>
                </a:lnTo>
                <a:lnTo>
                  <a:pt x="426" y="42"/>
                </a:lnTo>
                <a:lnTo>
                  <a:pt x="426" y="36"/>
                </a:lnTo>
                <a:lnTo>
                  <a:pt x="426" y="30"/>
                </a:lnTo>
                <a:lnTo>
                  <a:pt x="426" y="24"/>
                </a:lnTo>
                <a:lnTo>
                  <a:pt x="432" y="24"/>
                </a:lnTo>
                <a:lnTo>
                  <a:pt x="432" y="18"/>
                </a:lnTo>
                <a:lnTo>
                  <a:pt x="426" y="18"/>
                </a:lnTo>
                <a:lnTo>
                  <a:pt x="432" y="18"/>
                </a:lnTo>
                <a:lnTo>
                  <a:pt x="432" y="12"/>
                </a:lnTo>
                <a:lnTo>
                  <a:pt x="438" y="12"/>
                </a:lnTo>
                <a:lnTo>
                  <a:pt x="444" y="6"/>
                </a:lnTo>
                <a:lnTo>
                  <a:pt x="450" y="6"/>
                </a:lnTo>
                <a:lnTo>
                  <a:pt x="456" y="6"/>
                </a:lnTo>
                <a:lnTo>
                  <a:pt x="462" y="6"/>
                </a:lnTo>
                <a:lnTo>
                  <a:pt x="468" y="6"/>
                </a:lnTo>
                <a:lnTo>
                  <a:pt x="474" y="6"/>
                </a:lnTo>
                <a:lnTo>
                  <a:pt x="480" y="6"/>
                </a:lnTo>
                <a:lnTo>
                  <a:pt x="480" y="0"/>
                </a:lnTo>
                <a:lnTo>
                  <a:pt x="486" y="0"/>
                </a:lnTo>
                <a:lnTo>
                  <a:pt x="486" y="6"/>
                </a:lnTo>
                <a:lnTo>
                  <a:pt x="486" y="12"/>
                </a:lnTo>
                <a:lnTo>
                  <a:pt x="492" y="12"/>
                </a:lnTo>
                <a:lnTo>
                  <a:pt x="492" y="18"/>
                </a:lnTo>
                <a:lnTo>
                  <a:pt x="486" y="18"/>
                </a:lnTo>
                <a:lnTo>
                  <a:pt x="486" y="24"/>
                </a:lnTo>
                <a:lnTo>
                  <a:pt x="492" y="30"/>
                </a:lnTo>
                <a:lnTo>
                  <a:pt x="492" y="24"/>
                </a:lnTo>
                <a:lnTo>
                  <a:pt x="492" y="30"/>
                </a:lnTo>
                <a:lnTo>
                  <a:pt x="498" y="30"/>
                </a:lnTo>
                <a:lnTo>
                  <a:pt x="498" y="36"/>
                </a:lnTo>
                <a:lnTo>
                  <a:pt x="504" y="36"/>
                </a:lnTo>
                <a:lnTo>
                  <a:pt x="504" y="42"/>
                </a:lnTo>
                <a:lnTo>
                  <a:pt x="504" y="36"/>
                </a:lnTo>
                <a:lnTo>
                  <a:pt x="510" y="36"/>
                </a:lnTo>
                <a:lnTo>
                  <a:pt x="510" y="30"/>
                </a:lnTo>
                <a:lnTo>
                  <a:pt x="510" y="36"/>
                </a:lnTo>
                <a:lnTo>
                  <a:pt x="510" y="30"/>
                </a:lnTo>
                <a:lnTo>
                  <a:pt x="516" y="30"/>
                </a:lnTo>
                <a:lnTo>
                  <a:pt x="516" y="36"/>
                </a:lnTo>
                <a:lnTo>
                  <a:pt x="516" y="30"/>
                </a:lnTo>
                <a:lnTo>
                  <a:pt x="516" y="36"/>
                </a:lnTo>
                <a:lnTo>
                  <a:pt x="522" y="36"/>
                </a:lnTo>
                <a:lnTo>
                  <a:pt x="522" y="42"/>
                </a:lnTo>
                <a:lnTo>
                  <a:pt x="522" y="48"/>
                </a:lnTo>
                <a:lnTo>
                  <a:pt x="522" y="54"/>
                </a:lnTo>
                <a:lnTo>
                  <a:pt x="522" y="60"/>
                </a:lnTo>
                <a:lnTo>
                  <a:pt x="528" y="60"/>
                </a:lnTo>
                <a:lnTo>
                  <a:pt x="534" y="60"/>
                </a:lnTo>
                <a:lnTo>
                  <a:pt x="540" y="60"/>
                </a:lnTo>
                <a:lnTo>
                  <a:pt x="534" y="60"/>
                </a:lnTo>
                <a:lnTo>
                  <a:pt x="540" y="60"/>
                </a:lnTo>
                <a:lnTo>
                  <a:pt x="546" y="60"/>
                </a:lnTo>
                <a:lnTo>
                  <a:pt x="546" y="66"/>
                </a:lnTo>
                <a:lnTo>
                  <a:pt x="546" y="72"/>
                </a:lnTo>
                <a:lnTo>
                  <a:pt x="546" y="78"/>
                </a:lnTo>
                <a:lnTo>
                  <a:pt x="552" y="78"/>
                </a:lnTo>
                <a:lnTo>
                  <a:pt x="558" y="78"/>
                </a:lnTo>
                <a:lnTo>
                  <a:pt x="564" y="78"/>
                </a:lnTo>
                <a:lnTo>
                  <a:pt x="570" y="78"/>
                </a:lnTo>
                <a:lnTo>
                  <a:pt x="564" y="78"/>
                </a:lnTo>
                <a:lnTo>
                  <a:pt x="570" y="78"/>
                </a:lnTo>
                <a:lnTo>
                  <a:pt x="570" y="84"/>
                </a:lnTo>
                <a:lnTo>
                  <a:pt x="576" y="84"/>
                </a:lnTo>
                <a:lnTo>
                  <a:pt x="570" y="84"/>
                </a:lnTo>
                <a:lnTo>
                  <a:pt x="576" y="84"/>
                </a:lnTo>
                <a:lnTo>
                  <a:pt x="576" y="90"/>
                </a:lnTo>
                <a:lnTo>
                  <a:pt x="570" y="90"/>
                </a:lnTo>
                <a:lnTo>
                  <a:pt x="570" y="96"/>
                </a:lnTo>
                <a:lnTo>
                  <a:pt x="576" y="96"/>
                </a:lnTo>
                <a:lnTo>
                  <a:pt x="576" y="102"/>
                </a:lnTo>
                <a:lnTo>
                  <a:pt x="576" y="108"/>
                </a:lnTo>
                <a:lnTo>
                  <a:pt x="570" y="108"/>
                </a:lnTo>
                <a:lnTo>
                  <a:pt x="570" y="114"/>
                </a:lnTo>
                <a:lnTo>
                  <a:pt x="576" y="114"/>
                </a:lnTo>
                <a:lnTo>
                  <a:pt x="582" y="114"/>
                </a:lnTo>
                <a:lnTo>
                  <a:pt x="588" y="114"/>
                </a:lnTo>
                <a:lnTo>
                  <a:pt x="594" y="114"/>
                </a:lnTo>
                <a:lnTo>
                  <a:pt x="600" y="114"/>
                </a:lnTo>
                <a:lnTo>
                  <a:pt x="600" y="108"/>
                </a:lnTo>
                <a:lnTo>
                  <a:pt x="600" y="102"/>
                </a:lnTo>
                <a:lnTo>
                  <a:pt x="606" y="102"/>
                </a:lnTo>
                <a:lnTo>
                  <a:pt x="612" y="102"/>
                </a:lnTo>
                <a:lnTo>
                  <a:pt x="612" y="96"/>
                </a:lnTo>
                <a:lnTo>
                  <a:pt x="612" y="102"/>
                </a:lnTo>
                <a:lnTo>
                  <a:pt x="618" y="102"/>
                </a:lnTo>
                <a:lnTo>
                  <a:pt x="612" y="102"/>
                </a:lnTo>
                <a:lnTo>
                  <a:pt x="612" y="108"/>
                </a:lnTo>
                <a:lnTo>
                  <a:pt x="612" y="114"/>
                </a:lnTo>
                <a:lnTo>
                  <a:pt x="606" y="114"/>
                </a:lnTo>
                <a:lnTo>
                  <a:pt x="612" y="120"/>
                </a:lnTo>
                <a:lnTo>
                  <a:pt x="612" y="126"/>
                </a:lnTo>
                <a:lnTo>
                  <a:pt x="612" y="132"/>
                </a:lnTo>
                <a:lnTo>
                  <a:pt x="618" y="132"/>
                </a:lnTo>
                <a:lnTo>
                  <a:pt x="624" y="132"/>
                </a:lnTo>
                <a:lnTo>
                  <a:pt x="624" y="138"/>
                </a:lnTo>
                <a:lnTo>
                  <a:pt x="630" y="138"/>
                </a:lnTo>
                <a:lnTo>
                  <a:pt x="630" y="144"/>
                </a:lnTo>
                <a:lnTo>
                  <a:pt x="636" y="144"/>
                </a:lnTo>
                <a:lnTo>
                  <a:pt x="636" y="150"/>
                </a:lnTo>
                <a:lnTo>
                  <a:pt x="642" y="150"/>
                </a:lnTo>
                <a:lnTo>
                  <a:pt x="642" y="156"/>
                </a:lnTo>
                <a:lnTo>
                  <a:pt x="642" y="162"/>
                </a:lnTo>
                <a:lnTo>
                  <a:pt x="648" y="162"/>
                </a:lnTo>
                <a:lnTo>
                  <a:pt x="648" y="156"/>
                </a:lnTo>
                <a:lnTo>
                  <a:pt x="654" y="156"/>
                </a:lnTo>
                <a:lnTo>
                  <a:pt x="654" y="162"/>
                </a:lnTo>
                <a:lnTo>
                  <a:pt x="654" y="156"/>
                </a:lnTo>
                <a:lnTo>
                  <a:pt x="660" y="156"/>
                </a:lnTo>
                <a:lnTo>
                  <a:pt x="666" y="156"/>
                </a:lnTo>
                <a:lnTo>
                  <a:pt x="666" y="162"/>
                </a:lnTo>
                <a:lnTo>
                  <a:pt x="672" y="162"/>
                </a:lnTo>
                <a:lnTo>
                  <a:pt x="672" y="168"/>
                </a:lnTo>
                <a:lnTo>
                  <a:pt x="678" y="168"/>
                </a:lnTo>
                <a:lnTo>
                  <a:pt x="684" y="168"/>
                </a:lnTo>
                <a:lnTo>
                  <a:pt x="684" y="162"/>
                </a:lnTo>
                <a:lnTo>
                  <a:pt x="690" y="162"/>
                </a:lnTo>
                <a:lnTo>
                  <a:pt x="696" y="162"/>
                </a:lnTo>
                <a:lnTo>
                  <a:pt x="696" y="168"/>
                </a:lnTo>
                <a:lnTo>
                  <a:pt x="696" y="162"/>
                </a:lnTo>
                <a:lnTo>
                  <a:pt x="696" y="168"/>
                </a:lnTo>
                <a:lnTo>
                  <a:pt x="702" y="168"/>
                </a:lnTo>
                <a:lnTo>
                  <a:pt x="708" y="168"/>
                </a:lnTo>
                <a:lnTo>
                  <a:pt x="708" y="174"/>
                </a:lnTo>
                <a:lnTo>
                  <a:pt x="714" y="174"/>
                </a:lnTo>
                <a:lnTo>
                  <a:pt x="714" y="180"/>
                </a:lnTo>
                <a:lnTo>
                  <a:pt x="708" y="180"/>
                </a:lnTo>
                <a:lnTo>
                  <a:pt x="714" y="180"/>
                </a:lnTo>
                <a:lnTo>
                  <a:pt x="708" y="180"/>
                </a:lnTo>
                <a:lnTo>
                  <a:pt x="714" y="180"/>
                </a:lnTo>
                <a:lnTo>
                  <a:pt x="714" y="186"/>
                </a:lnTo>
                <a:lnTo>
                  <a:pt x="714" y="192"/>
                </a:lnTo>
                <a:lnTo>
                  <a:pt x="720" y="192"/>
                </a:lnTo>
                <a:lnTo>
                  <a:pt x="720" y="198"/>
                </a:lnTo>
                <a:lnTo>
                  <a:pt x="726" y="198"/>
                </a:lnTo>
                <a:lnTo>
                  <a:pt x="726" y="192"/>
                </a:lnTo>
                <a:lnTo>
                  <a:pt x="732" y="192"/>
                </a:lnTo>
                <a:lnTo>
                  <a:pt x="738" y="192"/>
                </a:lnTo>
                <a:lnTo>
                  <a:pt x="738" y="198"/>
                </a:lnTo>
                <a:lnTo>
                  <a:pt x="738" y="204"/>
                </a:lnTo>
                <a:lnTo>
                  <a:pt x="738" y="198"/>
                </a:lnTo>
                <a:lnTo>
                  <a:pt x="744" y="198"/>
                </a:lnTo>
                <a:lnTo>
                  <a:pt x="738" y="198"/>
                </a:lnTo>
                <a:lnTo>
                  <a:pt x="744" y="198"/>
                </a:lnTo>
                <a:lnTo>
                  <a:pt x="744" y="204"/>
                </a:lnTo>
                <a:lnTo>
                  <a:pt x="744" y="198"/>
                </a:lnTo>
                <a:lnTo>
                  <a:pt x="750" y="198"/>
                </a:lnTo>
                <a:lnTo>
                  <a:pt x="750" y="204"/>
                </a:lnTo>
                <a:lnTo>
                  <a:pt x="750" y="198"/>
                </a:lnTo>
                <a:lnTo>
                  <a:pt x="756" y="198"/>
                </a:lnTo>
                <a:lnTo>
                  <a:pt x="762" y="198"/>
                </a:lnTo>
                <a:lnTo>
                  <a:pt x="768" y="198"/>
                </a:lnTo>
                <a:lnTo>
                  <a:pt x="762" y="198"/>
                </a:lnTo>
                <a:lnTo>
                  <a:pt x="762" y="204"/>
                </a:lnTo>
                <a:lnTo>
                  <a:pt x="768" y="204"/>
                </a:lnTo>
                <a:lnTo>
                  <a:pt x="774" y="204"/>
                </a:lnTo>
                <a:lnTo>
                  <a:pt x="774" y="210"/>
                </a:lnTo>
                <a:lnTo>
                  <a:pt x="780" y="210"/>
                </a:lnTo>
                <a:lnTo>
                  <a:pt x="786" y="210"/>
                </a:lnTo>
                <a:lnTo>
                  <a:pt x="792" y="210"/>
                </a:lnTo>
                <a:lnTo>
                  <a:pt x="798" y="210"/>
                </a:lnTo>
                <a:lnTo>
                  <a:pt x="798" y="216"/>
                </a:lnTo>
                <a:lnTo>
                  <a:pt x="804" y="216"/>
                </a:lnTo>
                <a:lnTo>
                  <a:pt x="810" y="216"/>
                </a:lnTo>
                <a:lnTo>
                  <a:pt x="804" y="216"/>
                </a:lnTo>
                <a:lnTo>
                  <a:pt x="804" y="222"/>
                </a:lnTo>
                <a:lnTo>
                  <a:pt x="804" y="228"/>
                </a:lnTo>
                <a:lnTo>
                  <a:pt x="798" y="228"/>
                </a:lnTo>
                <a:lnTo>
                  <a:pt x="798" y="234"/>
                </a:lnTo>
                <a:lnTo>
                  <a:pt x="792" y="234"/>
                </a:lnTo>
                <a:lnTo>
                  <a:pt x="792" y="240"/>
                </a:lnTo>
                <a:lnTo>
                  <a:pt x="786" y="240"/>
                </a:lnTo>
                <a:lnTo>
                  <a:pt x="786" y="246"/>
                </a:lnTo>
                <a:lnTo>
                  <a:pt x="780" y="246"/>
                </a:lnTo>
                <a:lnTo>
                  <a:pt x="780" y="252"/>
                </a:lnTo>
                <a:lnTo>
                  <a:pt x="780" y="258"/>
                </a:lnTo>
                <a:lnTo>
                  <a:pt x="780" y="264"/>
                </a:lnTo>
                <a:lnTo>
                  <a:pt x="774" y="270"/>
                </a:lnTo>
                <a:lnTo>
                  <a:pt x="774" y="276"/>
                </a:lnTo>
                <a:lnTo>
                  <a:pt x="774" y="282"/>
                </a:lnTo>
                <a:lnTo>
                  <a:pt x="774" y="288"/>
                </a:lnTo>
                <a:lnTo>
                  <a:pt x="768" y="288"/>
                </a:lnTo>
                <a:lnTo>
                  <a:pt x="768" y="294"/>
                </a:lnTo>
                <a:lnTo>
                  <a:pt x="768" y="300"/>
                </a:lnTo>
                <a:lnTo>
                  <a:pt x="768" y="306"/>
                </a:lnTo>
                <a:lnTo>
                  <a:pt x="768" y="312"/>
                </a:lnTo>
                <a:lnTo>
                  <a:pt x="762" y="312"/>
                </a:lnTo>
                <a:lnTo>
                  <a:pt x="762" y="318"/>
                </a:lnTo>
                <a:lnTo>
                  <a:pt x="762" y="324"/>
                </a:lnTo>
                <a:lnTo>
                  <a:pt x="762" y="330"/>
                </a:lnTo>
                <a:lnTo>
                  <a:pt x="762" y="336"/>
                </a:lnTo>
                <a:lnTo>
                  <a:pt x="762" y="342"/>
                </a:lnTo>
                <a:lnTo>
                  <a:pt x="768" y="342"/>
                </a:lnTo>
                <a:lnTo>
                  <a:pt x="762" y="342"/>
                </a:lnTo>
                <a:lnTo>
                  <a:pt x="762" y="348"/>
                </a:lnTo>
                <a:lnTo>
                  <a:pt x="762" y="354"/>
                </a:lnTo>
                <a:lnTo>
                  <a:pt x="756" y="354"/>
                </a:lnTo>
                <a:lnTo>
                  <a:pt x="756" y="348"/>
                </a:lnTo>
                <a:lnTo>
                  <a:pt x="756" y="354"/>
                </a:lnTo>
                <a:lnTo>
                  <a:pt x="750" y="354"/>
                </a:lnTo>
                <a:lnTo>
                  <a:pt x="744" y="354"/>
                </a:lnTo>
                <a:lnTo>
                  <a:pt x="738" y="354"/>
                </a:lnTo>
                <a:lnTo>
                  <a:pt x="738" y="348"/>
                </a:lnTo>
                <a:lnTo>
                  <a:pt x="732" y="348"/>
                </a:lnTo>
                <a:lnTo>
                  <a:pt x="726" y="348"/>
                </a:lnTo>
                <a:lnTo>
                  <a:pt x="726" y="354"/>
                </a:lnTo>
                <a:lnTo>
                  <a:pt x="726" y="360"/>
                </a:lnTo>
                <a:lnTo>
                  <a:pt x="720" y="360"/>
                </a:lnTo>
                <a:lnTo>
                  <a:pt x="726" y="360"/>
                </a:lnTo>
                <a:lnTo>
                  <a:pt x="732" y="360"/>
                </a:lnTo>
                <a:lnTo>
                  <a:pt x="732" y="366"/>
                </a:lnTo>
                <a:lnTo>
                  <a:pt x="726" y="366"/>
                </a:lnTo>
                <a:lnTo>
                  <a:pt x="726" y="372"/>
                </a:lnTo>
                <a:lnTo>
                  <a:pt x="720" y="372"/>
                </a:lnTo>
                <a:lnTo>
                  <a:pt x="720" y="378"/>
                </a:lnTo>
                <a:lnTo>
                  <a:pt x="714" y="378"/>
                </a:lnTo>
                <a:lnTo>
                  <a:pt x="714" y="384"/>
                </a:lnTo>
                <a:lnTo>
                  <a:pt x="708" y="384"/>
                </a:lnTo>
                <a:lnTo>
                  <a:pt x="708" y="390"/>
                </a:lnTo>
                <a:lnTo>
                  <a:pt x="702" y="390"/>
                </a:lnTo>
                <a:lnTo>
                  <a:pt x="702" y="396"/>
                </a:lnTo>
                <a:lnTo>
                  <a:pt x="696" y="396"/>
                </a:lnTo>
                <a:lnTo>
                  <a:pt x="690" y="396"/>
                </a:lnTo>
                <a:lnTo>
                  <a:pt x="690" y="402"/>
                </a:lnTo>
                <a:lnTo>
                  <a:pt x="690" y="408"/>
                </a:lnTo>
                <a:lnTo>
                  <a:pt x="690" y="414"/>
                </a:lnTo>
                <a:lnTo>
                  <a:pt x="684" y="414"/>
                </a:lnTo>
                <a:lnTo>
                  <a:pt x="690" y="414"/>
                </a:lnTo>
                <a:lnTo>
                  <a:pt x="690" y="420"/>
                </a:lnTo>
                <a:lnTo>
                  <a:pt x="684" y="420"/>
                </a:lnTo>
                <a:lnTo>
                  <a:pt x="678" y="420"/>
                </a:lnTo>
                <a:lnTo>
                  <a:pt x="678" y="426"/>
                </a:lnTo>
                <a:lnTo>
                  <a:pt x="672" y="426"/>
                </a:lnTo>
                <a:lnTo>
                  <a:pt x="672" y="432"/>
                </a:lnTo>
                <a:lnTo>
                  <a:pt x="666" y="432"/>
                </a:lnTo>
                <a:lnTo>
                  <a:pt x="672" y="432"/>
                </a:lnTo>
                <a:lnTo>
                  <a:pt x="672" y="438"/>
                </a:lnTo>
                <a:lnTo>
                  <a:pt x="666" y="438"/>
                </a:lnTo>
                <a:lnTo>
                  <a:pt x="666" y="444"/>
                </a:lnTo>
                <a:lnTo>
                  <a:pt x="666" y="450"/>
                </a:lnTo>
                <a:lnTo>
                  <a:pt x="672" y="450"/>
                </a:lnTo>
                <a:lnTo>
                  <a:pt x="672" y="456"/>
                </a:lnTo>
                <a:lnTo>
                  <a:pt x="666" y="456"/>
                </a:lnTo>
                <a:lnTo>
                  <a:pt x="666" y="462"/>
                </a:lnTo>
                <a:lnTo>
                  <a:pt x="660" y="462"/>
                </a:lnTo>
                <a:lnTo>
                  <a:pt x="660" y="468"/>
                </a:lnTo>
                <a:lnTo>
                  <a:pt x="660" y="474"/>
                </a:lnTo>
                <a:lnTo>
                  <a:pt x="654" y="474"/>
                </a:lnTo>
                <a:lnTo>
                  <a:pt x="660" y="474"/>
                </a:lnTo>
                <a:lnTo>
                  <a:pt x="660" y="468"/>
                </a:lnTo>
                <a:lnTo>
                  <a:pt x="660" y="474"/>
                </a:lnTo>
                <a:lnTo>
                  <a:pt x="660" y="468"/>
                </a:lnTo>
                <a:lnTo>
                  <a:pt x="666" y="468"/>
                </a:lnTo>
                <a:lnTo>
                  <a:pt x="666" y="474"/>
                </a:lnTo>
                <a:lnTo>
                  <a:pt x="666" y="468"/>
                </a:lnTo>
                <a:lnTo>
                  <a:pt x="672" y="468"/>
                </a:lnTo>
                <a:lnTo>
                  <a:pt x="678" y="468"/>
                </a:lnTo>
                <a:lnTo>
                  <a:pt x="678" y="462"/>
                </a:lnTo>
                <a:lnTo>
                  <a:pt x="678" y="456"/>
                </a:lnTo>
                <a:lnTo>
                  <a:pt x="672" y="456"/>
                </a:lnTo>
                <a:lnTo>
                  <a:pt x="678" y="450"/>
                </a:lnTo>
                <a:lnTo>
                  <a:pt x="690" y="444"/>
                </a:lnTo>
                <a:lnTo>
                  <a:pt x="702" y="444"/>
                </a:lnTo>
                <a:lnTo>
                  <a:pt x="708" y="450"/>
                </a:lnTo>
                <a:lnTo>
                  <a:pt x="714" y="450"/>
                </a:lnTo>
                <a:lnTo>
                  <a:pt x="708" y="450"/>
                </a:lnTo>
                <a:lnTo>
                  <a:pt x="708" y="456"/>
                </a:lnTo>
                <a:lnTo>
                  <a:pt x="714" y="456"/>
                </a:lnTo>
                <a:lnTo>
                  <a:pt x="714" y="462"/>
                </a:lnTo>
                <a:lnTo>
                  <a:pt x="714" y="468"/>
                </a:lnTo>
                <a:lnTo>
                  <a:pt x="708" y="468"/>
                </a:lnTo>
                <a:lnTo>
                  <a:pt x="714" y="468"/>
                </a:lnTo>
                <a:lnTo>
                  <a:pt x="708" y="468"/>
                </a:lnTo>
                <a:lnTo>
                  <a:pt x="708" y="474"/>
                </a:lnTo>
                <a:lnTo>
                  <a:pt x="714" y="474"/>
                </a:lnTo>
                <a:lnTo>
                  <a:pt x="714" y="480"/>
                </a:lnTo>
                <a:lnTo>
                  <a:pt x="720" y="480"/>
                </a:lnTo>
                <a:lnTo>
                  <a:pt x="720" y="486"/>
                </a:lnTo>
                <a:lnTo>
                  <a:pt x="726" y="486"/>
                </a:lnTo>
                <a:lnTo>
                  <a:pt x="726" y="492"/>
                </a:lnTo>
                <a:lnTo>
                  <a:pt x="726" y="498"/>
                </a:lnTo>
                <a:lnTo>
                  <a:pt x="720" y="498"/>
                </a:lnTo>
                <a:lnTo>
                  <a:pt x="720" y="504"/>
                </a:lnTo>
                <a:lnTo>
                  <a:pt x="720" y="498"/>
                </a:lnTo>
                <a:lnTo>
                  <a:pt x="714" y="498"/>
                </a:lnTo>
                <a:lnTo>
                  <a:pt x="714" y="504"/>
                </a:lnTo>
                <a:lnTo>
                  <a:pt x="714" y="498"/>
                </a:lnTo>
                <a:lnTo>
                  <a:pt x="714" y="504"/>
                </a:lnTo>
                <a:lnTo>
                  <a:pt x="708" y="504"/>
                </a:lnTo>
                <a:lnTo>
                  <a:pt x="708" y="510"/>
                </a:lnTo>
                <a:lnTo>
                  <a:pt x="708" y="516"/>
                </a:lnTo>
                <a:lnTo>
                  <a:pt x="714" y="516"/>
                </a:lnTo>
                <a:lnTo>
                  <a:pt x="714" y="522"/>
                </a:lnTo>
                <a:lnTo>
                  <a:pt x="720" y="522"/>
                </a:lnTo>
                <a:lnTo>
                  <a:pt x="720" y="516"/>
                </a:lnTo>
                <a:lnTo>
                  <a:pt x="720" y="522"/>
                </a:lnTo>
                <a:lnTo>
                  <a:pt x="720" y="528"/>
                </a:lnTo>
                <a:lnTo>
                  <a:pt x="720" y="534"/>
                </a:lnTo>
                <a:lnTo>
                  <a:pt x="726" y="534"/>
                </a:lnTo>
                <a:lnTo>
                  <a:pt x="726" y="540"/>
                </a:lnTo>
                <a:lnTo>
                  <a:pt x="732" y="540"/>
                </a:lnTo>
                <a:lnTo>
                  <a:pt x="732" y="546"/>
                </a:lnTo>
                <a:lnTo>
                  <a:pt x="726" y="546"/>
                </a:lnTo>
                <a:lnTo>
                  <a:pt x="726" y="552"/>
                </a:lnTo>
                <a:lnTo>
                  <a:pt x="726" y="558"/>
                </a:lnTo>
                <a:lnTo>
                  <a:pt x="720" y="558"/>
                </a:lnTo>
                <a:lnTo>
                  <a:pt x="714" y="564"/>
                </a:lnTo>
                <a:lnTo>
                  <a:pt x="708" y="564"/>
                </a:lnTo>
                <a:lnTo>
                  <a:pt x="708" y="570"/>
                </a:lnTo>
                <a:lnTo>
                  <a:pt x="708" y="564"/>
                </a:lnTo>
                <a:lnTo>
                  <a:pt x="702" y="564"/>
                </a:lnTo>
                <a:lnTo>
                  <a:pt x="696" y="564"/>
                </a:lnTo>
                <a:lnTo>
                  <a:pt x="696" y="570"/>
                </a:lnTo>
                <a:lnTo>
                  <a:pt x="696" y="564"/>
                </a:lnTo>
                <a:lnTo>
                  <a:pt x="696" y="570"/>
                </a:lnTo>
                <a:lnTo>
                  <a:pt x="696" y="576"/>
                </a:lnTo>
                <a:lnTo>
                  <a:pt x="702" y="576"/>
                </a:lnTo>
                <a:lnTo>
                  <a:pt x="702" y="582"/>
                </a:lnTo>
                <a:lnTo>
                  <a:pt x="702" y="588"/>
                </a:lnTo>
                <a:lnTo>
                  <a:pt x="708" y="588"/>
                </a:lnTo>
                <a:lnTo>
                  <a:pt x="708" y="594"/>
                </a:lnTo>
                <a:lnTo>
                  <a:pt x="714" y="594"/>
                </a:lnTo>
                <a:lnTo>
                  <a:pt x="720" y="594"/>
                </a:lnTo>
                <a:lnTo>
                  <a:pt x="720" y="600"/>
                </a:lnTo>
                <a:lnTo>
                  <a:pt x="720" y="606"/>
                </a:lnTo>
                <a:lnTo>
                  <a:pt x="720" y="612"/>
                </a:lnTo>
                <a:lnTo>
                  <a:pt x="720" y="606"/>
                </a:lnTo>
                <a:lnTo>
                  <a:pt x="714" y="606"/>
                </a:lnTo>
                <a:lnTo>
                  <a:pt x="714" y="612"/>
                </a:lnTo>
                <a:lnTo>
                  <a:pt x="714" y="618"/>
                </a:lnTo>
                <a:lnTo>
                  <a:pt x="708" y="618"/>
                </a:lnTo>
                <a:lnTo>
                  <a:pt x="708" y="624"/>
                </a:lnTo>
                <a:lnTo>
                  <a:pt x="708" y="630"/>
                </a:lnTo>
                <a:lnTo>
                  <a:pt x="714" y="630"/>
                </a:lnTo>
                <a:lnTo>
                  <a:pt x="708" y="630"/>
                </a:lnTo>
                <a:lnTo>
                  <a:pt x="708" y="636"/>
                </a:lnTo>
                <a:lnTo>
                  <a:pt x="714" y="636"/>
                </a:lnTo>
                <a:lnTo>
                  <a:pt x="714" y="642"/>
                </a:lnTo>
                <a:lnTo>
                  <a:pt x="714" y="648"/>
                </a:lnTo>
                <a:lnTo>
                  <a:pt x="714" y="642"/>
                </a:lnTo>
                <a:lnTo>
                  <a:pt x="714" y="648"/>
                </a:lnTo>
                <a:lnTo>
                  <a:pt x="720" y="648"/>
                </a:lnTo>
                <a:lnTo>
                  <a:pt x="720" y="654"/>
                </a:lnTo>
                <a:lnTo>
                  <a:pt x="726" y="654"/>
                </a:lnTo>
                <a:lnTo>
                  <a:pt x="732" y="654"/>
                </a:lnTo>
                <a:lnTo>
                  <a:pt x="732" y="660"/>
                </a:lnTo>
                <a:lnTo>
                  <a:pt x="738" y="660"/>
                </a:lnTo>
                <a:lnTo>
                  <a:pt x="744" y="660"/>
                </a:lnTo>
                <a:lnTo>
                  <a:pt x="750" y="660"/>
                </a:lnTo>
                <a:lnTo>
                  <a:pt x="756" y="660"/>
                </a:lnTo>
                <a:lnTo>
                  <a:pt x="756" y="654"/>
                </a:lnTo>
                <a:lnTo>
                  <a:pt x="762" y="654"/>
                </a:lnTo>
                <a:lnTo>
                  <a:pt x="762" y="660"/>
                </a:lnTo>
                <a:lnTo>
                  <a:pt x="762" y="666"/>
                </a:lnTo>
                <a:lnTo>
                  <a:pt x="762" y="672"/>
                </a:lnTo>
                <a:lnTo>
                  <a:pt x="756" y="672"/>
                </a:lnTo>
                <a:lnTo>
                  <a:pt x="762" y="672"/>
                </a:lnTo>
                <a:lnTo>
                  <a:pt x="756" y="672"/>
                </a:lnTo>
                <a:lnTo>
                  <a:pt x="756" y="678"/>
                </a:lnTo>
                <a:lnTo>
                  <a:pt x="750" y="678"/>
                </a:lnTo>
                <a:lnTo>
                  <a:pt x="750" y="684"/>
                </a:lnTo>
                <a:lnTo>
                  <a:pt x="750" y="690"/>
                </a:lnTo>
                <a:lnTo>
                  <a:pt x="750" y="696"/>
                </a:lnTo>
                <a:lnTo>
                  <a:pt x="750" y="690"/>
                </a:lnTo>
                <a:lnTo>
                  <a:pt x="750" y="696"/>
                </a:lnTo>
                <a:lnTo>
                  <a:pt x="744" y="696"/>
                </a:lnTo>
                <a:lnTo>
                  <a:pt x="738" y="696"/>
                </a:lnTo>
                <a:lnTo>
                  <a:pt x="738" y="702"/>
                </a:lnTo>
                <a:lnTo>
                  <a:pt x="732" y="702"/>
                </a:lnTo>
                <a:lnTo>
                  <a:pt x="726" y="702"/>
                </a:lnTo>
                <a:lnTo>
                  <a:pt x="732" y="702"/>
                </a:lnTo>
                <a:lnTo>
                  <a:pt x="726" y="702"/>
                </a:lnTo>
                <a:lnTo>
                  <a:pt x="726" y="708"/>
                </a:lnTo>
                <a:lnTo>
                  <a:pt x="720" y="708"/>
                </a:lnTo>
                <a:lnTo>
                  <a:pt x="720" y="714"/>
                </a:lnTo>
                <a:lnTo>
                  <a:pt x="714" y="714"/>
                </a:lnTo>
                <a:lnTo>
                  <a:pt x="708" y="714"/>
                </a:lnTo>
                <a:lnTo>
                  <a:pt x="708" y="720"/>
                </a:lnTo>
                <a:lnTo>
                  <a:pt x="708" y="726"/>
                </a:lnTo>
                <a:lnTo>
                  <a:pt x="702" y="726"/>
                </a:lnTo>
                <a:lnTo>
                  <a:pt x="696" y="726"/>
                </a:lnTo>
                <a:lnTo>
                  <a:pt x="696" y="732"/>
                </a:lnTo>
                <a:lnTo>
                  <a:pt x="690" y="732"/>
                </a:lnTo>
                <a:lnTo>
                  <a:pt x="690" y="738"/>
                </a:lnTo>
                <a:lnTo>
                  <a:pt x="684" y="738"/>
                </a:lnTo>
                <a:lnTo>
                  <a:pt x="690" y="738"/>
                </a:lnTo>
                <a:lnTo>
                  <a:pt x="690" y="744"/>
                </a:lnTo>
                <a:lnTo>
                  <a:pt x="690" y="750"/>
                </a:lnTo>
                <a:lnTo>
                  <a:pt x="684" y="750"/>
                </a:lnTo>
                <a:lnTo>
                  <a:pt x="684" y="744"/>
                </a:lnTo>
                <a:lnTo>
                  <a:pt x="678" y="744"/>
                </a:lnTo>
                <a:lnTo>
                  <a:pt x="678" y="750"/>
                </a:lnTo>
                <a:lnTo>
                  <a:pt x="672" y="750"/>
                </a:lnTo>
                <a:lnTo>
                  <a:pt x="666" y="750"/>
                </a:lnTo>
                <a:lnTo>
                  <a:pt x="666" y="756"/>
                </a:lnTo>
                <a:lnTo>
                  <a:pt x="666" y="750"/>
                </a:lnTo>
                <a:lnTo>
                  <a:pt x="660" y="750"/>
                </a:lnTo>
                <a:lnTo>
                  <a:pt x="654" y="750"/>
                </a:lnTo>
                <a:lnTo>
                  <a:pt x="654" y="756"/>
                </a:lnTo>
                <a:lnTo>
                  <a:pt x="648" y="756"/>
                </a:lnTo>
                <a:lnTo>
                  <a:pt x="654" y="756"/>
                </a:lnTo>
                <a:lnTo>
                  <a:pt x="648" y="756"/>
                </a:lnTo>
                <a:lnTo>
                  <a:pt x="648" y="750"/>
                </a:lnTo>
                <a:lnTo>
                  <a:pt x="648" y="756"/>
                </a:lnTo>
                <a:lnTo>
                  <a:pt x="642" y="756"/>
                </a:lnTo>
                <a:lnTo>
                  <a:pt x="648" y="756"/>
                </a:lnTo>
                <a:lnTo>
                  <a:pt x="648" y="750"/>
                </a:lnTo>
                <a:lnTo>
                  <a:pt x="642" y="750"/>
                </a:lnTo>
                <a:lnTo>
                  <a:pt x="636" y="750"/>
                </a:lnTo>
                <a:lnTo>
                  <a:pt x="642" y="750"/>
                </a:lnTo>
                <a:lnTo>
                  <a:pt x="636" y="750"/>
                </a:lnTo>
                <a:lnTo>
                  <a:pt x="636" y="756"/>
                </a:lnTo>
                <a:lnTo>
                  <a:pt x="636" y="750"/>
                </a:lnTo>
                <a:lnTo>
                  <a:pt x="636" y="756"/>
                </a:lnTo>
                <a:lnTo>
                  <a:pt x="642" y="750"/>
                </a:lnTo>
                <a:lnTo>
                  <a:pt x="642" y="756"/>
                </a:lnTo>
                <a:lnTo>
                  <a:pt x="636" y="756"/>
                </a:lnTo>
                <a:lnTo>
                  <a:pt x="630" y="756"/>
                </a:lnTo>
                <a:lnTo>
                  <a:pt x="630" y="750"/>
                </a:lnTo>
                <a:lnTo>
                  <a:pt x="624" y="750"/>
                </a:lnTo>
                <a:lnTo>
                  <a:pt x="624" y="744"/>
                </a:lnTo>
                <a:lnTo>
                  <a:pt x="618" y="744"/>
                </a:lnTo>
                <a:lnTo>
                  <a:pt x="612" y="744"/>
                </a:lnTo>
                <a:lnTo>
                  <a:pt x="612" y="738"/>
                </a:lnTo>
                <a:lnTo>
                  <a:pt x="606" y="738"/>
                </a:lnTo>
                <a:lnTo>
                  <a:pt x="600" y="738"/>
                </a:lnTo>
                <a:lnTo>
                  <a:pt x="600" y="732"/>
                </a:lnTo>
                <a:lnTo>
                  <a:pt x="600" y="726"/>
                </a:lnTo>
                <a:lnTo>
                  <a:pt x="594" y="726"/>
                </a:lnTo>
                <a:lnTo>
                  <a:pt x="588" y="726"/>
                </a:lnTo>
                <a:lnTo>
                  <a:pt x="582" y="726"/>
                </a:lnTo>
                <a:lnTo>
                  <a:pt x="576" y="726"/>
                </a:lnTo>
                <a:lnTo>
                  <a:pt x="582" y="726"/>
                </a:lnTo>
                <a:lnTo>
                  <a:pt x="576" y="726"/>
                </a:lnTo>
                <a:lnTo>
                  <a:pt x="576" y="720"/>
                </a:lnTo>
                <a:lnTo>
                  <a:pt x="576" y="714"/>
                </a:lnTo>
                <a:lnTo>
                  <a:pt x="570" y="714"/>
                </a:lnTo>
                <a:lnTo>
                  <a:pt x="570" y="720"/>
                </a:lnTo>
                <a:lnTo>
                  <a:pt x="570" y="714"/>
                </a:lnTo>
                <a:lnTo>
                  <a:pt x="570" y="720"/>
                </a:lnTo>
                <a:lnTo>
                  <a:pt x="570" y="714"/>
                </a:lnTo>
                <a:lnTo>
                  <a:pt x="570" y="720"/>
                </a:lnTo>
                <a:lnTo>
                  <a:pt x="564" y="714"/>
                </a:lnTo>
                <a:lnTo>
                  <a:pt x="570" y="720"/>
                </a:lnTo>
                <a:lnTo>
                  <a:pt x="564" y="720"/>
                </a:lnTo>
                <a:lnTo>
                  <a:pt x="570" y="720"/>
                </a:lnTo>
                <a:lnTo>
                  <a:pt x="570" y="726"/>
                </a:lnTo>
                <a:lnTo>
                  <a:pt x="570" y="720"/>
                </a:lnTo>
                <a:lnTo>
                  <a:pt x="570" y="726"/>
                </a:lnTo>
                <a:lnTo>
                  <a:pt x="564" y="726"/>
                </a:lnTo>
                <a:lnTo>
                  <a:pt x="570" y="726"/>
                </a:lnTo>
                <a:lnTo>
                  <a:pt x="570" y="720"/>
                </a:lnTo>
                <a:lnTo>
                  <a:pt x="564" y="720"/>
                </a:lnTo>
                <a:lnTo>
                  <a:pt x="564" y="714"/>
                </a:lnTo>
                <a:lnTo>
                  <a:pt x="558" y="714"/>
                </a:lnTo>
                <a:lnTo>
                  <a:pt x="564" y="720"/>
                </a:lnTo>
                <a:lnTo>
                  <a:pt x="564" y="726"/>
                </a:lnTo>
                <a:lnTo>
                  <a:pt x="558" y="726"/>
                </a:lnTo>
                <a:lnTo>
                  <a:pt x="558" y="720"/>
                </a:lnTo>
                <a:lnTo>
                  <a:pt x="558" y="726"/>
                </a:lnTo>
                <a:lnTo>
                  <a:pt x="558" y="720"/>
                </a:lnTo>
                <a:lnTo>
                  <a:pt x="558" y="726"/>
                </a:lnTo>
                <a:lnTo>
                  <a:pt x="564" y="720"/>
                </a:lnTo>
                <a:lnTo>
                  <a:pt x="564" y="726"/>
                </a:lnTo>
                <a:lnTo>
                  <a:pt x="564" y="720"/>
                </a:lnTo>
                <a:lnTo>
                  <a:pt x="558" y="720"/>
                </a:lnTo>
                <a:lnTo>
                  <a:pt x="564" y="720"/>
                </a:lnTo>
                <a:lnTo>
                  <a:pt x="558" y="720"/>
                </a:lnTo>
                <a:lnTo>
                  <a:pt x="558" y="714"/>
                </a:lnTo>
                <a:lnTo>
                  <a:pt x="552" y="714"/>
                </a:lnTo>
                <a:lnTo>
                  <a:pt x="552" y="720"/>
                </a:lnTo>
                <a:lnTo>
                  <a:pt x="552" y="714"/>
                </a:lnTo>
                <a:lnTo>
                  <a:pt x="546" y="714"/>
                </a:lnTo>
                <a:lnTo>
                  <a:pt x="540" y="714"/>
                </a:lnTo>
                <a:lnTo>
                  <a:pt x="534" y="714"/>
                </a:lnTo>
                <a:lnTo>
                  <a:pt x="534" y="708"/>
                </a:lnTo>
                <a:lnTo>
                  <a:pt x="528" y="708"/>
                </a:lnTo>
                <a:lnTo>
                  <a:pt x="522" y="708"/>
                </a:lnTo>
                <a:lnTo>
                  <a:pt x="522" y="702"/>
                </a:lnTo>
                <a:lnTo>
                  <a:pt x="516" y="702"/>
                </a:lnTo>
                <a:lnTo>
                  <a:pt x="510" y="702"/>
                </a:lnTo>
                <a:lnTo>
                  <a:pt x="504" y="702"/>
                </a:lnTo>
                <a:lnTo>
                  <a:pt x="504" y="708"/>
                </a:lnTo>
                <a:lnTo>
                  <a:pt x="498" y="708"/>
                </a:lnTo>
                <a:lnTo>
                  <a:pt x="492" y="708"/>
                </a:lnTo>
                <a:lnTo>
                  <a:pt x="492" y="714"/>
                </a:lnTo>
                <a:lnTo>
                  <a:pt x="486" y="714"/>
                </a:lnTo>
                <a:lnTo>
                  <a:pt x="486" y="720"/>
                </a:lnTo>
                <a:lnTo>
                  <a:pt x="480" y="720"/>
                </a:lnTo>
                <a:lnTo>
                  <a:pt x="480" y="726"/>
                </a:lnTo>
                <a:lnTo>
                  <a:pt x="474" y="726"/>
                </a:lnTo>
                <a:lnTo>
                  <a:pt x="480" y="720"/>
                </a:lnTo>
                <a:lnTo>
                  <a:pt x="474" y="720"/>
                </a:lnTo>
                <a:lnTo>
                  <a:pt x="474" y="726"/>
                </a:lnTo>
                <a:lnTo>
                  <a:pt x="474" y="720"/>
                </a:lnTo>
                <a:lnTo>
                  <a:pt x="468" y="720"/>
                </a:lnTo>
                <a:lnTo>
                  <a:pt x="462" y="726"/>
                </a:lnTo>
                <a:lnTo>
                  <a:pt x="456" y="726"/>
                </a:lnTo>
                <a:lnTo>
                  <a:pt x="456" y="732"/>
                </a:lnTo>
                <a:lnTo>
                  <a:pt x="450" y="732"/>
                </a:lnTo>
                <a:lnTo>
                  <a:pt x="450" y="738"/>
                </a:lnTo>
                <a:lnTo>
                  <a:pt x="444" y="738"/>
                </a:lnTo>
                <a:lnTo>
                  <a:pt x="444" y="744"/>
                </a:lnTo>
                <a:lnTo>
                  <a:pt x="444" y="750"/>
                </a:lnTo>
                <a:lnTo>
                  <a:pt x="438" y="750"/>
                </a:lnTo>
                <a:lnTo>
                  <a:pt x="444" y="750"/>
                </a:lnTo>
                <a:lnTo>
                  <a:pt x="444" y="756"/>
                </a:lnTo>
                <a:lnTo>
                  <a:pt x="438" y="756"/>
                </a:lnTo>
                <a:lnTo>
                  <a:pt x="444" y="756"/>
                </a:lnTo>
                <a:lnTo>
                  <a:pt x="438" y="756"/>
                </a:lnTo>
                <a:lnTo>
                  <a:pt x="438" y="750"/>
                </a:lnTo>
                <a:lnTo>
                  <a:pt x="438" y="756"/>
                </a:lnTo>
                <a:lnTo>
                  <a:pt x="438" y="762"/>
                </a:lnTo>
                <a:lnTo>
                  <a:pt x="444" y="756"/>
                </a:lnTo>
                <a:lnTo>
                  <a:pt x="444" y="762"/>
                </a:lnTo>
                <a:lnTo>
                  <a:pt x="438" y="768"/>
                </a:lnTo>
                <a:lnTo>
                  <a:pt x="438" y="774"/>
                </a:lnTo>
                <a:lnTo>
                  <a:pt x="438" y="780"/>
                </a:lnTo>
                <a:lnTo>
                  <a:pt x="438" y="786"/>
                </a:lnTo>
                <a:lnTo>
                  <a:pt x="444" y="792"/>
                </a:lnTo>
                <a:lnTo>
                  <a:pt x="444" y="798"/>
                </a:lnTo>
                <a:lnTo>
                  <a:pt x="450" y="798"/>
                </a:lnTo>
                <a:lnTo>
                  <a:pt x="444" y="798"/>
                </a:lnTo>
                <a:lnTo>
                  <a:pt x="438" y="798"/>
                </a:lnTo>
                <a:lnTo>
                  <a:pt x="438" y="792"/>
                </a:lnTo>
                <a:lnTo>
                  <a:pt x="432" y="792"/>
                </a:lnTo>
                <a:lnTo>
                  <a:pt x="432" y="798"/>
                </a:lnTo>
                <a:lnTo>
                  <a:pt x="426" y="792"/>
                </a:lnTo>
                <a:lnTo>
                  <a:pt x="426" y="798"/>
                </a:lnTo>
                <a:lnTo>
                  <a:pt x="420" y="798"/>
                </a:lnTo>
                <a:lnTo>
                  <a:pt x="414" y="798"/>
                </a:lnTo>
                <a:lnTo>
                  <a:pt x="408" y="798"/>
                </a:lnTo>
                <a:lnTo>
                  <a:pt x="414" y="798"/>
                </a:lnTo>
                <a:lnTo>
                  <a:pt x="414" y="804"/>
                </a:lnTo>
                <a:lnTo>
                  <a:pt x="408" y="804"/>
                </a:lnTo>
                <a:lnTo>
                  <a:pt x="402" y="804"/>
                </a:lnTo>
                <a:lnTo>
                  <a:pt x="396" y="804"/>
                </a:lnTo>
                <a:lnTo>
                  <a:pt x="396" y="798"/>
                </a:lnTo>
                <a:lnTo>
                  <a:pt x="390" y="798"/>
                </a:lnTo>
                <a:lnTo>
                  <a:pt x="390" y="792"/>
                </a:lnTo>
                <a:lnTo>
                  <a:pt x="384" y="792"/>
                </a:lnTo>
                <a:lnTo>
                  <a:pt x="378" y="792"/>
                </a:lnTo>
                <a:lnTo>
                  <a:pt x="372" y="792"/>
                </a:lnTo>
                <a:lnTo>
                  <a:pt x="372" y="798"/>
                </a:lnTo>
                <a:lnTo>
                  <a:pt x="366" y="798"/>
                </a:lnTo>
                <a:lnTo>
                  <a:pt x="366" y="792"/>
                </a:lnTo>
                <a:lnTo>
                  <a:pt x="360" y="792"/>
                </a:lnTo>
                <a:lnTo>
                  <a:pt x="366" y="792"/>
                </a:lnTo>
                <a:lnTo>
                  <a:pt x="360" y="792"/>
                </a:lnTo>
                <a:lnTo>
                  <a:pt x="360" y="786"/>
                </a:lnTo>
                <a:lnTo>
                  <a:pt x="354" y="786"/>
                </a:lnTo>
                <a:lnTo>
                  <a:pt x="348" y="786"/>
                </a:lnTo>
                <a:lnTo>
                  <a:pt x="348" y="780"/>
                </a:lnTo>
                <a:lnTo>
                  <a:pt x="354" y="774"/>
                </a:lnTo>
                <a:lnTo>
                  <a:pt x="348" y="774"/>
                </a:lnTo>
                <a:lnTo>
                  <a:pt x="348" y="768"/>
                </a:lnTo>
                <a:lnTo>
                  <a:pt x="342" y="768"/>
                </a:lnTo>
                <a:lnTo>
                  <a:pt x="336" y="768"/>
                </a:lnTo>
                <a:lnTo>
                  <a:pt x="330" y="768"/>
                </a:lnTo>
                <a:lnTo>
                  <a:pt x="336" y="768"/>
                </a:lnTo>
                <a:lnTo>
                  <a:pt x="330" y="768"/>
                </a:lnTo>
                <a:lnTo>
                  <a:pt x="330" y="762"/>
                </a:lnTo>
                <a:lnTo>
                  <a:pt x="324" y="762"/>
                </a:lnTo>
                <a:lnTo>
                  <a:pt x="324" y="756"/>
                </a:lnTo>
                <a:lnTo>
                  <a:pt x="318" y="762"/>
                </a:lnTo>
                <a:lnTo>
                  <a:pt x="318" y="756"/>
                </a:lnTo>
                <a:lnTo>
                  <a:pt x="312" y="756"/>
                </a:lnTo>
                <a:lnTo>
                  <a:pt x="312" y="750"/>
                </a:lnTo>
                <a:lnTo>
                  <a:pt x="306" y="750"/>
                </a:lnTo>
                <a:lnTo>
                  <a:pt x="300" y="750"/>
                </a:lnTo>
                <a:lnTo>
                  <a:pt x="294" y="750"/>
                </a:lnTo>
                <a:lnTo>
                  <a:pt x="294" y="744"/>
                </a:lnTo>
                <a:lnTo>
                  <a:pt x="288" y="744"/>
                </a:lnTo>
                <a:lnTo>
                  <a:pt x="282" y="744"/>
                </a:lnTo>
                <a:lnTo>
                  <a:pt x="282" y="738"/>
                </a:lnTo>
                <a:lnTo>
                  <a:pt x="282" y="744"/>
                </a:lnTo>
                <a:lnTo>
                  <a:pt x="282" y="738"/>
                </a:lnTo>
                <a:lnTo>
                  <a:pt x="282" y="744"/>
                </a:lnTo>
                <a:lnTo>
                  <a:pt x="282" y="750"/>
                </a:lnTo>
                <a:lnTo>
                  <a:pt x="276" y="750"/>
                </a:lnTo>
                <a:lnTo>
                  <a:pt x="282" y="750"/>
                </a:lnTo>
                <a:lnTo>
                  <a:pt x="276" y="750"/>
                </a:lnTo>
                <a:lnTo>
                  <a:pt x="282" y="750"/>
                </a:lnTo>
                <a:lnTo>
                  <a:pt x="276" y="750"/>
                </a:lnTo>
                <a:lnTo>
                  <a:pt x="282" y="750"/>
                </a:lnTo>
                <a:lnTo>
                  <a:pt x="282" y="756"/>
                </a:lnTo>
                <a:lnTo>
                  <a:pt x="276" y="756"/>
                </a:lnTo>
                <a:lnTo>
                  <a:pt x="270" y="756"/>
                </a:lnTo>
                <a:lnTo>
                  <a:pt x="264" y="756"/>
                </a:lnTo>
                <a:lnTo>
                  <a:pt x="264" y="750"/>
                </a:lnTo>
                <a:lnTo>
                  <a:pt x="258" y="750"/>
                </a:lnTo>
                <a:lnTo>
                  <a:pt x="264" y="750"/>
                </a:lnTo>
                <a:lnTo>
                  <a:pt x="258" y="750"/>
                </a:lnTo>
                <a:lnTo>
                  <a:pt x="264" y="750"/>
                </a:lnTo>
                <a:lnTo>
                  <a:pt x="258" y="750"/>
                </a:lnTo>
                <a:lnTo>
                  <a:pt x="258" y="756"/>
                </a:lnTo>
                <a:lnTo>
                  <a:pt x="252" y="756"/>
                </a:lnTo>
                <a:lnTo>
                  <a:pt x="252" y="750"/>
                </a:lnTo>
                <a:lnTo>
                  <a:pt x="246" y="750"/>
                </a:lnTo>
                <a:lnTo>
                  <a:pt x="240" y="750"/>
                </a:lnTo>
                <a:lnTo>
                  <a:pt x="234" y="750"/>
                </a:lnTo>
                <a:lnTo>
                  <a:pt x="228" y="750"/>
                </a:lnTo>
                <a:lnTo>
                  <a:pt x="228" y="744"/>
                </a:lnTo>
                <a:lnTo>
                  <a:pt x="222" y="744"/>
                </a:lnTo>
                <a:lnTo>
                  <a:pt x="228" y="738"/>
                </a:lnTo>
                <a:lnTo>
                  <a:pt x="222" y="738"/>
                </a:lnTo>
                <a:lnTo>
                  <a:pt x="216" y="738"/>
                </a:lnTo>
                <a:lnTo>
                  <a:pt x="216" y="732"/>
                </a:lnTo>
                <a:lnTo>
                  <a:pt x="210" y="732"/>
                </a:lnTo>
                <a:lnTo>
                  <a:pt x="210" y="738"/>
                </a:lnTo>
                <a:lnTo>
                  <a:pt x="204" y="738"/>
                </a:lnTo>
                <a:lnTo>
                  <a:pt x="204" y="732"/>
                </a:lnTo>
                <a:lnTo>
                  <a:pt x="198" y="732"/>
                </a:lnTo>
                <a:lnTo>
                  <a:pt x="198" y="738"/>
                </a:lnTo>
                <a:lnTo>
                  <a:pt x="198" y="732"/>
                </a:lnTo>
                <a:lnTo>
                  <a:pt x="192" y="732"/>
                </a:lnTo>
                <a:lnTo>
                  <a:pt x="192" y="726"/>
                </a:lnTo>
                <a:lnTo>
                  <a:pt x="186" y="726"/>
                </a:lnTo>
                <a:lnTo>
                  <a:pt x="186" y="720"/>
                </a:lnTo>
                <a:lnTo>
                  <a:pt x="186" y="714"/>
                </a:lnTo>
                <a:lnTo>
                  <a:pt x="186" y="720"/>
                </a:lnTo>
                <a:lnTo>
                  <a:pt x="186" y="714"/>
                </a:lnTo>
                <a:lnTo>
                  <a:pt x="186" y="720"/>
                </a:lnTo>
                <a:lnTo>
                  <a:pt x="180" y="720"/>
                </a:lnTo>
                <a:lnTo>
                  <a:pt x="180" y="714"/>
                </a:lnTo>
                <a:lnTo>
                  <a:pt x="174" y="714"/>
                </a:lnTo>
                <a:lnTo>
                  <a:pt x="168" y="714"/>
                </a:lnTo>
                <a:lnTo>
                  <a:pt x="168" y="708"/>
                </a:lnTo>
                <a:lnTo>
                  <a:pt x="162" y="708"/>
                </a:lnTo>
                <a:lnTo>
                  <a:pt x="156" y="702"/>
                </a:lnTo>
                <a:lnTo>
                  <a:pt x="156" y="708"/>
                </a:lnTo>
                <a:lnTo>
                  <a:pt x="156" y="702"/>
                </a:lnTo>
                <a:lnTo>
                  <a:pt x="150" y="702"/>
                </a:lnTo>
                <a:lnTo>
                  <a:pt x="156" y="696"/>
                </a:lnTo>
                <a:lnTo>
                  <a:pt x="150" y="696"/>
                </a:lnTo>
                <a:lnTo>
                  <a:pt x="150" y="702"/>
                </a:lnTo>
                <a:lnTo>
                  <a:pt x="150" y="708"/>
                </a:lnTo>
                <a:lnTo>
                  <a:pt x="150" y="702"/>
                </a:lnTo>
                <a:lnTo>
                  <a:pt x="144" y="702"/>
                </a:lnTo>
                <a:lnTo>
                  <a:pt x="138" y="702"/>
                </a:lnTo>
                <a:lnTo>
                  <a:pt x="138" y="696"/>
                </a:lnTo>
                <a:lnTo>
                  <a:pt x="144" y="696"/>
                </a:lnTo>
                <a:lnTo>
                  <a:pt x="144" y="690"/>
                </a:lnTo>
                <a:lnTo>
                  <a:pt x="150" y="690"/>
                </a:lnTo>
                <a:lnTo>
                  <a:pt x="150" y="684"/>
                </a:lnTo>
                <a:lnTo>
                  <a:pt x="144" y="684"/>
                </a:lnTo>
                <a:lnTo>
                  <a:pt x="144" y="678"/>
                </a:lnTo>
                <a:lnTo>
                  <a:pt x="138" y="678"/>
                </a:lnTo>
                <a:lnTo>
                  <a:pt x="138" y="684"/>
                </a:lnTo>
                <a:lnTo>
                  <a:pt x="132" y="684"/>
                </a:lnTo>
                <a:lnTo>
                  <a:pt x="132" y="678"/>
                </a:lnTo>
                <a:lnTo>
                  <a:pt x="126" y="678"/>
                </a:lnTo>
                <a:lnTo>
                  <a:pt x="126" y="672"/>
                </a:lnTo>
                <a:lnTo>
                  <a:pt x="126" y="666"/>
                </a:lnTo>
                <a:close/>
                <a:moveTo>
                  <a:pt x="366" y="786"/>
                </a:moveTo>
                <a:lnTo>
                  <a:pt x="366" y="792"/>
                </a:lnTo>
                <a:lnTo>
                  <a:pt x="366" y="786"/>
                </a:lnTo>
                <a:close/>
                <a:moveTo>
                  <a:pt x="546" y="720"/>
                </a:moveTo>
                <a:lnTo>
                  <a:pt x="552" y="720"/>
                </a:lnTo>
                <a:lnTo>
                  <a:pt x="558" y="720"/>
                </a:lnTo>
                <a:lnTo>
                  <a:pt x="558" y="726"/>
                </a:lnTo>
                <a:lnTo>
                  <a:pt x="552" y="726"/>
                </a:lnTo>
                <a:lnTo>
                  <a:pt x="552" y="720"/>
                </a:lnTo>
                <a:lnTo>
                  <a:pt x="546" y="720"/>
                </a:lnTo>
                <a:close/>
                <a:moveTo>
                  <a:pt x="654" y="762"/>
                </a:moveTo>
                <a:lnTo>
                  <a:pt x="660" y="762"/>
                </a:lnTo>
                <a:lnTo>
                  <a:pt x="654" y="762"/>
                </a:lnTo>
                <a:close/>
                <a:moveTo>
                  <a:pt x="666" y="762"/>
                </a:moveTo>
                <a:lnTo>
                  <a:pt x="672" y="762"/>
                </a:lnTo>
                <a:lnTo>
                  <a:pt x="666" y="762"/>
                </a:lnTo>
                <a:close/>
                <a:moveTo>
                  <a:pt x="672" y="762"/>
                </a:moveTo>
                <a:lnTo>
                  <a:pt x="672" y="756"/>
                </a:lnTo>
                <a:lnTo>
                  <a:pt x="678" y="756"/>
                </a:lnTo>
                <a:lnTo>
                  <a:pt x="678" y="762"/>
                </a:lnTo>
                <a:lnTo>
                  <a:pt x="672" y="762"/>
                </a:lnTo>
                <a:close/>
                <a:moveTo>
                  <a:pt x="714" y="714"/>
                </a:moveTo>
                <a:lnTo>
                  <a:pt x="720" y="714"/>
                </a:lnTo>
                <a:lnTo>
                  <a:pt x="714" y="714"/>
                </a:lnTo>
                <a:close/>
                <a:moveTo>
                  <a:pt x="816" y="840"/>
                </a:moveTo>
                <a:lnTo>
                  <a:pt x="816" y="834"/>
                </a:lnTo>
                <a:lnTo>
                  <a:pt x="822" y="834"/>
                </a:lnTo>
                <a:lnTo>
                  <a:pt x="822" y="840"/>
                </a:lnTo>
                <a:lnTo>
                  <a:pt x="822" y="834"/>
                </a:lnTo>
                <a:lnTo>
                  <a:pt x="822" y="840"/>
                </a:lnTo>
                <a:lnTo>
                  <a:pt x="822" y="834"/>
                </a:lnTo>
                <a:lnTo>
                  <a:pt x="816" y="834"/>
                </a:lnTo>
                <a:lnTo>
                  <a:pt x="816" y="828"/>
                </a:lnTo>
                <a:lnTo>
                  <a:pt x="822" y="828"/>
                </a:lnTo>
                <a:lnTo>
                  <a:pt x="816" y="828"/>
                </a:lnTo>
                <a:lnTo>
                  <a:pt x="816" y="822"/>
                </a:lnTo>
                <a:lnTo>
                  <a:pt x="822" y="822"/>
                </a:lnTo>
                <a:lnTo>
                  <a:pt x="816" y="822"/>
                </a:lnTo>
                <a:lnTo>
                  <a:pt x="822" y="822"/>
                </a:lnTo>
                <a:lnTo>
                  <a:pt x="816" y="822"/>
                </a:lnTo>
                <a:lnTo>
                  <a:pt x="822" y="822"/>
                </a:lnTo>
                <a:lnTo>
                  <a:pt x="816" y="822"/>
                </a:lnTo>
                <a:lnTo>
                  <a:pt x="822" y="822"/>
                </a:lnTo>
                <a:lnTo>
                  <a:pt x="822" y="816"/>
                </a:lnTo>
                <a:lnTo>
                  <a:pt x="822" y="810"/>
                </a:lnTo>
                <a:lnTo>
                  <a:pt x="828" y="810"/>
                </a:lnTo>
                <a:lnTo>
                  <a:pt x="828" y="804"/>
                </a:lnTo>
                <a:lnTo>
                  <a:pt x="828" y="810"/>
                </a:lnTo>
                <a:lnTo>
                  <a:pt x="834" y="810"/>
                </a:lnTo>
                <a:lnTo>
                  <a:pt x="834" y="804"/>
                </a:lnTo>
                <a:lnTo>
                  <a:pt x="840" y="804"/>
                </a:lnTo>
                <a:lnTo>
                  <a:pt x="846" y="804"/>
                </a:lnTo>
                <a:lnTo>
                  <a:pt x="846" y="798"/>
                </a:lnTo>
                <a:lnTo>
                  <a:pt x="852" y="798"/>
                </a:lnTo>
                <a:lnTo>
                  <a:pt x="852" y="792"/>
                </a:lnTo>
                <a:lnTo>
                  <a:pt x="858" y="792"/>
                </a:lnTo>
                <a:lnTo>
                  <a:pt x="864" y="792"/>
                </a:lnTo>
                <a:lnTo>
                  <a:pt x="864" y="798"/>
                </a:lnTo>
                <a:lnTo>
                  <a:pt x="870" y="798"/>
                </a:lnTo>
                <a:lnTo>
                  <a:pt x="870" y="792"/>
                </a:lnTo>
                <a:lnTo>
                  <a:pt x="870" y="786"/>
                </a:lnTo>
                <a:lnTo>
                  <a:pt x="870" y="780"/>
                </a:lnTo>
                <a:lnTo>
                  <a:pt x="870" y="774"/>
                </a:lnTo>
                <a:lnTo>
                  <a:pt x="870" y="768"/>
                </a:lnTo>
                <a:lnTo>
                  <a:pt x="876" y="768"/>
                </a:lnTo>
                <a:lnTo>
                  <a:pt x="876" y="774"/>
                </a:lnTo>
                <a:lnTo>
                  <a:pt x="876" y="780"/>
                </a:lnTo>
                <a:lnTo>
                  <a:pt x="882" y="780"/>
                </a:lnTo>
                <a:lnTo>
                  <a:pt x="876" y="780"/>
                </a:lnTo>
                <a:lnTo>
                  <a:pt x="882" y="780"/>
                </a:lnTo>
                <a:lnTo>
                  <a:pt x="882" y="786"/>
                </a:lnTo>
                <a:lnTo>
                  <a:pt x="882" y="792"/>
                </a:lnTo>
                <a:lnTo>
                  <a:pt x="876" y="792"/>
                </a:lnTo>
                <a:lnTo>
                  <a:pt x="876" y="798"/>
                </a:lnTo>
                <a:lnTo>
                  <a:pt x="876" y="804"/>
                </a:lnTo>
                <a:lnTo>
                  <a:pt x="876" y="810"/>
                </a:lnTo>
                <a:lnTo>
                  <a:pt x="882" y="810"/>
                </a:lnTo>
                <a:lnTo>
                  <a:pt x="882" y="804"/>
                </a:lnTo>
                <a:lnTo>
                  <a:pt x="876" y="804"/>
                </a:lnTo>
                <a:lnTo>
                  <a:pt x="882" y="804"/>
                </a:lnTo>
                <a:lnTo>
                  <a:pt x="876" y="804"/>
                </a:lnTo>
                <a:lnTo>
                  <a:pt x="876" y="798"/>
                </a:lnTo>
                <a:lnTo>
                  <a:pt x="876" y="804"/>
                </a:lnTo>
                <a:lnTo>
                  <a:pt x="882" y="804"/>
                </a:lnTo>
                <a:lnTo>
                  <a:pt x="882" y="810"/>
                </a:lnTo>
                <a:lnTo>
                  <a:pt x="882" y="816"/>
                </a:lnTo>
                <a:lnTo>
                  <a:pt x="882" y="822"/>
                </a:lnTo>
                <a:lnTo>
                  <a:pt x="882" y="828"/>
                </a:lnTo>
                <a:lnTo>
                  <a:pt x="882" y="834"/>
                </a:lnTo>
                <a:lnTo>
                  <a:pt x="882" y="840"/>
                </a:lnTo>
                <a:lnTo>
                  <a:pt x="882" y="846"/>
                </a:lnTo>
                <a:lnTo>
                  <a:pt x="882" y="852"/>
                </a:lnTo>
                <a:lnTo>
                  <a:pt x="882" y="858"/>
                </a:lnTo>
                <a:lnTo>
                  <a:pt x="876" y="858"/>
                </a:lnTo>
                <a:lnTo>
                  <a:pt x="876" y="864"/>
                </a:lnTo>
                <a:lnTo>
                  <a:pt x="876" y="870"/>
                </a:lnTo>
                <a:lnTo>
                  <a:pt x="870" y="870"/>
                </a:lnTo>
                <a:lnTo>
                  <a:pt x="870" y="876"/>
                </a:lnTo>
                <a:lnTo>
                  <a:pt x="876" y="876"/>
                </a:lnTo>
                <a:lnTo>
                  <a:pt x="870" y="876"/>
                </a:lnTo>
                <a:lnTo>
                  <a:pt x="870" y="882"/>
                </a:lnTo>
                <a:lnTo>
                  <a:pt x="876" y="882"/>
                </a:lnTo>
                <a:lnTo>
                  <a:pt x="876" y="888"/>
                </a:lnTo>
                <a:lnTo>
                  <a:pt x="870" y="888"/>
                </a:lnTo>
                <a:lnTo>
                  <a:pt x="870" y="894"/>
                </a:lnTo>
                <a:lnTo>
                  <a:pt x="864" y="894"/>
                </a:lnTo>
                <a:lnTo>
                  <a:pt x="864" y="900"/>
                </a:lnTo>
                <a:lnTo>
                  <a:pt x="870" y="900"/>
                </a:lnTo>
                <a:lnTo>
                  <a:pt x="864" y="900"/>
                </a:lnTo>
                <a:lnTo>
                  <a:pt x="864" y="906"/>
                </a:lnTo>
                <a:lnTo>
                  <a:pt x="864" y="912"/>
                </a:lnTo>
                <a:lnTo>
                  <a:pt x="858" y="912"/>
                </a:lnTo>
                <a:lnTo>
                  <a:pt x="858" y="918"/>
                </a:lnTo>
                <a:lnTo>
                  <a:pt x="864" y="918"/>
                </a:lnTo>
                <a:lnTo>
                  <a:pt x="864" y="912"/>
                </a:lnTo>
                <a:lnTo>
                  <a:pt x="864" y="918"/>
                </a:lnTo>
                <a:lnTo>
                  <a:pt x="858" y="918"/>
                </a:lnTo>
                <a:lnTo>
                  <a:pt x="852" y="918"/>
                </a:lnTo>
                <a:lnTo>
                  <a:pt x="852" y="912"/>
                </a:lnTo>
                <a:lnTo>
                  <a:pt x="846" y="912"/>
                </a:lnTo>
                <a:lnTo>
                  <a:pt x="846" y="906"/>
                </a:lnTo>
                <a:lnTo>
                  <a:pt x="846" y="912"/>
                </a:lnTo>
                <a:lnTo>
                  <a:pt x="846" y="906"/>
                </a:lnTo>
                <a:lnTo>
                  <a:pt x="840" y="906"/>
                </a:lnTo>
                <a:lnTo>
                  <a:pt x="834" y="906"/>
                </a:lnTo>
                <a:lnTo>
                  <a:pt x="840" y="906"/>
                </a:lnTo>
                <a:lnTo>
                  <a:pt x="834" y="906"/>
                </a:lnTo>
                <a:lnTo>
                  <a:pt x="834" y="900"/>
                </a:lnTo>
                <a:lnTo>
                  <a:pt x="834" y="906"/>
                </a:lnTo>
                <a:lnTo>
                  <a:pt x="834" y="900"/>
                </a:lnTo>
                <a:lnTo>
                  <a:pt x="834" y="906"/>
                </a:lnTo>
                <a:lnTo>
                  <a:pt x="834" y="900"/>
                </a:lnTo>
                <a:lnTo>
                  <a:pt x="834" y="906"/>
                </a:lnTo>
                <a:lnTo>
                  <a:pt x="834" y="900"/>
                </a:lnTo>
                <a:lnTo>
                  <a:pt x="828" y="900"/>
                </a:lnTo>
                <a:lnTo>
                  <a:pt x="834" y="900"/>
                </a:lnTo>
                <a:lnTo>
                  <a:pt x="828" y="900"/>
                </a:lnTo>
                <a:lnTo>
                  <a:pt x="828" y="894"/>
                </a:lnTo>
                <a:lnTo>
                  <a:pt x="834" y="894"/>
                </a:lnTo>
                <a:lnTo>
                  <a:pt x="840" y="894"/>
                </a:lnTo>
                <a:lnTo>
                  <a:pt x="840" y="888"/>
                </a:lnTo>
                <a:lnTo>
                  <a:pt x="834" y="888"/>
                </a:lnTo>
                <a:lnTo>
                  <a:pt x="828" y="888"/>
                </a:lnTo>
                <a:lnTo>
                  <a:pt x="828" y="882"/>
                </a:lnTo>
                <a:lnTo>
                  <a:pt x="828" y="888"/>
                </a:lnTo>
                <a:lnTo>
                  <a:pt x="822" y="888"/>
                </a:lnTo>
                <a:lnTo>
                  <a:pt x="822" y="882"/>
                </a:lnTo>
                <a:lnTo>
                  <a:pt x="828" y="882"/>
                </a:lnTo>
                <a:lnTo>
                  <a:pt x="822" y="882"/>
                </a:lnTo>
                <a:lnTo>
                  <a:pt x="828" y="882"/>
                </a:lnTo>
                <a:lnTo>
                  <a:pt x="828" y="876"/>
                </a:lnTo>
                <a:lnTo>
                  <a:pt x="828" y="882"/>
                </a:lnTo>
                <a:lnTo>
                  <a:pt x="828" y="876"/>
                </a:lnTo>
                <a:lnTo>
                  <a:pt x="828" y="870"/>
                </a:lnTo>
                <a:lnTo>
                  <a:pt x="834" y="870"/>
                </a:lnTo>
                <a:lnTo>
                  <a:pt x="828" y="870"/>
                </a:lnTo>
                <a:lnTo>
                  <a:pt x="828" y="864"/>
                </a:lnTo>
                <a:lnTo>
                  <a:pt x="828" y="870"/>
                </a:lnTo>
                <a:lnTo>
                  <a:pt x="822" y="870"/>
                </a:lnTo>
                <a:lnTo>
                  <a:pt x="816" y="870"/>
                </a:lnTo>
                <a:lnTo>
                  <a:pt x="822" y="870"/>
                </a:lnTo>
                <a:lnTo>
                  <a:pt x="822" y="864"/>
                </a:lnTo>
                <a:lnTo>
                  <a:pt x="816" y="864"/>
                </a:lnTo>
                <a:lnTo>
                  <a:pt x="822" y="864"/>
                </a:lnTo>
                <a:lnTo>
                  <a:pt x="822" y="858"/>
                </a:lnTo>
                <a:lnTo>
                  <a:pt x="828" y="858"/>
                </a:lnTo>
                <a:lnTo>
                  <a:pt x="828" y="852"/>
                </a:lnTo>
                <a:lnTo>
                  <a:pt x="822" y="852"/>
                </a:lnTo>
                <a:lnTo>
                  <a:pt x="822" y="846"/>
                </a:lnTo>
                <a:lnTo>
                  <a:pt x="822" y="852"/>
                </a:lnTo>
                <a:lnTo>
                  <a:pt x="822" y="846"/>
                </a:lnTo>
                <a:lnTo>
                  <a:pt x="816" y="846"/>
                </a:lnTo>
                <a:lnTo>
                  <a:pt x="816" y="840"/>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en-GB"/>
          </a:p>
        </p:txBody>
      </p:sp>
      <p:sp>
        <p:nvSpPr>
          <p:cNvPr id="30786" name="Freeform 1052"/>
          <p:cNvSpPr>
            <a:spLocks/>
          </p:cNvSpPr>
          <p:nvPr>
            <p:custDataLst>
              <p:tags r:id="rId6"/>
            </p:custDataLst>
          </p:nvPr>
        </p:nvSpPr>
        <p:spPr bwMode="auto">
          <a:xfrm>
            <a:off x="3576638" y="4170363"/>
            <a:ext cx="49212" cy="133350"/>
          </a:xfrm>
          <a:custGeom>
            <a:avLst/>
            <a:gdLst>
              <a:gd name="T0" fmla="*/ 100255097 w 24"/>
              <a:gd name="T1" fmla="*/ 271637992 h 66"/>
              <a:gd name="T2" fmla="*/ 75191843 w 24"/>
              <a:gd name="T3" fmla="*/ 271637992 h 66"/>
              <a:gd name="T4" fmla="*/ 100255097 w 24"/>
              <a:gd name="T5" fmla="*/ 271637992 h 66"/>
              <a:gd name="T6" fmla="*/ 75191843 w 24"/>
              <a:gd name="T7" fmla="*/ 271637992 h 66"/>
              <a:gd name="T8" fmla="*/ 75191843 w 24"/>
              <a:gd name="T9" fmla="*/ 246943944 h 66"/>
              <a:gd name="T10" fmla="*/ 75191843 w 24"/>
              <a:gd name="T11" fmla="*/ 271637992 h 66"/>
              <a:gd name="T12" fmla="*/ 75191843 w 24"/>
              <a:gd name="T13" fmla="*/ 246943944 h 66"/>
              <a:gd name="T14" fmla="*/ 75191843 w 24"/>
              <a:gd name="T15" fmla="*/ 271637992 h 66"/>
              <a:gd name="T16" fmla="*/ 75191843 w 24"/>
              <a:gd name="T17" fmla="*/ 246943944 h 66"/>
              <a:gd name="T18" fmla="*/ 75191843 w 24"/>
              <a:gd name="T19" fmla="*/ 271637992 h 66"/>
              <a:gd name="T20" fmla="*/ 75191843 w 24"/>
              <a:gd name="T21" fmla="*/ 246943944 h 66"/>
              <a:gd name="T22" fmla="*/ 50128574 w 24"/>
              <a:gd name="T23" fmla="*/ 246943944 h 66"/>
              <a:gd name="T24" fmla="*/ 75191843 w 24"/>
              <a:gd name="T25" fmla="*/ 246943944 h 66"/>
              <a:gd name="T26" fmla="*/ 50128574 w 24"/>
              <a:gd name="T27" fmla="*/ 246943944 h 66"/>
              <a:gd name="T28" fmla="*/ 50128574 w 24"/>
              <a:gd name="T29" fmla="*/ 222249960 h 66"/>
              <a:gd name="T30" fmla="*/ 75191843 w 24"/>
              <a:gd name="T31" fmla="*/ 222249960 h 66"/>
              <a:gd name="T32" fmla="*/ 100255097 w 24"/>
              <a:gd name="T33" fmla="*/ 222249960 h 66"/>
              <a:gd name="T34" fmla="*/ 100255097 w 24"/>
              <a:gd name="T35" fmla="*/ 197553956 h 66"/>
              <a:gd name="T36" fmla="*/ 75191843 w 24"/>
              <a:gd name="T37" fmla="*/ 197553956 h 66"/>
              <a:gd name="T38" fmla="*/ 50128574 w 24"/>
              <a:gd name="T39" fmla="*/ 197553956 h 66"/>
              <a:gd name="T40" fmla="*/ 50128574 w 24"/>
              <a:gd name="T41" fmla="*/ 172859972 h 66"/>
              <a:gd name="T42" fmla="*/ 50128574 w 24"/>
              <a:gd name="T43" fmla="*/ 197553956 h 66"/>
              <a:gd name="T44" fmla="*/ 25063262 w 24"/>
              <a:gd name="T45" fmla="*/ 197553956 h 66"/>
              <a:gd name="T46" fmla="*/ 25063262 w 24"/>
              <a:gd name="T47" fmla="*/ 172859972 h 66"/>
              <a:gd name="T48" fmla="*/ 50128574 w 24"/>
              <a:gd name="T49" fmla="*/ 172859972 h 66"/>
              <a:gd name="T50" fmla="*/ 25063262 w 24"/>
              <a:gd name="T51" fmla="*/ 172859972 h 66"/>
              <a:gd name="T52" fmla="*/ 50128574 w 24"/>
              <a:gd name="T53" fmla="*/ 172859972 h 66"/>
              <a:gd name="T54" fmla="*/ 50128574 w 24"/>
              <a:gd name="T55" fmla="*/ 148165988 h 66"/>
              <a:gd name="T56" fmla="*/ 50128574 w 24"/>
              <a:gd name="T57" fmla="*/ 172859972 h 66"/>
              <a:gd name="T58" fmla="*/ 50128574 w 24"/>
              <a:gd name="T59" fmla="*/ 148165988 h 66"/>
              <a:gd name="T60" fmla="*/ 50128574 w 24"/>
              <a:gd name="T61" fmla="*/ 123471972 h 66"/>
              <a:gd name="T62" fmla="*/ 75191843 w 24"/>
              <a:gd name="T63" fmla="*/ 123471972 h 66"/>
              <a:gd name="T64" fmla="*/ 50128574 w 24"/>
              <a:gd name="T65" fmla="*/ 123471972 h 66"/>
              <a:gd name="T66" fmla="*/ 50128574 w 24"/>
              <a:gd name="T67" fmla="*/ 98777988 h 66"/>
              <a:gd name="T68" fmla="*/ 50128574 w 24"/>
              <a:gd name="T69" fmla="*/ 123471972 h 66"/>
              <a:gd name="T70" fmla="*/ 25063262 w 24"/>
              <a:gd name="T71" fmla="*/ 123471972 h 66"/>
              <a:gd name="T72" fmla="*/ 0 w 24"/>
              <a:gd name="T73" fmla="*/ 123471972 h 66"/>
              <a:gd name="T74" fmla="*/ 25063262 w 24"/>
              <a:gd name="T75" fmla="*/ 123471972 h 66"/>
              <a:gd name="T76" fmla="*/ 25063262 w 24"/>
              <a:gd name="T77" fmla="*/ 98777988 h 66"/>
              <a:gd name="T78" fmla="*/ 0 w 24"/>
              <a:gd name="T79" fmla="*/ 98777988 h 66"/>
              <a:gd name="T80" fmla="*/ 25063262 w 24"/>
              <a:gd name="T81" fmla="*/ 98777988 h 66"/>
              <a:gd name="T82" fmla="*/ 25063262 w 24"/>
              <a:gd name="T83" fmla="*/ 74084004 h 66"/>
              <a:gd name="T84" fmla="*/ 50128574 w 24"/>
              <a:gd name="T85" fmla="*/ 74084004 h 66"/>
              <a:gd name="T86" fmla="*/ 50128574 w 24"/>
              <a:gd name="T87" fmla="*/ 49387984 h 66"/>
              <a:gd name="T88" fmla="*/ 25063262 w 24"/>
              <a:gd name="T89" fmla="*/ 49387984 h 66"/>
              <a:gd name="T90" fmla="*/ 25063262 w 24"/>
              <a:gd name="T91" fmla="*/ 24693992 h 66"/>
              <a:gd name="T92" fmla="*/ 25063262 w 24"/>
              <a:gd name="T93" fmla="*/ 49387984 h 66"/>
              <a:gd name="T94" fmla="*/ 25063262 w 24"/>
              <a:gd name="T95" fmla="*/ 24693992 h 66"/>
              <a:gd name="T96" fmla="*/ 0 w 24"/>
              <a:gd name="T97" fmla="*/ 24693992 h 66"/>
              <a:gd name="T98" fmla="*/ 0 w 24"/>
              <a:gd name="T99" fmla="*/ 0 h 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
              <a:gd name="T151" fmla="*/ 0 h 66"/>
              <a:gd name="T152" fmla="*/ 24 w 24"/>
              <a:gd name="T153" fmla="*/ 66 h 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 h="66">
                <a:moveTo>
                  <a:pt x="24" y="66"/>
                </a:moveTo>
                <a:lnTo>
                  <a:pt x="18" y="66"/>
                </a:lnTo>
                <a:lnTo>
                  <a:pt x="24" y="66"/>
                </a:lnTo>
                <a:lnTo>
                  <a:pt x="18" y="66"/>
                </a:lnTo>
                <a:lnTo>
                  <a:pt x="18" y="60"/>
                </a:lnTo>
                <a:lnTo>
                  <a:pt x="18" y="66"/>
                </a:lnTo>
                <a:lnTo>
                  <a:pt x="18" y="60"/>
                </a:lnTo>
                <a:lnTo>
                  <a:pt x="18" y="66"/>
                </a:lnTo>
                <a:lnTo>
                  <a:pt x="18" y="60"/>
                </a:lnTo>
                <a:lnTo>
                  <a:pt x="18" y="66"/>
                </a:lnTo>
                <a:lnTo>
                  <a:pt x="18" y="60"/>
                </a:lnTo>
                <a:lnTo>
                  <a:pt x="12" y="60"/>
                </a:lnTo>
                <a:lnTo>
                  <a:pt x="18" y="60"/>
                </a:lnTo>
                <a:lnTo>
                  <a:pt x="12" y="60"/>
                </a:lnTo>
                <a:lnTo>
                  <a:pt x="12" y="54"/>
                </a:lnTo>
                <a:lnTo>
                  <a:pt x="18" y="54"/>
                </a:lnTo>
                <a:lnTo>
                  <a:pt x="24" y="54"/>
                </a:lnTo>
                <a:lnTo>
                  <a:pt x="24" y="48"/>
                </a:lnTo>
                <a:lnTo>
                  <a:pt x="18" y="48"/>
                </a:lnTo>
                <a:lnTo>
                  <a:pt x="12" y="48"/>
                </a:lnTo>
                <a:lnTo>
                  <a:pt x="12" y="42"/>
                </a:lnTo>
                <a:lnTo>
                  <a:pt x="12" y="48"/>
                </a:lnTo>
                <a:lnTo>
                  <a:pt x="6" y="48"/>
                </a:lnTo>
                <a:lnTo>
                  <a:pt x="6" y="42"/>
                </a:lnTo>
                <a:lnTo>
                  <a:pt x="12" y="42"/>
                </a:lnTo>
                <a:lnTo>
                  <a:pt x="6" y="42"/>
                </a:lnTo>
                <a:lnTo>
                  <a:pt x="12" y="42"/>
                </a:lnTo>
                <a:lnTo>
                  <a:pt x="12" y="36"/>
                </a:lnTo>
                <a:lnTo>
                  <a:pt x="12" y="42"/>
                </a:lnTo>
                <a:lnTo>
                  <a:pt x="12" y="36"/>
                </a:lnTo>
                <a:lnTo>
                  <a:pt x="12" y="30"/>
                </a:lnTo>
                <a:lnTo>
                  <a:pt x="18" y="30"/>
                </a:lnTo>
                <a:lnTo>
                  <a:pt x="12" y="30"/>
                </a:lnTo>
                <a:lnTo>
                  <a:pt x="12" y="24"/>
                </a:lnTo>
                <a:lnTo>
                  <a:pt x="12" y="30"/>
                </a:lnTo>
                <a:lnTo>
                  <a:pt x="6" y="30"/>
                </a:lnTo>
                <a:lnTo>
                  <a:pt x="0" y="30"/>
                </a:lnTo>
                <a:lnTo>
                  <a:pt x="6" y="30"/>
                </a:lnTo>
                <a:lnTo>
                  <a:pt x="6" y="24"/>
                </a:lnTo>
                <a:lnTo>
                  <a:pt x="0" y="24"/>
                </a:lnTo>
                <a:lnTo>
                  <a:pt x="6" y="24"/>
                </a:lnTo>
                <a:lnTo>
                  <a:pt x="6" y="18"/>
                </a:lnTo>
                <a:lnTo>
                  <a:pt x="12" y="18"/>
                </a:lnTo>
                <a:lnTo>
                  <a:pt x="12" y="12"/>
                </a:lnTo>
                <a:lnTo>
                  <a:pt x="6" y="12"/>
                </a:lnTo>
                <a:lnTo>
                  <a:pt x="6" y="6"/>
                </a:lnTo>
                <a:lnTo>
                  <a:pt x="6" y="12"/>
                </a:lnTo>
                <a:lnTo>
                  <a:pt x="6" y="6"/>
                </a:lnTo>
                <a:lnTo>
                  <a:pt x="0" y="6"/>
                </a:lnTo>
                <a:lnTo>
                  <a:pt x="0" y="0"/>
                </a:lnTo>
              </a:path>
            </a:pathLst>
          </a:custGeom>
          <a:solidFill>
            <a:srgbClr val="C0C0C0"/>
          </a:solidFill>
          <a:ln w="3175">
            <a:solidFill>
              <a:schemeClr val="tx1"/>
            </a:solidFill>
            <a:round/>
            <a:headEnd/>
            <a:tailEnd/>
          </a:ln>
        </p:spPr>
        <p:txBody>
          <a:bodyPr/>
          <a:lstStyle/>
          <a:p>
            <a:endParaRPr lang="en-GB">
              <a:latin typeface="Helvetica"/>
            </a:endParaRPr>
          </a:p>
        </p:txBody>
      </p:sp>
      <p:sp>
        <p:nvSpPr>
          <p:cNvPr id="11" name="Freeform 1064"/>
          <p:cNvSpPr>
            <a:spLocks/>
          </p:cNvSpPr>
          <p:nvPr>
            <p:custDataLst>
              <p:tags r:id="rId7"/>
            </p:custDataLst>
          </p:nvPr>
        </p:nvSpPr>
        <p:spPr bwMode="auto">
          <a:xfrm>
            <a:off x="3724275" y="2873375"/>
            <a:ext cx="952500" cy="501650"/>
          </a:xfrm>
          <a:custGeom>
            <a:avLst/>
            <a:gdLst>
              <a:gd name="T0" fmla="*/ 0 w 468"/>
              <a:gd name="T1" fmla="*/ 144 h 246"/>
              <a:gd name="T2" fmla="*/ 24 w 468"/>
              <a:gd name="T3" fmla="*/ 150 h 246"/>
              <a:gd name="T4" fmla="*/ 30 w 468"/>
              <a:gd name="T5" fmla="*/ 150 h 246"/>
              <a:gd name="T6" fmla="*/ 36 w 468"/>
              <a:gd name="T7" fmla="*/ 162 h 246"/>
              <a:gd name="T8" fmla="*/ 54 w 468"/>
              <a:gd name="T9" fmla="*/ 162 h 246"/>
              <a:gd name="T10" fmla="*/ 66 w 468"/>
              <a:gd name="T11" fmla="*/ 144 h 246"/>
              <a:gd name="T12" fmla="*/ 84 w 468"/>
              <a:gd name="T13" fmla="*/ 144 h 246"/>
              <a:gd name="T14" fmla="*/ 90 w 468"/>
              <a:gd name="T15" fmla="*/ 156 h 246"/>
              <a:gd name="T16" fmla="*/ 114 w 468"/>
              <a:gd name="T17" fmla="*/ 150 h 246"/>
              <a:gd name="T18" fmla="*/ 114 w 468"/>
              <a:gd name="T19" fmla="*/ 156 h 246"/>
              <a:gd name="T20" fmla="*/ 120 w 468"/>
              <a:gd name="T21" fmla="*/ 144 h 246"/>
              <a:gd name="T22" fmla="*/ 144 w 468"/>
              <a:gd name="T23" fmla="*/ 138 h 246"/>
              <a:gd name="T24" fmla="*/ 168 w 468"/>
              <a:gd name="T25" fmla="*/ 132 h 246"/>
              <a:gd name="T26" fmla="*/ 180 w 468"/>
              <a:gd name="T27" fmla="*/ 126 h 246"/>
              <a:gd name="T28" fmla="*/ 198 w 468"/>
              <a:gd name="T29" fmla="*/ 138 h 246"/>
              <a:gd name="T30" fmla="*/ 216 w 468"/>
              <a:gd name="T31" fmla="*/ 150 h 246"/>
              <a:gd name="T32" fmla="*/ 210 w 468"/>
              <a:gd name="T33" fmla="*/ 120 h 246"/>
              <a:gd name="T34" fmla="*/ 198 w 468"/>
              <a:gd name="T35" fmla="*/ 90 h 246"/>
              <a:gd name="T36" fmla="*/ 222 w 468"/>
              <a:gd name="T37" fmla="*/ 72 h 246"/>
              <a:gd name="T38" fmla="*/ 240 w 468"/>
              <a:gd name="T39" fmla="*/ 48 h 246"/>
              <a:gd name="T40" fmla="*/ 258 w 468"/>
              <a:gd name="T41" fmla="*/ 36 h 246"/>
              <a:gd name="T42" fmla="*/ 276 w 468"/>
              <a:gd name="T43" fmla="*/ 42 h 246"/>
              <a:gd name="T44" fmla="*/ 312 w 468"/>
              <a:gd name="T45" fmla="*/ 42 h 246"/>
              <a:gd name="T46" fmla="*/ 330 w 468"/>
              <a:gd name="T47" fmla="*/ 18 h 246"/>
              <a:gd name="T48" fmla="*/ 330 w 468"/>
              <a:gd name="T49" fmla="*/ 12 h 246"/>
              <a:gd name="T50" fmla="*/ 324 w 468"/>
              <a:gd name="T51" fmla="*/ 0 h 246"/>
              <a:gd name="T52" fmla="*/ 342 w 468"/>
              <a:gd name="T53" fmla="*/ 0 h 246"/>
              <a:gd name="T54" fmla="*/ 372 w 468"/>
              <a:gd name="T55" fmla="*/ 12 h 246"/>
              <a:gd name="T56" fmla="*/ 402 w 468"/>
              <a:gd name="T57" fmla="*/ 18 h 246"/>
              <a:gd name="T58" fmla="*/ 432 w 468"/>
              <a:gd name="T59" fmla="*/ 18 h 246"/>
              <a:gd name="T60" fmla="*/ 450 w 468"/>
              <a:gd name="T61" fmla="*/ 36 h 246"/>
              <a:gd name="T62" fmla="*/ 450 w 468"/>
              <a:gd name="T63" fmla="*/ 54 h 246"/>
              <a:gd name="T64" fmla="*/ 462 w 468"/>
              <a:gd name="T65" fmla="*/ 72 h 246"/>
              <a:gd name="T66" fmla="*/ 462 w 468"/>
              <a:gd name="T67" fmla="*/ 96 h 246"/>
              <a:gd name="T68" fmla="*/ 456 w 468"/>
              <a:gd name="T69" fmla="*/ 108 h 246"/>
              <a:gd name="T70" fmla="*/ 438 w 468"/>
              <a:gd name="T71" fmla="*/ 108 h 246"/>
              <a:gd name="T72" fmla="*/ 438 w 468"/>
              <a:gd name="T73" fmla="*/ 126 h 246"/>
              <a:gd name="T74" fmla="*/ 426 w 468"/>
              <a:gd name="T75" fmla="*/ 138 h 246"/>
              <a:gd name="T76" fmla="*/ 432 w 468"/>
              <a:gd name="T77" fmla="*/ 162 h 246"/>
              <a:gd name="T78" fmla="*/ 432 w 468"/>
              <a:gd name="T79" fmla="*/ 180 h 246"/>
              <a:gd name="T80" fmla="*/ 420 w 468"/>
              <a:gd name="T81" fmla="*/ 174 h 246"/>
              <a:gd name="T82" fmla="*/ 402 w 468"/>
              <a:gd name="T83" fmla="*/ 198 h 246"/>
              <a:gd name="T84" fmla="*/ 390 w 468"/>
              <a:gd name="T85" fmla="*/ 204 h 246"/>
              <a:gd name="T86" fmla="*/ 360 w 468"/>
              <a:gd name="T87" fmla="*/ 216 h 246"/>
              <a:gd name="T88" fmla="*/ 336 w 468"/>
              <a:gd name="T89" fmla="*/ 222 h 246"/>
              <a:gd name="T90" fmla="*/ 318 w 468"/>
              <a:gd name="T91" fmla="*/ 234 h 246"/>
              <a:gd name="T92" fmla="*/ 294 w 468"/>
              <a:gd name="T93" fmla="*/ 240 h 246"/>
              <a:gd name="T94" fmla="*/ 258 w 468"/>
              <a:gd name="T95" fmla="*/ 234 h 246"/>
              <a:gd name="T96" fmla="*/ 234 w 468"/>
              <a:gd name="T97" fmla="*/ 234 h 246"/>
              <a:gd name="T98" fmla="*/ 234 w 468"/>
              <a:gd name="T99" fmla="*/ 228 h 246"/>
              <a:gd name="T100" fmla="*/ 198 w 468"/>
              <a:gd name="T101" fmla="*/ 222 h 246"/>
              <a:gd name="T102" fmla="*/ 174 w 468"/>
              <a:gd name="T103" fmla="*/ 216 h 246"/>
              <a:gd name="T104" fmla="*/ 162 w 468"/>
              <a:gd name="T105" fmla="*/ 204 h 246"/>
              <a:gd name="T106" fmla="*/ 150 w 468"/>
              <a:gd name="T107" fmla="*/ 186 h 246"/>
              <a:gd name="T108" fmla="*/ 126 w 468"/>
              <a:gd name="T109" fmla="*/ 192 h 246"/>
              <a:gd name="T110" fmla="*/ 108 w 468"/>
              <a:gd name="T111" fmla="*/ 192 h 246"/>
              <a:gd name="T112" fmla="*/ 96 w 468"/>
              <a:gd name="T113" fmla="*/ 204 h 246"/>
              <a:gd name="T114" fmla="*/ 72 w 468"/>
              <a:gd name="T115" fmla="*/ 210 h 246"/>
              <a:gd name="T116" fmla="*/ 60 w 468"/>
              <a:gd name="T117" fmla="*/ 204 h 246"/>
              <a:gd name="T118" fmla="*/ 42 w 468"/>
              <a:gd name="T119" fmla="*/ 210 h 246"/>
              <a:gd name="T120" fmla="*/ 18 w 468"/>
              <a:gd name="T121" fmla="*/ 192 h 246"/>
              <a:gd name="T122" fmla="*/ 6 w 468"/>
              <a:gd name="T123" fmla="*/ 18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8" h="246">
                <a:moveTo>
                  <a:pt x="0" y="168"/>
                </a:moveTo>
                <a:lnTo>
                  <a:pt x="0" y="162"/>
                </a:lnTo>
                <a:lnTo>
                  <a:pt x="6" y="162"/>
                </a:lnTo>
                <a:lnTo>
                  <a:pt x="6" y="156"/>
                </a:lnTo>
                <a:lnTo>
                  <a:pt x="6" y="150"/>
                </a:lnTo>
                <a:lnTo>
                  <a:pt x="0" y="150"/>
                </a:lnTo>
                <a:lnTo>
                  <a:pt x="0" y="144"/>
                </a:lnTo>
                <a:lnTo>
                  <a:pt x="6" y="144"/>
                </a:lnTo>
                <a:lnTo>
                  <a:pt x="12" y="144"/>
                </a:lnTo>
                <a:lnTo>
                  <a:pt x="12" y="138"/>
                </a:lnTo>
                <a:lnTo>
                  <a:pt x="18" y="138"/>
                </a:lnTo>
                <a:lnTo>
                  <a:pt x="18" y="144"/>
                </a:lnTo>
                <a:lnTo>
                  <a:pt x="24" y="144"/>
                </a:lnTo>
                <a:lnTo>
                  <a:pt x="24" y="150"/>
                </a:lnTo>
                <a:lnTo>
                  <a:pt x="30" y="150"/>
                </a:lnTo>
                <a:lnTo>
                  <a:pt x="30" y="156"/>
                </a:lnTo>
                <a:lnTo>
                  <a:pt x="30" y="150"/>
                </a:lnTo>
                <a:lnTo>
                  <a:pt x="30" y="156"/>
                </a:lnTo>
                <a:lnTo>
                  <a:pt x="30" y="150"/>
                </a:lnTo>
                <a:lnTo>
                  <a:pt x="30" y="156"/>
                </a:lnTo>
                <a:lnTo>
                  <a:pt x="30" y="150"/>
                </a:lnTo>
                <a:lnTo>
                  <a:pt x="30" y="156"/>
                </a:lnTo>
                <a:lnTo>
                  <a:pt x="36" y="156"/>
                </a:lnTo>
                <a:lnTo>
                  <a:pt x="30" y="156"/>
                </a:lnTo>
                <a:lnTo>
                  <a:pt x="30" y="162"/>
                </a:lnTo>
                <a:lnTo>
                  <a:pt x="36" y="162"/>
                </a:lnTo>
                <a:lnTo>
                  <a:pt x="36" y="156"/>
                </a:lnTo>
                <a:lnTo>
                  <a:pt x="36" y="162"/>
                </a:lnTo>
                <a:lnTo>
                  <a:pt x="42" y="162"/>
                </a:lnTo>
                <a:lnTo>
                  <a:pt x="42" y="168"/>
                </a:lnTo>
                <a:lnTo>
                  <a:pt x="36" y="168"/>
                </a:lnTo>
                <a:lnTo>
                  <a:pt x="42" y="168"/>
                </a:lnTo>
                <a:lnTo>
                  <a:pt x="48" y="168"/>
                </a:lnTo>
                <a:lnTo>
                  <a:pt x="48" y="162"/>
                </a:lnTo>
                <a:lnTo>
                  <a:pt x="54" y="162"/>
                </a:lnTo>
                <a:lnTo>
                  <a:pt x="54" y="156"/>
                </a:lnTo>
                <a:lnTo>
                  <a:pt x="54" y="150"/>
                </a:lnTo>
                <a:lnTo>
                  <a:pt x="54" y="144"/>
                </a:lnTo>
                <a:lnTo>
                  <a:pt x="54" y="138"/>
                </a:lnTo>
                <a:lnTo>
                  <a:pt x="54" y="144"/>
                </a:lnTo>
                <a:lnTo>
                  <a:pt x="60" y="144"/>
                </a:lnTo>
                <a:lnTo>
                  <a:pt x="66" y="144"/>
                </a:lnTo>
                <a:lnTo>
                  <a:pt x="72" y="144"/>
                </a:lnTo>
                <a:lnTo>
                  <a:pt x="72" y="150"/>
                </a:lnTo>
                <a:lnTo>
                  <a:pt x="78" y="150"/>
                </a:lnTo>
                <a:lnTo>
                  <a:pt x="78" y="144"/>
                </a:lnTo>
                <a:lnTo>
                  <a:pt x="84" y="144"/>
                </a:lnTo>
                <a:lnTo>
                  <a:pt x="84" y="150"/>
                </a:lnTo>
                <a:lnTo>
                  <a:pt x="84" y="144"/>
                </a:lnTo>
                <a:lnTo>
                  <a:pt x="84" y="150"/>
                </a:lnTo>
                <a:lnTo>
                  <a:pt x="78" y="150"/>
                </a:lnTo>
                <a:lnTo>
                  <a:pt x="84" y="150"/>
                </a:lnTo>
                <a:lnTo>
                  <a:pt x="84" y="156"/>
                </a:lnTo>
                <a:lnTo>
                  <a:pt x="90" y="156"/>
                </a:lnTo>
                <a:lnTo>
                  <a:pt x="84" y="156"/>
                </a:lnTo>
                <a:lnTo>
                  <a:pt x="90" y="156"/>
                </a:lnTo>
                <a:lnTo>
                  <a:pt x="96" y="156"/>
                </a:lnTo>
                <a:lnTo>
                  <a:pt x="102" y="156"/>
                </a:lnTo>
                <a:lnTo>
                  <a:pt x="108" y="156"/>
                </a:lnTo>
                <a:lnTo>
                  <a:pt x="108" y="150"/>
                </a:lnTo>
                <a:lnTo>
                  <a:pt x="108" y="156"/>
                </a:lnTo>
                <a:lnTo>
                  <a:pt x="108" y="150"/>
                </a:lnTo>
                <a:lnTo>
                  <a:pt x="114" y="150"/>
                </a:lnTo>
                <a:lnTo>
                  <a:pt x="114" y="156"/>
                </a:lnTo>
                <a:lnTo>
                  <a:pt x="114" y="150"/>
                </a:lnTo>
                <a:lnTo>
                  <a:pt x="114" y="156"/>
                </a:lnTo>
                <a:lnTo>
                  <a:pt x="114" y="150"/>
                </a:lnTo>
                <a:lnTo>
                  <a:pt x="114" y="156"/>
                </a:lnTo>
                <a:lnTo>
                  <a:pt x="114" y="150"/>
                </a:lnTo>
                <a:lnTo>
                  <a:pt x="114" y="156"/>
                </a:lnTo>
                <a:lnTo>
                  <a:pt x="114" y="150"/>
                </a:lnTo>
                <a:lnTo>
                  <a:pt x="114" y="156"/>
                </a:lnTo>
                <a:lnTo>
                  <a:pt x="114" y="150"/>
                </a:lnTo>
                <a:lnTo>
                  <a:pt x="114" y="144"/>
                </a:lnTo>
                <a:lnTo>
                  <a:pt x="114" y="150"/>
                </a:lnTo>
                <a:lnTo>
                  <a:pt x="120" y="150"/>
                </a:lnTo>
                <a:lnTo>
                  <a:pt x="120" y="144"/>
                </a:lnTo>
                <a:lnTo>
                  <a:pt x="120" y="150"/>
                </a:lnTo>
                <a:lnTo>
                  <a:pt x="120" y="144"/>
                </a:lnTo>
                <a:lnTo>
                  <a:pt x="126" y="144"/>
                </a:lnTo>
                <a:lnTo>
                  <a:pt x="126" y="138"/>
                </a:lnTo>
                <a:lnTo>
                  <a:pt x="132" y="138"/>
                </a:lnTo>
                <a:lnTo>
                  <a:pt x="138" y="138"/>
                </a:lnTo>
                <a:lnTo>
                  <a:pt x="144" y="138"/>
                </a:lnTo>
                <a:lnTo>
                  <a:pt x="150" y="138"/>
                </a:lnTo>
                <a:lnTo>
                  <a:pt x="156" y="138"/>
                </a:lnTo>
                <a:lnTo>
                  <a:pt x="162" y="138"/>
                </a:lnTo>
                <a:lnTo>
                  <a:pt x="162" y="132"/>
                </a:lnTo>
                <a:lnTo>
                  <a:pt x="162" y="126"/>
                </a:lnTo>
                <a:lnTo>
                  <a:pt x="168" y="126"/>
                </a:lnTo>
                <a:lnTo>
                  <a:pt x="168" y="132"/>
                </a:lnTo>
                <a:lnTo>
                  <a:pt x="168" y="126"/>
                </a:lnTo>
                <a:lnTo>
                  <a:pt x="174" y="126"/>
                </a:lnTo>
                <a:lnTo>
                  <a:pt x="174" y="132"/>
                </a:lnTo>
                <a:lnTo>
                  <a:pt x="174" y="126"/>
                </a:lnTo>
                <a:lnTo>
                  <a:pt x="174" y="132"/>
                </a:lnTo>
                <a:lnTo>
                  <a:pt x="174" y="126"/>
                </a:lnTo>
                <a:lnTo>
                  <a:pt x="180" y="126"/>
                </a:lnTo>
                <a:lnTo>
                  <a:pt x="180" y="132"/>
                </a:lnTo>
                <a:lnTo>
                  <a:pt x="186" y="132"/>
                </a:lnTo>
                <a:lnTo>
                  <a:pt x="192" y="132"/>
                </a:lnTo>
                <a:lnTo>
                  <a:pt x="198" y="132"/>
                </a:lnTo>
                <a:lnTo>
                  <a:pt x="204" y="132"/>
                </a:lnTo>
                <a:lnTo>
                  <a:pt x="204" y="138"/>
                </a:lnTo>
                <a:lnTo>
                  <a:pt x="198" y="138"/>
                </a:lnTo>
                <a:lnTo>
                  <a:pt x="198" y="144"/>
                </a:lnTo>
                <a:lnTo>
                  <a:pt x="204" y="144"/>
                </a:lnTo>
                <a:lnTo>
                  <a:pt x="210" y="144"/>
                </a:lnTo>
                <a:lnTo>
                  <a:pt x="210" y="150"/>
                </a:lnTo>
                <a:lnTo>
                  <a:pt x="210" y="144"/>
                </a:lnTo>
                <a:lnTo>
                  <a:pt x="210" y="150"/>
                </a:lnTo>
                <a:lnTo>
                  <a:pt x="216" y="150"/>
                </a:lnTo>
                <a:lnTo>
                  <a:pt x="216" y="144"/>
                </a:lnTo>
                <a:lnTo>
                  <a:pt x="216" y="138"/>
                </a:lnTo>
                <a:lnTo>
                  <a:pt x="216" y="132"/>
                </a:lnTo>
                <a:lnTo>
                  <a:pt x="216" y="126"/>
                </a:lnTo>
                <a:lnTo>
                  <a:pt x="210" y="126"/>
                </a:lnTo>
                <a:lnTo>
                  <a:pt x="204" y="126"/>
                </a:lnTo>
                <a:lnTo>
                  <a:pt x="210" y="120"/>
                </a:lnTo>
                <a:lnTo>
                  <a:pt x="210" y="114"/>
                </a:lnTo>
                <a:lnTo>
                  <a:pt x="210" y="108"/>
                </a:lnTo>
                <a:lnTo>
                  <a:pt x="210" y="102"/>
                </a:lnTo>
                <a:lnTo>
                  <a:pt x="204" y="102"/>
                </a:lnTo>
                <a:lnTo>
                  <a:pt x="204" y="96"/>
                </a:lnTo>
                <a:lnTo>
                  <a:pt x="198" y="96"/>
                </a:lnTo>
                <a:lnTo>
                  <a:pt x="198" y="90"/>
                </a:lnTo>
                <a:lnTo>
                  <a:pt x="198" y="84"/>
                </a:lnTo>
                <a:lnTo>
                  <a:pt x="204" y="84"/>
                </a:lnTo>
                <a:lnTo>
                  <a:pt x="204" y="78"/>
                </a:lnTo>
                <a:lnTo>
                  <a:pt x="210" y="78"/>
                </a:lnTo>
                <a:lnTo>
                  <a:pt x="210" y="72"/>
                </a:lnTo>
                <a:lnTo>
                  <a:pt x="216" y="72"/>
                </a:lnTo>
                <a:lnTo>
                  <a:pt x="222" y="72"/>
                </a:lnTo>
                <a:lnTo>
                  <a:pt x="228" y="72"/>
                </a:lnTo>
                <a:lnTo>
                  <a:pt x="228" y="66"/>
                </a:lnTo>
                <a:lnTo>
                  <a:pt x="234" y="66"/>
                </a:lnTo>
                <a:lnTo>
                  <a:pt x="234" y="60"/>
                </a:lnTo>
                <a:lnTo>
                  <a:pt x="234" y="54"/>
                </a:lnTo>
                <a:lnTo>
                  <a:pt x="234" y="48"/>
                </a:lnTo>
                <a:lnTo>
                  <a:pt x="240" y="48"/>
                </a:lnTo>
                <a:lnTo>
                  <a:pt x="240" y="42"/>
                </a:lnTo>
                <a:lnTo>
                  <a:pt x="240" y="48"/>
                </a:lnTo>
                <a:lnTo>
                  <a:pt x="246" y="48"/>
                </a:lnTo>
                <a:lnTo>
                  <a:pt x="252" y="48"/>
                </a:lnTo>
                <a:lnTo>
                  <a:pt x="258" y="48"/>
                </a:lnTo>
                <a:lnTo>
                  <a:pt x="258" y="42"/>
                </a:lnTo>
                <a:lnTo>
                  <a:pt x="258" y="36"/>
                </a:lnTo>
                <a:lnTo>
                  <a:pt x="258" y="30"/>
                </a:lnTo>
                <a:lnTo>
                  <a:pt x="258" y="24"/>
                </a:lnTo>
                <a:lnTo>
                  <a:pt x="264" y="30"/>
                </a:lnTo>
                <a:lnTo>
                  <a:pt x="270" y="30"/>
                </a:lnTo>
                <a:lnTo>
                  <a:pt x="270" y="36"/>
                </a:lnTo>
                <a:lnTo>
                  <a:pt x="270" y="42"/>
                </a:lnTo>
                <a:lnTo>
                  <a:pt x="276" y="42"/>
                </a:lnTo>
                <a:lnTo>
                  <a:pt x="282" y="42"/>
                </a:lnTo>
                <a:lnTo>
                  <a:pt x="288" y="42"/>
                </a:lnTo>
                <a:lnTo>
                  <a:pt x="294" y="42"/>
                </a:lnTo>
                <a:lnTo>
                  <a:pt x="294" y="36"/>
                </a:lnTo>
                <a:lnTo>
                  <a:pt x="300" y="36"/>
                </a:lnTo>
                <a:lnTo>
                  <a:pt x="306" y="36"/>
                </a:lnTo>
                <a:lnTo>
                  <a:pt x="312" y="42"/>
                </a:lnTo>
                <a:lnTo>
                  <a:pt x="312" y="36"/>
                </a:lnTo>
                <a:lnTo>
                  <a:pt x="312" y="30"/>
                </a:lnTo>
                <a:lnTo>
                  <a:pt x="318" y="30"/>
                </a:lnTo>
                <a:lnTo>
                  <a:pt x="318" y="24"/>
                </a:lnTo>
                <a:lnTo>
                  <a:pt x="324" y="24"/>
                </a:lnTo>
                <a:lnTo>
                  <a:pt x="330" y="24"/>
                </a:lnTo>
                <a:lnTo>
                  <a:pt x="330" y="18"/>
                </a:lnTo>
                <a:lnTo>
                  <a:pt x="324" y="18"/>
                </a:lnTo>
                <a:lnTo>
                  <a:pt x="330" y="18"/>
                </a:lnTo>
                <a:lnTo>
                  <a:pt x="330" y="12"/>
                </a:lnTo>
                <a:lnTo>
                  <a:pt x="324" y="12"/>
                </a:lnTo>
                <a:lnTo>
                  <a:pt x="330" y="12"/>
                </a:lnTo>
                <a:lnTo>
                  <a:pt x="324" y="12"/>
                </a:lnTo>
                <a:lnTo>
                  <a:pt x="330" y="12"/>
                </a:lnTo>
                <a:lnTo>
                  <a:pt x="330" y="6"/>
                </a:lnTo>
                <a:lnTo>
                  <a:pt x="324" y="6"/>
                </a:lnTo>
                <a:lnTo>
                  <a:pt x="330" y="6"/>
                </a:lnTo>
                <a:lnTo>
                  <a:pt x="324" y="6"/>
                </a:lnTo>
                <a:lnTo>
                  <a:pt x="324" y="0"/>
                </a:lnTo>
                <a:lnTo>
                  <a:pt x="330" y="0"/>
                </a:lnTo>
                <a:lnTo>
                  <a:pt x="324" y="0"/>
                </a:lnTo>
                <a:lnTo>
                  <a:pt x="330" y="0"/>
                </a:lnTo>
                <a:lnTo>
                  <a:pt x="324" y="0"/>
                </a:lnTo>
                <a:lnTo>
                  <a:pt x="330" y="0"/>
                </a:lnTo>
                <a:lnTo>
                  <a:pt x="336" y="0"/>
                </a:lnTo>
                <a:lnTo>
                  <a:pt x="336" y="6"/>
                </a:lnTo>
                <a:lnTo>
                  <a:pt x="342" y="6"/>
                </a:lnTo>
                <a:lnTo>
                  <a:pt x="342" y="0"/>
                </a:lnTo>
                <a:lnTo>
                  <a:pt x="348" y="0"/>
                </a:lnTo>
                <a:lnTo>
                  <a:pt x="354" y="0"/>
                </a:lnTo>
                <a:lnTo>
                  <a:pt x="354" y="6"/>
                </a:lnTo>
                <a:lnTo>
                  <a:pt x="360" y="6"/>
                </a:lnTo>
                <a:lnTo>
                  <a:pt x="366" y="6"/>
                </a:lnTo>
                <a:lnTo>
                  <a:pt x="366" y="12"/>
                </a:lnTo>
                <a:lnTo>
                  <a:pt x="372" y="12"/>
                </a:lnTo>
                <a:lnTo>
                  <a:pt x="372" y="6"/>
                </a:lnTo>
                <a:lnTo>
                  <a:pt x="378" y="6"/>
                </a:lnTo>
                <a:lnTo>
                  <a:pt x="378" y="12"/>
                </a:lnTo>
                <a:lnTo>
                  <a:pt x="384" y="12"/>
                </a:lnTo>
                <a:lnTo>
                  <a:pt x="390" y="18"/>
                </a:lnTo>
                <a:lnTo>
                  <a:pt x="396" y="18"/>
                </a:lnTo>
                <a:lnTo>
                  <a:pt x="402" y="18"/>
                </a:lnTo>
                <a:lnTo>
                  <a:pt x="408" y="18"/>
                </a:lnTo>
                <a:lnTo>
                  <a:pt x="414" y="18"/>
                </a:lnTo>
                <a:lnTo>
                  <a:pt x="414" y="12"/>
                </a:lnTo>
                <a:lnTo>
                  <a:pt x="420" y="12"/>
                </a:lnTo>
                <a:lnTo>
                  <a:pt x="426" y="12"/>
                </a:lnTo>
                <a:lnTo>
                  <a:pt x="432" y="12"/>
                </a:lnTo>
                <a:lnTo>
                  <a:pt x="432" y="18"/>
                </a:lnTo>
                <a:lnTo>
                  <a:pt x="438" y="18"/>
                </a:lnTo>
                <a:lnTo>
                  <a:pt x="444" y="18"/>
                </a:lnTo>
                <a:lnTo>
                  <a:pt x="444" y="24"/>
                </a:lnTo>
                <a:lnTo>
                  <a:pt x="450" y="30"/>
                </a:lnTo>
                <a:lnTo>
                  <a:pt x="444" y="30"/>
                </a:lnTo>
                <a:lnTo>
                  <a:pt x="450" y="30"/>
                </a:lnTo>
                <a:lnTo>
                  <a:pt x="450" y="36"/>
                </a:lnTo>
                <a:lnTo>
                  <a:pt x="444" y="36"/>
                </a:lnTo>
                <a:lnTo>
                  <a:pt x="444" y="42"/>
                </a:lnTo>
                <a:lnTo>
                  <a:pt x="444" y="48"/>
                </a:lnTo>
                <a:lnTo>
                  <a:pt x="444" y="54"/>
                </a:lnTo>
                <a:lnTo>
                  <a:pt x="450" y="54"/>
                </a:lnTo>
                <a:lnTo>
                  <a:pt x="444" y="54"/>
                </a:lnTo>
                <a:lnTo>
                  <a:pt x="450" y="54"/>
                </a:lnTo>
                <a:lnTo>
                  <a:pt x="450" y="60"/>
                </a:lnTo>
                <a:lnTo>
                  <a:pt x="450" y="66"/>
                </a:lnTo>
                <a:lnTo>
                  <a:pt x="456" y="66"/>
                </a:lnTo>
                <a:lnTo>
                  <a:pt x="456" y="72"/>
                </a:lnTo>
                <a:lnTo>
                  <a:pt x="456" y="66"/>
                </a:lnTo>
                <a:lnTo>
                  <a:pt x="456" y="72"/>
                </a:lnTo>
                <a:lnTo>
                  <a:pt x="462" y="72"/>
                </a:lnTo>
                <a:lnTo>
                  <a:pt x="456" y="72"/>
                </a:lnTo>
                <a:lnTo>
                  <a:pt x="462" y="72"/>
                </a:lnTo>
                <a:lnTo>
                  <a:pt x="462" y="78"/>
                </a:lnTo>
                <a:lnTo>
                  <a:pt x="468" y="78"/>
                </a:lnTo>
                <a:lnTo>
                  <a:pt x="462" y="84"/>
                </a:lnTo>
                <a:lnTo>
                  <a:pt x="462" y="90"/>
                </a:lnTo>
                <a:lnTo>
                  <a:pt x="462" y="96"/>
                </a:lnTo>
                <a:lnTo>
                  <a:pt x="462" y="90"/>
                </a:lnTo>
                <a:lnTo>
                  <a:pt x="462" y="96"/>
                </a:lnTo>
                <a:lnTo>
                  <a:pt x="456" y="96"/>
                </a:lnTo>
                <a:lnTo>
                  <a:pt x="462" y="96"/>
                </a:lnTo>
                <a:lnTo>
                  <a:pt x="462" y="102"/>
                </a:lnTo>
                <a:lnTo>
                  <a:pt x="462" y="108"/>
                </a:lnTo>
                <a:lnTo>
                  <a:pt x="456" y="108"/>
                </a:lnTo>
                <a:lnTo>
                  <a:pt x="456" y="114"/>
                </a:lnTo>
                <a:lnTo>
                  <a:pt x="450" y="114"/>
                </a:lnTo>
                <a:lnTo>
                  <a:pt x="450" y="108"/>
                </a:lnTo>
                <a:lnTo>
                  <a:pt x="450" y="114"/>
                </a:lnTo>
                <a:lnTo>
                  <a:pt x="444" y="114"/>
                </a:lnTo>
                <a:lnTo>
                  <a:pt x="444" y="108"/>
                </a:lnTo>
                <a:lnTo>
                  <a:pt x="438" y="108"/>
                </a:lnTo>
                <a:lnTo>
                  <a:pt x="432" y="108"/>
                </a:lnTo>
                <a:lnTo>
                  <a:pt x="432" y="114"/>
                </a:lnTo>
                <a:lnTo>
                  <a:pt x="426" y="114"/>
                </a:lnTo>
                <a:lnTo>
                  <a:pt x="426" y="120"/>
                </a:lnTo>
                <a:lnTo>
                  <a:pt x="432" y="120"/>
                </a:lnTo>
                <a:lnTo>
                  <a:pt x="438" y="120"/>
                </a:lnTo>
                <a:lnTo>
                  <a:pt x="438" y="126"/>
                </a:lnTo>
                <a:lnTo>
                  <a:pt x="444" y="126"/>
                </a:lnTo>
                <a:lnTo>
                  <a:pt x="438" y="132"/>
                </a:lnTo>
                <a:lnTo>
                  <a:pt x="438" y="138"/>
                </a:lnTo>
                <a:lnTo>
                  <a:pt x="432" y="138"/>
                </a:lnTo>
                <a:lnTo>
                  <a:pt x="438" y="138"/>
                </a:lnTo>
                <a:lnTo>
                  <a:pt x="432" y="138"/>
                </a:lnTo>
                <a:lnTo>
                  <a:pt x="426" y="138"/>
                </a:lnTo>
                <a:lnTo>
                  <a:pt x="426" y="144"/>
                </a:lnTo>
                <a:lnTo>
                  <a:pt x="432" y="144"/>
                </a:lnTo>
                <a:lnTo>
                  <a:pt x="432" y="150"/>
                </a:lnTo>
                <a:lnTo>
                  <a:pt x="432" y="156"/>
                </a:lnTo>
                <a:lnTo>
                  <a:pt x="426" y="156"/>
                </a:lnTo>
                <a:lnTo>
                  <a:pt x="426" y="162"/>
                </a:lnTo>
                <a:lnTo>
                  <a:pt x="432" y="162"/>
                </a:lnTo>
                <a:lnTo>
                  <a:pt x="432" y="168"/>
                </a:lnTo>
                <a:lnTo>
                  <a:pt x="432" y="174"/>
                </a:lnTo>
                <a:lnTo>
                  <a:pt x="432" y="180"/>
                </a:lnTo>
                <a:lnTo>
                  <a:pt x="432" y="174"/>
                </a:lnTo>
                <a:lnTo>
                  <a:pt x="432" y="180"/>
                </a:lnTo>
                <a:lnTo>
                  <a:pt x="432" y="174"/>
                </a:lnTo>
                <a:lnTo>
                  <a:pt x="432" y="180"/>
                </a:lnTo>
                <a:lnTo>
                  <a:pt x="426" y="180"/>
                </a:lnTo>
                <a:lnTo>
                  <a:pt x="426" y="174"/>
                </a:lnTo>
                <a:lnTo>
                  <a:pt x="426" y="180"/>
                </a:lnTo>
                <a:lnTo>
                  <a:pt x="426" y="174"/>
                </a:lnTo>
                <a:lnTo>
                  <a:pt x="426" y="180"/>
                </a:lnTo>
                <a:lnTo>
                  <a:pt x="420" y="180"/>
                </a:lnTo>
                <a:lnTo>
                  <a:pt x="420" y="174"/>
                </a:lnTo>
                <a:lnTo>
                  <a:pt x="420" y="180"/>
                </a:lnTo>
                <a:lnTo>
                  <a:pt x="420" y="186"/>
                </a:lnTo>
                <a:lnTo>
                  <a:pt x="414" y="186"/>
                </a:lnTo>
                <a:lnTo>
                  <a:pt x="414" y="192"/>
                </a:lnTo>
                <a:lnTo>
                  <a:pt x="408" y="192"/>
                </a:lnTo>
                <a:lnTo>
                  <a:pt x="402" y="192"/>
                </a:lnTo>
                <a:lnTo>
                  <a:pt x="402" y="198"/>
                </a:lnTo>
                <a:lnTo>
                  <a:pt x="402" y="204"/>
                </a:lnTo>
                <a:lnTo>
                  <a:pt x="408" y="204"/>
                </a:lnTo>
                <a:lnTo>
                  <a:pt x="408" y="210"/>
                </a:lnTo>
                <a:lnTo>
                  <a:pt x="402" y="210"/>
                </a:lnTo>
                <a:lnTo>
                  <a:pt x="402" y="204"/>
                </a:lnTo>
                <a:lnTo>
                  <a:pt x="396" y="204"/>
                </a:lnTo>
                <a:lnTo>
                  <a:pt x="390" y="204"/>
                </a:lnTo>
                <a:lnTo>
                  <a:pt x="390" y="210"/>
                </a:lnTo>
                <a:lnTo>
                  <a:pt x="384" y="210"/>
                </a:lnTo>
                <a:lnTo>
                  <a:pt x="378" y="210"/>
                </a:lnTo>
                <a:lnTo>
                  <a:pt x="378" y="216"/>
                </a:lnTo>
                <a:lnTo>
                  <a:pt x="372" y="216"/>
                </a:lnTo>
                <a:lnTo>
                  <a:pt x="366" y="216"/>
                </a:lnTo>
                <a:lnTo>
                  <a:pt x="360" y="216"/>
                </a:lnTo>
                <a:lnTo>
                  <a:pt x="354" y="216"/>
                </a:lnTo>
                <a:lnTo>
                  <a:pt x="348" y="216"/>
                </a:lnTo>
                <a:lnTo>
                  <a:pt x="342" y="216"/>
                </a:lnTo>
                <a:lnTo>
                  <a:pt x="342" y="222"/>
                </a:lnTo>
                <a:lnTo>
                  <a:pt x="342" y="216"/>
                </a:lnTo>
                <a:lnTo>
                  <a:pt x="336" y="216"/>
                </a:lnTo>
                <a:lnTo>
                  <a:pt x="336" y="222"/>
                </a:lnTo>
                <a:lnTo>
                  <a:pt x="330" y="222"/>
                </a:lnTo>
                <a:lnTo>
                  <a:pt x="330" y="228"/>
                </a:lnTo>
                <a:lnTo>
                  <a:pt x="330" y="234"/>
                </a:lnTo>
                <a:lnTo>
                  <a:pt x="330" y="228"/>
                </a:lnTo>
                <a:lnTo>
                  <a:pt x="324" y="228"/>
                </a:lnTo>
                <a:lnTo>
                  <a:pt x="324" y="234"/>
                </a:lnTo>
                <a:lnTo>
                  <a:pt x="318" y="234"/>
                </a:lnTo>
                <a:lnTo>
                  <a:pt x="318" y="240"/>
                </a:lnTo>
                <a:lnTo>
                  <a:pt x="318" y="246"/>
                </a:lnTo>
                <a:lnTo>
                  <a:pt x="318" y="240"/>
                </a:lnTo>
                <a:lnTo>
                  <a:pt x="312" y="240"/>
                </a:lnTo>
                <a:lnTo>
                  <a:pt x="306" y="240"/>
                </a:lnTo>
                <a:lnTo>
                  <a:pt x="300" y="240"/>
                </a:lnTo>
                <a:lnTo>
                  <a:pt x="294" y="240"/>
                </a:lnTo>
                <a:lnTo>
                  <a:pt x="288" y="240"/>
                </a:lnTo>
                <a:lnTo>
                  <a:pt x="288" y="234"/>
                </a:lnTo>
                <a:lnTo>
                  <a:pt x="282" y="234"/>
                </a:lnTo>
                <a:lnTo>
                  <a:pt x="276" y="234"/>
                </a:lnTo>
                <a:lnTo>
                  <a:pt x="270" y="234"/>
                </a:lnTo>
                <a:lnTo>
                  <a:pt x="264" y="234"/>
                </a:lnTo>
                <a:lnTo>
                  <a:pt x="258" y="234"/>
                </a:lnTo>
                <a:lnTo>
                  <a:pt x="252" y="234"/>
                </a:lnTo>
                <a:lnTo>
                  <a:pt x="252" y="228"/>
                </a:lnTo>
                <a:lnTo>
                  <a:pt x="252" y="234"/>
                </a:lnTo>
                <a:lnTo>
                  <a:pt x="246" y="234"/>
                </a:lnTo>
                <a:lnTo>
                  <a:pt x="246" y="228"/>
                </a:lnTo>
                <a:lnTo>
                  <a:pt x="240" y="228"/>
                </a:lnTo>
                <a:lnTo>
                  <a:pt x="234" y="234"/>
                </a:lnTo>
                <a:lnTo>
                  <a:pt x="234" y="228"/>
                </a:lnTo>
                <a:lnTo>
                  <a:pt x="234" y="234"/>
                </a:lnTo>
                <a:lnTo>
                  <a:pt x="234" y="228"/>
                </a:lnTo>
                <a:lnTo>
                  <a:pt x="234" y="234"/>
                </a:lnTo>
                <a:lnTo>
                  <a:pt x="234" y="228"/>
                </a:lnTo>
                <a:lnTo>
                  <a:pt x="234" y="234"/>
                </a:lnTo>
                <a:lnTo>
                  <a:pt x="234" y="228"/>
                </a:lnTo>
                <a:lnTo>
                  <a:pt x="228" y="228"/>
                </a:lnTo>
                <a:lnTo>
                  <a:pt x="222" y="228"/>
                </a:lnTo>
                <a:lnTo>
                  <a:pt x="216" y="228"/>
                </a:lnTo>
                <a:lnTo>
                  <a:pt x="210" y="228"/>
                </a:lnTo>
                <a:lnTo>
                  <a:pt x="204" y="228"/>
                </a:lnTo>
                <a:lnTo>
                  <a:pt x="204" y="222"/>
                </a:lnTo>
                <a:lnTo>
                  <a:pt x="198" y="222"/>
                </a:lnTo>
                <a:lnTo>
                  <a:pt x="198" y="228"/>
                </a:lnTo>
                <a:lnTo>
                  <a:pt x="198" y="222"/>
                </a:lnTo>
                <a:lnTo>
                  <a:pt x="192" y="222"/>
                </a:lnTo>
                <a:lnTo>
                  <a:pt x="186" y="222"/>
                </a:lnTo>
                <a:lnTo>
                  <a:pt x="180" y="222"/>
                </a:lnTo>
                <a:lnTo>
                  <a:pt x="180" y="216"/>
                </a:lnTo>
                <a:lnTo>
                  <a:pt x="174" y="216"/>
                </a:lnTo>
                <a:lnTo>
                  <a:pt x="174" y="210"/>
                </a:lnTo>
                <a:lnTo>
                  <a:pt x="168" y="210"/>
                </a:lnTo>
                <a:lnTo>
                  <a:pt x="174" y="210"/>
                </a:lnTo>
                <a:lnTo>
                  <a:pt x="168" y="210"/>
                </a:lnTo>
                <a:lnTo>
                  <a:pt x="174" y="204"/>
                </a:lnTo>
                <a:lnTo>
                  <a:pt x="168" y="204"/>
                </a:lnTo>
                <a:lnTo>
                  <a:pt x="162" y="204"/>
                </a:lnTo>
                <a:lnTo>
                  <a:pt x="162" y="198"/>
                </a:lnTo>
                <a:lnTo>
                  <a:pt x="162" y="192"/>
                </a:lnTo>
                <a:lnTo>
                  <a:pt x="168" y="192"/>
                </a:lnTo>
                <a:lnTo>
                  <a:pt x="168" y="186"/>
                </a:lnTo>
                <a:lnTo>
                  <a:pt x="162" y="186"/>
                </a:lnTo>
                <a:lnTo>
                  <a:pt x="156" y="186"/>
                </a:lnTo>
                <a:lnTo>
                  <a:pt x="150" y="186"/>
                </a:lnTo>
                <a:lnTo>
                  <a:pt x="150" y="192"/>
                </a:lnTo>
                <a:lnTo>
                  <a:pt x="144" y="192"/>
                </a:lnTo>
                <a:lnTo>
                  <a:pt x="138" y="192"/>
                </a:lnTo>
                <a:lnTo>
                  <a:pt x="138" y="198"/>
                </a:lnTo>
                <a:lnTo>
                  <a:pt x="132" y="198"/>
                </a:lnTo>
                <a:lnTo>
                  <a:pt x="132" y="192"/>
                </a:lnTo>
                <a:lnTo>
                  <a:pt x="126" y="192"/>
                </a:lnTo>
                <a:lnTo>
                  <a:pt x="126" y="198"/>
                </a:lnTo>
                <a:lnTo>
                  <a:pt x="120" y="198"/>
                </a:lnTo>
                <a:lnTo>
                  <a:pt x="120" y="192"/>
                </a:lnTo>
                <a:lnTo>
                  <a:pt x="120" y="198"/>
                </a:lnTo>
                <a:lnTo>
                  <a:pt x="114" y="198"/>
                </a:lnTo>
                <a:lnTo>
                  <a:pt x="108" y="198"/>
                </a:lnTo>
                <a:lnTo>
                  <a:pt x="108" y="192"/>
                </a:lnTo>
                <a:lnTo>
                  <a:pt x="108" y="198"/>
                </a:lnTo>
                <a:lnTo>
                  <a:pt x="102" y="198"/>
                </a:lnTo>
                <a:lnTo>
                  <a:pt x="96" y="204"/>
                </a:lnTo>
                <a:lnTo>
                  <a:pt x="96" y="198"/>
                </a:lnTo>
                <a:lnTo>
                  <a:pt x="96" y="204"/>
                </a:lnTo>
                <a:lnTo>
                  <a:pt x="96" y="198"/>
                </a:lnTo>
                <a:lnTo>
                  <a:pt x="96" y="204"/>
                </a:lnTo>
                <a:lnTo>
                  <a:pt x="96" y="210"/>
                </a:lnTo>
                <a:lnTo>
                  <a:pt x="90" y="210"/>
                </a:lnTo>
                <a:lnTo>
                  <a:pt x="90" y="216"/>
                </a:lnTo>
                <a:lnTo>
                  <a:pt x="84" y="216"/>
                </a:lnTo>
                <a:lnTo>
                  <a:pt x="78" y="216"/>
                </a:lnTo>
                <a:lnTo>
                  <a:pt x="72" y="216"/>
                </a:lnTo>
                <a:lnTo>
                  <a:pt x="72" y="210"/>
                </a:lnTo>
                <a:lnTo>
                  <a:pt x="72" y="204"/>
                </a:lnTo>
                <a:lnTo>
                  <a:pt x="66" y="204"/>
                </a:lnTo>
                <a:lnTo>
                  <a:pt x="66" y="210"/>
                </a:lnTo>
                <a:lnTo>
                  <a:pt x="60" y="210"/>
                </a:lnTo>
                <a:lnTo>
                  <a:pt x="54" y="210"/>
                </a:lnTo>
                <a:lnTo>
                  <a:pt x="54" y="204"/>
                </a:lnTo>
                <a:lnTo>
                  <a:pt x="60" y="204"/>
                </a:lnTo>
                <a:lnTo>
                  <a:pt x="60" y="198"/>
                </a:lnTo>
                <a:lnTo>
                  <a:pt x="54" y="198"/>
                </a:lnTo>
                <a:lnTo>
                  <a:pt x="48" y="192"/>
                </a:lnTo>
                <a:lnTo>
                  <a:pt x="48" y="198"/>
                </a:lnTo>
                <a:lnTo>
                  <a:pt x="48" y="204"/>
                </a:lnTo>
                <a:lnTo>
                  <a:pt x="42" y="204"/>
                </a:lnTo>
                <a:lnTo>
                  <a:pt x="42" y="210"/>
                </a:lnTo>
                <a:lnTo>
                  <a:pt x="36" y="210"/>
                </a:lnTo>
                <a:lnTo>
                  <a:pt x="30" y="210"/>
                </a:lnTo>
                <a:lnTo>
                  <a:pt x="30" y="204"/>
                </a:lnTo>
                <a:lnTo>
                  <a:pt x="24" y="204"/>
                </a:lnTo>
                <a:lnTo>
                  <a:pt x="18" y="204"/>
                </a:lnTo>
                <a:lnTo>
                  <a:pt x="18" y="198"/>
                </a:lnTo>
                <a:lnTo>
                  <a:pt x="18" y="192"/>
                </a:lnTo>
                <a:lnTo>
                  <a:pt x="12" y="192"/>
                </a:lnTo>
                <a:lnTo>
                  <a:pt x="6" y="192"/>
                </a:lnTo>
                <a:lnTo>
                  <a:pt x="0" y="192"/>
                </a:lnTo>
                <a:lnTo>
                  <a:pt x="0" y="186"/>
                </a:lnTo>
                <a:lnTo>
                  <a:pt x="6" y="186"/>
                </a:lnTo>
                <a:lnTo>
                  <a:pt x="0" y="186"/>
                </a:lnTo>
                <a:lnTo>
                  <a:pt x="6" y="186"/>
                </a:lnTo>
                <a:lnTo>
                  <a:pt x="6" y="180"/>
                </a:lnTo>
                <a:lnTo>
                  <a:pt x="0" y="180"/>
                </a:lnTo>
                <a:lnTo>
                  <a:pt x="6" y="180"/>
                </a:lnTo>
                <a:lnTo>
                  <a:pt x="0" y="180"/>
                </a:lnTo>
                <a:lnTo>
                  <a:pt x="0" y="174"/>
                </a:lnTo>
                <a:lnTo>
                  <a:pt x="0" y="168"/>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pPr fontAlgn="auto">
              <a:spcBef>
                <a:spcPts val="0"/>
              </a:spcBef>
              <a:spcAft>
                <a:spcPts val="0"/>
              </a:spcAft>
              <a:defRPr/>
            </a:pPr>
            <a:endParaRPr lang="en-GB"/>
          </a:p>
        </p:txBody>
      </p:sp>
      <p:sp>
        <p:nvSpPr>
          <p:cNvPr id="12" name="Freeform 1065"/>
          <p:cNvSpPr>
            <a:spLocks/>
          </p:cNvSpPr>
          <p:nvPr>
            <p:custDataLst>
              <p:tags r:id="rId8"/>
            </p:custDataLst>
          </p:nvPr>
        </p:nvSpPr>
        <p:spPr bwMode="auto">
          <a:xfrm>
            <a:off x="2905125" y="2409825"/>
            <a:ext cx="439738" cy="379413"/>
          </a:xfrm>
          <a:custGeom>
            <a:avLst/>
            <a:gdLst>
              <a:gd name="T0" fmla="*/ 12 w 216"/>
              <a:gd name="T1" fmla="*/ 24 h 186"/>
              <a:gd name="T2" fmla="*/ 24 w 216"/>
              <a:gd name="T3" fmla="*/ 18 h 186"/>
              <a:gd name="T4" fmla="*/ 24 w 216"/>
              <a:gd name="T5" fmla="*/ 12 h 186"/>
              <a:gd name="T6" fmla="*/ 48 w 216"/>
              <a:gd name="T7" fmla="*/ 12 h 186"/>
              <a:gd name="T8" fmla="*/ 66 w 216"/>
              <a:gd name="T9" fmla="*/ 12 h 186"/>
              <a:gd name="T10" fmla="*/ 78 w 216"/>
              <a:gd name="T11" fmla="*/ 18 h 186"/>
              <a:gd name="T12" fmla="*/ 84 w 216"/>
              <a:gd name="T13" fmla="*/ 18 h 186"/>
              <a:gd name="T14" fmla="*/ 102 w 216"/>
              <a:gd name="T15" fmla="*/ 18 h 186"/>
              <a:gd name="T16" fmla="*/ 96 w 216"/>
              <a:gd name="T17" fmla="*/ 18 h 186"/>
              <a:gd name="T18" fmla="*/ 108 w 216"/>
              <a:gd name="T19" fmla="*/ 24 h 186"/>
              <a:gd name="T20" fmla="*/ 102 w 216"/>
              <a:gd name="T21" fmla="*/ 12 h 186"/>
              <a:gd name="T22" fmla="*/ 102 w 216"/>
              <a:gd name="T23" fmla="*/ 18 h 186"/>
              <a:gd name="T24" fmla="*/ 108 w 216"/>
              <a:gd name="T25" fmla="*/ 24 h 186"/>
              <a:gd name="T26" fmla="*/ 102 w 216"/>
              <a:gd name="T27" fmla="*/ 12 h 186"/>
              <a:gd name="T28" fmla="*/ 120 w 216"/>
              <a:gd name="T29" fmla="*/ 0 h 186"/>
              <a:gd name="T30" fmla="*/ 126 w 216"/>
              <a:gd name="T31" fmla="*/ 0 h 186"/>
              <a:gd name="T32" fmla="*/ 138 w 216"/>
              <a:gd name="T33" fmla="*/ 6 h 186"/>
              <a:gd name="T34" fmla="*/ 150 w 216"/>
              <a:gd name="T35" fmla="*/ 12 h 186"/>
              <a:gd name="T36" fmla="*/ 168 w 216"/>
              <a:gd name="T37" fmla="*/ 24 h 186"/>
              <a:gd name="T38" fmla="*/ 180 w 216"/>
              <a:gd name="T39" fmla="*/ 30 h 186"/>
              <a:gd name="T40" fmla="*/ 186 w 216"/>
              <a:gd name="T41" fmla="*/ 42 h 186"/>
              <a:gd name="T42" fmla="*/ 180 w 216"/>
              <a:gd name="T43" fmla="*/ 54 h 186"/>
              <a:gd name="T44" fmla="*/ 174 w 216"/>
              <a:gd name="T45" fmla="*/ 66 h 186"/>
              <a:gd name="T46" fmla="*/ 180 w 216"/>
              <a:gd name="T47" fmla="*/ 66 h 186"/>
              <a:gd name="T48" fmla="*/ 198 w 216"/>
              <a:gd name="T49" fmla="*/ 78 h 186"/>
              <a:gd name="T50" fmla="*/ 210 w 216"/>
              <a:gd name="T51" fmla="*/ 84 h 186"/>
              <a:gd name="T52" fmla="*/ 210 w 216"/>
              <a:gd name="T53" fmla="*/ 90 h 186"/>
              <a:gd name="T54" fmla="*/ 216 w 216"/>
              <a:gd name="T55" fmla="*/ 102 h 186"/>
              <a:gd name="T56" fmla="*/ 204 w 216"/>
              <a:gd name="T57" fmla="*/ 120 h 186"/>
              <a:gd name="T58" fmla="*/ 204 w 216"/>
              <a:gd name="T59" fmla="*/ 126 h 186"/>
              <a:gd name="T60" fmla="*/ 186 w 216"/>
              <a:gd name="T61" fmla="*/ 138 h 186"/>
              <a:gd name="T62" fmla="*/ 174 w 216"/>
              <a:gd name="T63" fmla="*/ 150 h 186"/>
              <a:gd name="T64" fmla="*/ 174 w 216"/>
              <a:gd name="T65" fmla="*/ 156 h 186"/>
              <a:gd name="T66" fmla="*/ 180 w 216"/>
              <a:gd name="T67" fmla="*/ 168 h 186"/>
              <a:gd name="T68" fmla="*/ 180 w 216"/>
              <a:gd name="T69" fmla="*/ 174 h 186"/>
              <a:gd name="T70" fmla="*/ 180 w 216"/>
              <a:gd name="T71" fmla="*/ 180 h 186"/>
              <a:gd name="T72" fmla="*/ 168 w 216"/>
              <a:gd name="T73" fmla="*/ 186 h 186"/>
              <a:gd name="T74" fmla="*/ 156 w 216"/>
              <a:gd name="T75" fmla="*/ 180 h 186"/>
              <a:gd name="T76" fmla="*/ 144 w 216"/>
              <a:gd name="T77" fmla="*/ 162 h 186"/>
              <a:gd name="T78" fmla="*/ 126 w 216"/>
              <a:gd name="T79" fmla="*/ 150 h 186"/>
              <a:gd name="T80" fmla="*/ 126 w 216"/>
              <a:gd name="T81" fmla="*/ 126 h 186"/>
              <a:gd name="T82" fmla="*/ 120 w 216"/>
              <a:gd name="T83" fmla="*/ 126 h 186"/>
              <a:gd name="T84" fmla="*/ 102 w 216"/>
              <a:gd name="T85" fmla="*/ 138 h 186"/>
              <a:gd name="T86" fmla="*/ 90 w 216"/>
              <a:gd name="T87" fmla="*/ 132 h 186"/>
              <a:gd name="T88" fmla="*/ 90 w 216"/>
              <a:gd name="T89" fmla="*/ 114 h 186"/>
              <a:gd name="T90" fmla="*/ 84 w 216"/>
              <a:gd name="T91" fmla="*/ 102 h 186"/>
              <a:gd name="T92" fmla="*/ 66 w 216"/>
              <a:gd name="T93" fmla="*/ 102 h 186"/>
              <a:gd name="T94" fmla="*/ 54 w 216"/>
              <a:gd name="T95" fmla="*/ 84 h 186"/>
              <a:gd name="T96" fmla="*/ 36 w 216"/>
              <a:gd name="T97" fmla="*/ 84 h 186"/>
              <a:gd name="T98" fmla="*/ 30 w 216"/>
              <a:gd name="T99" fmla="*/ 60 h 186"/>
              <a:gd name="T100" fmla="*/ 24 w 216"/>
              <a:gd name="T101" fmla="*/ 60 h 186"/>
              <a:gd name="T102" fmla="*/ 18 w 216"/>
              <a:gd name="T103" fmla="*/ 60 h 186"/>
              <a:gd name="T104" fmla="*/ 6 w 216"/>
              <a:gd name="T105" fmla="*/ 54 h 186"/>
              <a:gd name="T106" fmla="*/ 0 w 216"/>
              <a:gd name="T107" fmla="*/ 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186">
                <a:moveTo>
                  <a:pt x="0" y="24"/>
                </a:moveTo>
                <a:lnTo>
                  <a:pt x="6" y="24"/>
                </a:lnTo>
                <a:lnTo>
                  <a:pt x="12" y="24"/>
                </a:lnTo>
                <a:lnTo>
                  <a:pt x="12" y="18"/>
                </a:lnTo>
                <a:lnTo>
                  <a:pt x="12" y="24"/>
                </a:lnTo>
                <a:lnTo>
                  <a:pt x="12" y="18"/>
                </a:lnTo>
                <a:lnTo>
                  <a:pt x="18" y="18"/>
                </a:lnTo>
                <a:lnTo>
                  <a:pt x="24" y="18"/>
                </a:lnTo>
                <a:lnTo>
                  <a:pt x="24" y="12"/>
                </a:lnTo>
                <a:lnTo>
                  <a:pt x="24" y="18"/>
                </a:lnTo>
                <a:lnTo>
                  <a:pt x="24" y="12"/>
                </a:lnTo>
                <a:lnTo>
                  <a:pt x="24" y="18"/>
                </a:lnTo>
                <a:lnTo>
                  <a:pt x="24" y="12"/>
                </a:lnTo>
                <a:lnTo>
                  <a:pt x="24" y="18"/>
                </a:lnTo>
                <a:lnTo>
                  <a:pt x="24" y="12"/>
                </a:lnTo>
                <a:lnTo>
                  <a:pt x="30" y="12"/>
                </a:lnTo>
                <a:lnTo>
                  <a:pt x="36" y="6"/>
                </a:lnTo>
                <a:lnTo>
                  <a:pt x="42" y="6"/>
                </a:lnTo>
                <a:lnTo>
                  <a:pt x="48" y="6"/>
                </a:lnTo>
                <a:lnTo>
                  <a:pt x="48" y="12"/>
                </a:lnTo>
                <a:lnTo>
                  <a:pt x="54" y="12"/>
                </a:lnTo>
                <a:lnTo>
                  <a:pt x="54" y="18"/>
                </a:lnTo>
                <a:lnTo>
                  <a:pt x="60" y="18"/>
                </a:lnTo>
                <a:lnTo>
                  <a:pt x="60" y="12"/>
                </a:lnTo>
                <a:lnTo>
                  <a:pt x="66" y="12"/>
                </a:lnTo>
                <a:lnTo>
                  <a:pt x="66" y="18"/>
                </a:lnTo>
                <a:lnTo>
                  <a:pt x="72" y="18"/>
                </a:lnTo>
                <a:lnTo>
                  <a:pt x="72" y="24"/>
                </a:lnTo>
                <a:lnTo>
                  <a:pt x="78" y="24"/>
                </a:lnTo>
                <a:lnTo>
                  <a:pt x="78" y="18"/>
                </a:lnTo>
                <a:lnTo>
                  <a:pt x="78" y="24"/>
                </a:lnTo>
                <a:lnTo>
                  <a:pt x="84" y="24"/>
                </a:lnTo>
                <a:lnTo>
                  <a:pt x="84" y="18"/>
                </a:lnTo>
                <a:lnTo>
                  <a:pt x="84" y="24"/>
                </a:lnTo>
                <a:lnTo>
                  <a:pt x="84" y="18"/>
                </a:lnTo>
                <a:lnTo>
                  <a:pt x="90" y="18"/>
                </a:lnTo>
                <a:lnTo>
                  <a:pt x="96" y="18"/>
                </a:lnTo>
                <a:lnTo>
                  <a:pt x="96" y="12"/>
                </a:lnTo>
                <a:lnTo>
                  <a:pt x="102" y="12"/>
                </a:lnTo>
                <a:lnTo>
                  <a:pt x="102" y="18"/>
                </a:lnTo>
                <a:lnTo>
                  <a:pt x="96" y="18"/>
                </a:lnTo>
                <a:lnTo>
                  <a:pt x="102" y="18"/>
                </a:lnTo>
                <a:lnTo>
                  <a:pt x="96" y="18"/>
                </a:lnTo>
                <a:lnTo>
                  <a:pt x="102" y="18"/>
                </a:lnTo>
                <a:lnTo>
                  <a:pt x="96" y="18"/>
                </a:lnTo>
                <a:lnTo>
                  <a:pt x="102" y="18"/>
                </a:lnTo>
                <a:lnTo>
                  <a:pt x="102" y="24"/>
                </a:lnTo>
                <a:lnTo>
                  <a:pt x="108" y="24"/>
                </a:lnTo>
                <a:lnTo>
                  <a:pt x="102" y="24"/>
                </a:lnTo>
                <a:lnTo>
                  <a:pt x="108" y="24"/>
                </a:lnTo>
                <a:lnTo>
                  <a:pt x="108" y="18"/>
                </a:lnTo>
                <a:lnTo>
                  <a:pt x="102" y="18"/>
                </a:lnTo>
                <a:lnTo>
                  <a:pt x="108" y="18"/>
                </a:lnTo>
                <a:lnTo>
                  <a:pt x="102" y="18"/>
                </a:lnTo>
                <a:lnTo>
                  <a:pt x="102" y="12"/>
                </a:lnTo>
                <a:lnTo>
                  <a:pt x="108" y="12"/>
                </a:lnTo>
                <a:lnTo>
                  <a:pt x="102" y="12"/>
                </a:lnTo>
                <a:lnTo>
                  <a:pt x="102" y="6"/>
                </a:lnTo>
                <a:lnTo>
                  <a:pt x="102" y="12"/>
                </a:lnTo>
                <a:lnTo>
                  <a:pt x="102" y="18"/>
                </a:lnTo>
                <a:lnTo>
                  <a:pt x="108" y="18"/>
                </a:lnTo>
                <a:lnTo>
                  <a:pt x="102" y="18"/>
                </a:lnTo>
                <a:lnTo>
                  <a:pt x="108" y="24"/>
                </a:lnTo>
                <a:lnTo>
                  <a:pt x="108" y="18"/>
                </a:lnTo>
                <a:lnTo>
                  <a:pt x="108" y="24"/>
                </a:lnTo>
                <a:lnTo>
                  <a:pt x="102" y="24"/>
                </a:lnTo>
                <a:lnTo>
                  <a:pt x="102" y="18"/>
                </a:lnTo>
                <a:lnTo>
                  <a:pt x="102" y="12"/>
                </a:lnTo>
                <a:lnTo>
                  <a:pt x="102" y="6"/>
                </a:lnTo>
                <a:lnTo>
                  <a:pt x="102" y="12"/>
                </a:lnTo>
                <a:lnTo>
                  <a:pt x="108" y="12"/>
                </a:lnTo>
                <a:lnTo>
                  <a:pt x="108" y="6"/>
                </a:lnTo>
                <a:lnTo>
                  <a:pt x="108" y="0"/>
                </a:lnTo>
                <a:lnTo>
                  <a:pt x="114" y="0"/>
                </a:lnTo>
                <a:lnTo>
                  <a:pt x="120" y="0"/>
                </a:lnTo>
                <a:lnTo>
                  <a:pt x="114" y="0"/>
                </a:lnTo>
                <a:lnTo>
                  <a:pt x="114" y="6"/>
                </a:lnTo>
                <a:lnTo>
                  <a:pt x="120" y="6"/>
                </a:lnTo>
                <a:lnTo>
                  <a:pt x="126" y="6"/>
                </a:lnTo>
                <a:lnTo>
                  <a:pt x="126" y="0"/>
                </a:lnTo>
                <a:lnTo>
                  <a:pt x="132" y="0"/>
                </a:lnTo>
                <a:lnTo>
                  <a:pt x="132" y="6"/>
                </a:lnTo>
                <a:lnTo>
                  <a:pt x="138" y="6"/>
                </a:lnTo>
                <a:lnTo>
                  <a:pt x="138" y="12"/>
                </a:lnTo>
                <a:lnTo>
                  <a:pt x="138" y="6"/>
                </a:lnTo>
                <a:lnTo>
                  <a:pt x="144" y="6"/>
                </a:lnTo>
                <a:lnTo>
                  <a:pt x="144" y="0"/>
                </a:lnTo>
                <a:lnTo>
                  <a:pt x="150" y="0"/>
                </a:lnTo>
                <a:lnTo>
                  <a:pt x="150" y="6"/>
                </a:lnTo>
                <a:lnTo>
                  <a:pt x="150" y="12"/>
                </a:lnTo>
                <a:lnTo>
                  <a:pt x="150" y="18"/>
                </a:lnTo>
                <a:lnTo>
                  <a:pt x="156" y="18"/>
                </a:lnTo>
                <a:lnTo>
                  <a:pt x="156" y="24"/>
                </a:lnTo>
                <a:lnTo>
                  <a:pt x="162" y="24"/>
                </a:lnTo>
                <a:lnTo>
                  <a:pt x="168" y="24"/>
                </a:lnTo>
                <a:lnTo>
                  <a:pt x="168" y="18"/>
                </a:lnTo>
                <a:lnTo>
                  <a:pt x="174" y="18"/>
                </a:lnTo>
                <a:lnTo>
                  <a:pt x="174" y="24"/>
                </a:lnTo>
                <a:lnTo>
                  <a:pt x="174" y="30"/>
                </a:lnTo>
                <a:lnTo>
                  <a:pt x="180" y="30"/>
                </a:lnTo>
                <a:lnTo>
                  <a:pt x="186" y="30"/>
                </a:lnTo>
                <a:lnTo>
                  <a:pt x="186" y="36"/>
                </a:lnTo>
                <a:lnTo>
                  <a:pt x="192" y="36"/>
                </a:lnTo>
                <a:lnTo>
                  <a:pt x="186" y="36"/>
                </a:lnTo>
                <a:lnTo>
                  <a:pt x="186" y="42"/>
                </a:lnTo>
                <a:lnTo>
                  <a:pt x="186" y="48"/>
                </a:lnTo>
                <a:lnTo>
                  <a:pt x="180" y="48"/>
                </a:lnTo>
                <a:lnTo>
                  <a:pt x="180" y="54"/>
                </a:lnTo>
                <a:lnTo>
                  <a:pt x="186" y="54"/>
                </a:lnTo>
                <a:lnTo>
                  <a:pt x="180" y="54"/>
                </a:lnTo>
                <a:lnTo>
                  <a:pt x="180" y="60"/>
                </a:lnTo>
                <a:lnTo>
                  <a:pt x="174" y="60"/>
                </a:lnTo>
                <a:lnTo>
                  <a:pt x="180" y="60"/>
                </a:lnTo>
                <a:lnTo>
                  <a:pt x="174" y="60"/>
                </a:lnTo>
                <a:lnTo>
                  <a:pt x="174" y="66"/>
                </a:lnTo>
                <a:lnTo>
                  <a:pt x="180" y="66"/>
                </a:lnTo>
                <a:lnTo>
                  <a:pt x="174" y="66"/>
                </a:lnTo>
                <a:lnTo>
                  <a:pt x="180" y="66"/>
                </a:lnTo>
                <a:lnTo>
                  <a:pt x="180" y="72"/>
                </a:lnTo>
                <a:lnTo>
                  <a:pt x="180" y="66"/>
                </a:lnTo>
                <a:lnTo>
                  <a:pt x="186" y="66"/>
                </a:lnTo>
                <a:lnTo>
                  <a:pt x="186" y="72"/>
                </a:lnTo>
                <a:lnTo>
                  <a:pt x="192" y="72"/>
                </a:lnTo>
                <a:lnTo>
                  <a:pt x="198" y="72"/>
                </a:lnTo>
                <a:lnTo>
                  <a:pt x="198" y="78"/>
                </a:lnTo>
                <a:lnTo>
                  <a:pt x="198" y="72"/>
                </a:lnTo>
                <a:lnTo>
                  <a:pt x="198" y="78"/>
                </a:lnTo>
                <a:lnTo>
                  <a:pt x="204" y="78"/>
                </a:lnTo>
                <a:lnTo>
                  <a:pt x="204" y="84"/>
                </a:lnTo>
                <a:lnTo>
                  <a:pt x="210" y="84"/>
                </a:lnTo>
                <a:lnTo>
                  <a:pt x="204" y="84"/>
                </a:lnTo>
                <a:lnTo>
                  <a:pt x="210" y="84"/>
                </a:lnTo>
                <a:lnTo>
                  <a:pt x="210" y="90"/>
                </a:lnTo>
                <a:lnTo>
                  <a:pt x="204" y="90"/>
                </a:lnTo>
                <a:lnTo>
                  <a:pt x="210" y="90"/>
                </a:lnTo>
                <a:lnTo>
                  <a:pt x="210" y="96"/>
                </a:lnTo>
                <a:lnTo>
                  <a:pt x="204" y="96"/>
                </a:lnTo>
                <a:lnTo>
                  <a:pt x="210" y="96"/>
                </a:lnTo>
                <a:lnTo>
                  <a:pt x="216" y="96"/>
                </a:lnTo>
                <a:lnTo>
                  <a:pt x="216" y="102"/>
                </a:lnTo>
                <a:lnTo>
                  <a:pt x="216" y="108"/>
                </a:lnTo>
                <a:lnTo>
                  <a:pt x="216" y="114"/>
                </a:lnTo>
                <a:lnTo>
                  <a:pt x="210" y="114"/>
                </a:lnTo>
                <a:lnTo>
                  <a:pt x="210" y="120"/>
                </a:lnTo>
                <a:lnTo>
                  <a:pt x="204" y="120"/>
                </a:lnTo>
                <a:lnTo>
                  <a:pt x="204" y="126"/>
                </a:lnTo>
                <a:lnTo>
                  <a:pt x="204" y="132"/>
                </a:lnTo>
                <a:lnTo>
                  <a:pt x="198" y="132"/>
                </a:lnTo>
                <a:lnTo>
                  <a:pt x="198" y="126"/>
                </a:lnTo>
                <a:lnTo>
                  <a:pt x="204" y="126"/>
                </a:lnTo>
                <a:lnTo>
                  <a:pt x="198" y="126"/>
                </a:lnTo>
                <a:lnTo>
                  <a:pt x="192" y="126"/>
                </a:lnTo>
                <a:lnTo>
                  <a:pt x="192" y="132"/>
                </a:lnTo>
                <a:lnTo>
                  <a:pt x="186" y="132"/>
                </a:lnTo>
                <a:lnTo>
                  <a:pt x="186" y="138"/>
                </a:lnTo>
                <a:lnTo>
                  <a:pt x="180" y="138"/>
                </a:lnTo>
                <a:lnTo>
                  <a:pt x="186" y="144"/>
                </a:lnTo>
                <a:lnTo>
                  <a:pt x="180" y="144"/>
                </a:lnTo>
                <a:lnTo>
                  <a:pt x="180" y="150"/>
                </a:lnTo>
                <a:lnTo>
                  <a:pt x="174" y="150"/>
                </a:lnTo>
                <a:lnTo>
                  <a:pt x="180" y="150"/>
                </a:lnTo>
                <a:lnTo>
                  <a:pt x="180" y="156"/>
                </a:lnTo>
                <a:lnTo>
                  <a:pt x="174" y="156"/>
                </a:lnTo>
                <a:lnTo>
                  <a:pt x="180" y="156"/>
                </a:lnTo>
                <a:lnTo>
                  <a:pt x="174" y="156"/>
                </a:lnTo>
                <a:lnTo>
                  <a:pt x="180" y="156"/>
                </a:lnTo>
                <a:lnTo>
                  <a:pt x="180" y="162"/>
                </a:lnTo>
                <a:lnTo>
                  <a:pt x="180" y="156"/>
                </a:lnTo>
                <a:lnTo>
                  <a:pt x="180" y="162"/>
                </a:lnTo>
                <a:lnTo>
                  <a:pt x="180" y="168"/>
                </a:lnTo>
                <a:lnTo>
                  <a:pt x="186" y="168"/>
                </a:lnTo>
                <a:lnTo>
                  <a:pt x="186" y="174"/>
                </a:lnTo>
                <a:lnTo>
                  <a:pt x="186" y="168"/>
                </a:lnTo>
                <a:lnTo>
                  <a:pt x="186" y="174"/>
                </a:lnTo>
                <a:lnTo>
                  <a:pt x="180" y="174"/>
                </a:lnTo>
                <a:lnTo>
                  <a:pt x="180" y="180"/>
                </a:lnTo>
                <a:lnTo>
                  <a:pt x="186" y="180"/>
                </a:lnTo>
                <a:lnTo>
                  <a:pt x="180" y="180"/>
                </a:lnTo>
                <a:lnTo>
                  <a:pt x="186" y="180"/>
                </a:lnTo>
                <a:lnTo>
                  <a:pt x="180" y="180"/>
                </a:lnTo>
                <a:lnTo>
                  <a:pt x="186" y="180"/>
                </a:lnTo>
                <a:lnTo>
                  <a:pt x="180" y="180"/>
                </a:lnTo>
                <a:lnTo>
                  <a:pt x="174" y="180"/>
                </a:lnTo>
                <a:lnTo>
                  <a:pt x="168" y="180"/>
                </a:lnTo>
                <a:lnTo>
                  <a:pt x="168" y="186"/>
                </a:lnTo>
                <a:lnTo>
                  <a:pt x="168" y="180"/>
                </a:lnTo>
                <a:lnTo>
                  <a:pt x="162" y="180"/>
                </a:lnTo>
                <a:lnTo>
                  <a:pt x="162" y="186"/>
                </a:lnTo>
                <a:lnTo>
                  <a:pt x="156" y="186"/>
                </a:lnTo>
                <a:lnTo>
                  <a:pt x="156" y="180"/>
                </a:lnTo>
                <a:lnTo>
                  <a:pt x="156" y="174"/>
                </a:lnTo>
                <a:lnTo>
                  <a:pt x="150" y="174"/>
                </a:lnTo>
                <a:lnTo>
                  <a:pt x="150" y="168"/>
                </a:lnTo>
                <a:lnTo>
                  <a:pt x="144" y="168"/>
                </a:lnTo>
                <a:lnTo>
                  <a:pt x="144" y="162"/>
                </a:lnTo>
                <a:lnTo>
                  <a:pt x="138" y="162"/>
                </a:lnTo>
                <a:lnTo>
                  <a:pt x="138" y="156"/>
                </a:lnTo>
                <a:lnTo>
                  <a:pt x="132" y="156"/>
                </a:lnTo>
                <a:lnTo>
                  <a:pt x="126" y="156"/>
                </a:lnTo>
                <a:lnTo>
                  <a:pt x="126" y="150"/>
                </a:lnTo>
                <a:lnTo>
                  <a:pt x="126" y="144"/>
                </a:lnTo>
                <a:lnTo>
                  <a:pt x="120" y="138"/>
                </a:lnTo>
                <a:lnTo>
                  <a:pt x="126" y="138"/>
                </a:lnTo>
                <a:lnTo>
                  <a:pt x="126" y="132"/>
                </a:lnTo>
                <a:lnTo>
                  <a:pt x="126" y="126"/>
                </a:lnTo>
                <a:lnTo>
                  <a:pt x="132" y="126"/>
                </a:lnTo>
                <a:lnTo>
                  <a:pt x="126" y="126"/>
                </a:lnTo>
                <a:lnTo>
                  <a:pt x="126" y="120"/>
                </a:lnTo>
                <a:lnTo>
                  <a:pt x="126" y="126"/>
                </a:lnTo>
                <a:lnTo>
                  <a:pt x="120" y="126"/>
                </a:lnTo>
                <a:lnTo>
                  <a:pt x="114" y="126"/>
                </a:lnTo>
                <a:lnTo>
                  <a:pt x="114" y="132"/>
                </a:lnTo>
                <a:lnTo>
                  <a:pt x="114" y="138"/>
                </a:lnTo>
                <a:lnTo>
                  <a:pt x="108" y="138"/>
                </a:lnTo>
                <a:lnTo>
                  <a:pt x="102" y="138"/>
                </a:lnTo>
                <a:lnTo>
                  <a:pt x="96" y="138"/>
                </a:lnTo>
                <a:lnTo>
                  <a:pt x="90" y="138"/>
                </a:lnTo>
                <a:lnTo>
                  <a:pt x="84" y="138"/>
                </a:lnTo>
                <a:lnTo>
                  <a:pt x="84" y="132"/>
                </a:lnTo>
                <a:lnTo>
                  <a:pt x="90" y="132"/>
                </a:lnTo>
                <a:lnTo>
                  <a:pt x="90" y="126"/>
                </a:lnTo>
                <a:lnTo>
                  <a:pt x="90" y="120"/>
                </a:lnTo>
                <a:lnTo>
                  <a:pt x="84" y="120"/>
                </a:lnTo>
                <a:lnTo>
                  <a:pt x="84" y="114"/>
                </a:lnTo>
                <a:lnTo>
                  <a:pt x="90" y="114"/>
                </a:lnTo>
                <a:lnTo>
                  <a:pt x="90" y="108"/>
                </a:lnTo>
                <a:lnTo>
                  <a:pt x="84" y="108"/>
                </a:lnTo>
                <a:lnTo>
                  <a:pt x="90" y="108"/>
                </a:lnTo>
                <a:lnTo>
                  <a:pt x="84" y="108"/>
                </a:lnTo>
                <a:lnTo>
                  <a:pt x="84" y="102"/>
                </a:lnTo>
                <a:lnTo>
                  <a:pt x="78" y="102"/>
                </a:lnTo>
                <a:lnTo>
                  <a:pt x="84" y="102"/>
                </a:lnTo>
                <a:lnTo>
                  <a:pt x="78" y="102"/>
                </a:lnTo>
                <a:lnTo>
                  <a:pt x="72" y="102"/>
                </a:lnTo>
                <a:lnTo>
                  <a:pt x="66" y="102"/>
                </a:lnTo>
                <a:lnTo>
                  <a:pt x="60" y="102"/>
                </a:lnTo>
                <a:lnTo>
                  <a:pt x="60" y="96"/>
                </a:lnTo>
                <a:lnTo>
                  <a:pt x="60" y="90"/>
                </a:lnTo>
                <a:lnTo>
                  <a:pt x="60" y="84"/>
                </a:lnTo>
                <a:lnTo>
                  <a:pt x="54" y="84"/>
                </a:lnTo>
                <a:lnTo>
                  <a:pt x="48" y="84"/>
                </a:lnTo>
                <a:lnTo>
                  <a:pt x="54" y="84"/>
                </a:lnTo>
                <a:lnTo>
                  <a:pt x="48" y="84"/>
                </a:lnTo>
                <a:lnTo>
                  <a:pt x="42" y="84"/>
                </a:lnTo>
                <a:lnTo>
                  <a:pt x="36" y="84"/>
                </a:lnTo>
                <a:lnTo>
                  <a:pt x="36" y="78"/>
                </a:lnTo>
                <a:lnTo>
                  <a:pt x="36" y="72"/>
                </a:lnTo>
                <a:lnTo>
                  <a:pt x="36" y="66"/>
                </a:lnTo>
                <a:lnTo>
                  <a:pt x="36" y="60"/>
                </a:lnTo>
                <a:lnTo>
                  <a:pt x="30" y="60"/>
                </a:lnTo>
                <a:lnTo>
                  <a:pt x="30" y="54"/>
                </a:lnTo>
                <a:lnTo>
                  <a:pt x="30" y="60"/>
                </a:lnTo>
                <a:lnTo>
                  <a:pt x="30" y="54"/>
                </a:lnTo>
                <a:lnTo>
                  <a:pt x="24" y="54"/>
                </a:lnTo>
                <a:lnTo>
                  <a:pt x="24" y="60"/>
                </a:lnTo>
                <a:lnTo>
                  <a:pt x="24" y="54"/>
                </a:lnTo>
                <a:lnTo>
                  <a:pt x="24" y="60"/>
                </a:lnTo>
                <a:lnTo>
                  <a:pt x="18" y="60"/>
                </a:lnTo>
                <a:lnTo>
                  <a:pt x="18" y="66"/>
                </a:lnTo>
                <a:lnTo>
                  <a:pt x="18" y="60"/>
                </a:lnTo>
                <a:lnTo>
                  <a:pt x="12" y="60"/>
                </a:lnTo>
                <a:lnTo>
                  <a:pt x="12" y="54"/>
                </a:lnTo>
                <a:lnTo>
                  <a:pt x="6" y="54"/>
                </a:lnTo>
                <a:lnTo>
                  <a:pt x="6" y="48"/>
                </a:lnTo>
                <a:lnTo>
                  <a:pt x="6" y="54"/>
                </a:lnTo>
                <a:lnTo>
                  <a:pt x="0" y="48"/>
                </a:lnTo>
                <a:lnTo>
                  <a:pt x="0" y="42"/>
                </a:lnTo>
                <a:lnTo>
                  <a:pt x="6" y="42"/>
                </a:lnTo>
                <a:lnTo>
                  <a:pt x="6" y="36"/>
                </a:lnTo>
                <a:lnTo>
                  <a:pt x="0" y="36"/>
                </a:lnTo>
                <a:lnTo>
                  <a:pt x="0" y="30"/>
                </a:lnTo>
                <a:lnTo>
                  <a:pt x="0" y="24"/>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pPr fontAlgn="auto">
              <a:spcBef>
                <a:spcPts val="0"/>
              </a:spcBef>
              <a:spcAft>
                <a:spcPts val="0"/>
              </a:spcAft>
              <a:defRPr/>
            </a:pPr>
            <a:endParaRPr lang="en-GB"/>
          </a:p>
        </p:txBody>
      </p:sp>
      <p:sp>
        <p:nvSpPr>
          <p:cNvPr id="30789" name="Freeform 1068"/>
          <p:cNvSpPr>
            <a:spLocks noEditPoints="1"/>
          </p:cNvSpPr>
          <p:nvPr>
            <p:custDataLst>
              <p:tags r:id="rId9"/>
            </p:custDataLst>
          </p:nvPr>
        </p:nvSpPr>
        <p:spPr bwMode="auto">
          <a:xfrm>
            <a:off x="3295650" y="1762125"/>
            <a:ext cx="1076325" cy="1454150"/>
          </a:xfrm>
          <a:custGeom>
            <a:avLst/>
            <a:gdLst>
              <a:gd name="T0" fmla="*/ 348837306 w 528"/>
              <a:gd name="T1" fmla="*/ 497840633 h 714"/>
              <a:gd name="T2" fmla="*/ 523254877 w 528"/>
              <a:gd name="T3" fmla="*/ 472949015 h 714"/>
              <a:gd name="T4" fmla="*/ 622923061 w 528"/>
              <a:gd name="T5" fmla="*/ 149351808 h 714"/>
              <a:gd name="T6" fmla="*/ 647839565 w 528"/>
              <a:gd name="T7" fmla="*/ 124460158 h 714"/>
              <a:gd name="T8" fmla="*/ 697672574 w 528"/>
              <a:gd name="T9" fmla="*/ 398272125 h 714"/>
              <a:gd name="T10" fmla="*/ 24916512 w 528"/>
              <a:gd name="T11" fmla="*/ 1543309335 h 714"/>
              <a:gd name="T12" fmla="*/ 74751584 w 528"/>
              <a:gd name="T13" fmla="*/ 1369063936 h 714"/>
              <a:gd name="T14" fmla="*/ 74751584 w 528"/>
              <a:gd name="T15" fmla="*/ 1219712192 h 714"/>
              <a:gd name="T16" fmla="*/ 274085754 w 528"/>
              <a:gd name="T17" fmla="*/ 1095252066 h 714"/>
              <a:gd name="T18" fmla="*/ 274085754 w 528"/>
              <a:gd name="T19" fmla="*/ 896114794 h 714"/>
              <a:gd name="T20" fmla="*/ 373753811 w 528"/>
              <a:gd name="T21" fmla="*/ 672086159 h 714"/>
              <a:gd name="T22" fmla="*/ 523254877 w 528"/>
              <a:gd name="T23" fmla="*/ 522734288 h 714"/>
              <a:gd name="T24" fmla="*/ 647839565 w 528"/>
              <a:gd name="T25" fmla="*/ 647194541 h 714"/>
              <a:gd name="T26" fmla="*/ 872090144 w 528"/>
              <a:gd name="T27" fmla="*/ 547626033 h 714"/>
              <a:gd name="T28" fmla="*/ 847173640 w 528"/>
              <a:gd name="T29" fmla="*/ 472949015 h 714"/>
              <a:gd name="T30" fmla="*/ 672756070 w 528"/>
              <a:gd name="T31" fmla="*/ 298705653 h 714"/>
              <a:gd name="T32" fmla="*/ 747505583 w 528"/>
              <a:gd name="T33" fmla="*/ 199137081 h 714"/>
              <a:gd name="T34" fmla="*/ 622923061 w 528"/>
              <a:gd name="T35" fmla="*/ 24891626 h 714"/>
              <a:gd name="T36" fmla="*/ 897006649 w 528"/>
              <a:gd name="T37" fmla="*/ 99568540 h 714"/>
              <a:gd name="T38" fmla="*/ 1021591210 w 528"/>
              <a:gd name="T39" fmla="*/ 224028699 h 714"/>
              <a:gd name="T40" fmla="*/ 1220927578 w 528"/>
              <a:gd name="T41" fmla="*/ 273811998 h 714"/>
              <a:gd name="T42" fmla="*/ 1171094569 w 528"/>
              <a:gd name="T43" fmla="*/ 423165779 h 714"/>
              <a:gd name="T44" fmla="*/ 1345512139 w 528"/>
              <a:gd name="T45" fmla="*/ 373380507 h 714"/>
              <a:gd name="T46" fmla="*/ 1445178157 w 528"/>
              <a:gd name="T47" fmla="*/ 323597271 h 714"/>
              <a:gd name="T48" fmla="*/ 1569762718 w 528"/>
              <a:gd name="T49" fmla="*/ 248920316 h 714"/>
              <a:gd name="T50" fmla="*/ 1569762718 w 528"/>
              <a:gd name="T51" fmla="*/ 273811998 h 714"/>
              <a:gd name="T52" fmla="*/ 1719263784 w 528"/>
              <a:gd name="T53" fmla="*/ 323597271 h 714"/>
              <a:gd name="T54" fmla="*/ 1868764850 w 528"/>
              <a:gd name="T55" fmla="*/ 472949015 h 714"/>
              <a:gd name="T56" fmla="*/ 1968432906 w 528"/>
              <a:gd name="T57" fmla="*/ 721869395 h 714"/>
              <a:gd name="T58" fmla="*/ 2068100963 w 528"/>
              <a:gd name="T59" fmla="*/ 1045466538 h 714"/>
              <a:gd name="T60" fmla="*/ 2147483647 w 528"/>
              <a:gd name="T61" fmla="*/ 1393955554 h 714"/>
              <a:gd name="T62" fmla="*/ 2142853025 w 528"/>
              <a:gd name="T63" fmla="*/ 1593092571 h 714"/>
              <a:gd name="T64" fmla="*/ 1993349411 w 528"/>
              <a:gd name="T65" fmla="*/ 1493524063 h 714"/>
              <a:gd name="T66" fmla="*/ 1893683393 w 528"/>
              <a:gd name="T67" fmla="*/ 1617984189 h 714"/>
              <a:gd name="T68" fmla="*/ 1644514271 w 528"/>
              <a:gd name="T69" fmla="*/ 1767335934 h 714"/>
              <a:gd name="T70" fmla="*/ 1519929709 w 528"/>
              <a:gd name="T71" fmla="*/ 1842012824 h 714"/>
              <a:gd name="T72" fmla="*/ 1644514271 w 528"/>
              <a:gd name="T73" fmla="*/ 2140718859 h 714"/>
              <a:gd name="T74" fmla="*/ 1918599897 w 528"/>
              <a:gd name="T75" fmla="*/ 2147483647 h 714"/>
              <a:gd name="T76" fmla="*/ 1719263784 w 528"/>
              <a:gd name="T77" fmla="*/ 2147483647 h 714"/>
              <a:gd name="T78" fmla="*/ 1719263784 w 528"/>
              <a:gd name="T79" fmla="*/ 2147483647 h 714"/>
              <a:gd name="T80" fmla="*/ 1495013205 w 528"/>
              <a:gd name="T81" fmla="*/ 2147483647 h 714"/>
              <a:gd name="T82" fmla="*/ 1345512139 w 528"/>
              <a:gd name="T83" fmla="*/ 2147483647 h 714"/>
              <a:gd name="T84" fmla="*/ 1121259521 w 528"/>
              <a:gd name="T85" fmla="*/ 2147483647 h 714"/>
              <a:gd name="T86" fmla="*/ 996674705 w 528"/>
              <a:gd name="T87" fmla="*/ 2147483647 h 714"/>
              <a:gd name="T88" fmla="*/ 672756070 w 528"/>
              <a:gd name="T89" fmla="*/ 2147483647 h 714"/>
              <a:gd name="T90" fmla="*/ 598004518 w 528"/>
              <a:gd name="T91" fmla="*/ 2147483647 h 714"/>
              <a:gd name="T92" fmla="*/ 473419829 w 528"/>
              <a:gd name="T93" fmla="*/ 2147483647 h 714"/>
              <a:gd name="T94" fmla="*/ 373753811 w 528"/>
              <a:gd name="T95" fmla="*/ 2147483647 h 714"/>
              <a:gd name="T96" fmla="*/ 498338372 w 528"/>
              <a:gd name="T97" fmla="*/ 2147483647 h 714"/>
              <a:gd name="T98" fmla="*/ 249169186 w 528"/>
              <a:gd name="T99" fmla="*/ 2147483647 h 714"/>
              <a:gd name="T100" fmla="*/ 99668088 w 528"/>
              <a:gd name="T101" fmla="*/ 2066041459 h 714"/>
              <a:gd name="T102" fmla="*/ 24916512 w 528"/>
              <a:gd name="T103" fmla="*/ 1891798097 h 714"/>
              <a:gd name="T104" fmla="*/ 49833025 w 528"/>
              <a:gd name="T105" fmla="*/ 1667769462 h 714"/>
              <a:gd name="T106" fmla="*/ 1320595635 w 528"/>
              <a:gd name="T107" fmla="*/ 423165779 h 714"/>
              <a:gd name="T108" fmla="*/ 1669430775 w 528"/>
              <a:gd name="T109" fmla="*/ 224028699 h 714"/>
              <a:gd name="T110" fmla="*/ 1719263784 w 528"/>
              <a:gd name="T111" fmla="*/ 199137081 h 714"/>
              <a:gd name="T112" fmla="*/ 1769098832 w 528"/>
              <a:gd name="T113" fmla="*/ 199137081 h 714"/>
              <a:gd name="T114" fmla="*/ 1794015336 w 528"/>
              <a:gd name="T115" fmla="*/ 174245463 h 714"/>
              <a:gd name="T116" fmla="*/ 1694347280 w 528"/>
              <a:gd name="T117" fmla="*/ 273811998 h 714"/>
              <a:gd name="T118" fmla="*/ 1868764850 w 528"/>
              <a:gd name="T119" fmla="*/ 398272125 h 714"/>
              <a:gd name="T120" fmla="*/ 1818931841 w 528"/>
              <a:gd name="T121" fmla="*/ 348488889 h 7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8"/>
              <a:gd name="T184" fmla="*/ 0 h 714"/>
              <a:gd name="T185" fmla="*/ 528 w 528"/>
              <a:gd name="T186" fmla="*/ 714 h 7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8" h="714">
                <a:moveTo>
                  <a:pt x="54" y="132"/>
                </a:moveTo>
                <a:lnTo>
                  <a:pt x="60" y="132"/>
                </a:lnTo>
                <a:lnTo>
                  <a:pt x="66" y="132"/>
                </a:lnTo>
                <a:lnTo>
                  <a:pt x="60" y="132"/>
                </a:lnTo>
                <a:lnTo>
                  <a:pt x="60" y="138"/>
                </a:lnTo>
                <a:lnTo>
                  <a:pt x="60" y="132"/>
                </a:lnTo>
                <a:lnTo>
                  <a:pt x="60" y="138"/>
                </a:lnTo>
                <a:lnTo>
                  <a:pt x="54" y="132"/>
                </a:lnTo>
                <a:close/>
                <a:moveTo>
                  <a:pt x="66" y="126"/>
                </a:moveTo>
                <a:lnTo>
                  <a:pt x="72" y="126"/>
                </a:lnTo>
                <a:lnTo>
                  <a:pt x="66" y="126"/>
                </a:lnTo>
                <a:lnTo>
                  <a:pt x="66" y="132"/>
                </a:lnTo>
                <a:lnTo>
                  <a:pt x="66" y="126"/>
                </a:lnTo>
                <a:lnTo>
                  <a:pt x="66" y="132"/>
                </a:lnTo>
                <a:lnTo>
                  <a:pt x="66" y="126"/>
                </a:lnTo>
                <a:close/>
                <a:moveTo>
                  <a:pt x="66" y="126"/>
                </a:moveTo>
                <a:lnTo>
                  <a:pt x="72" y="126"/>
                </a:lnTo>
                <a:lnTo>
                  <a:pt x="78" y="126"/>
                </a:lnTo>
                <a:lnTo>
                  <a:pt x="72" y="126"/>
                </a:lnTo>
                <a:lnTo>
                  <a:pt x="66" y="126"/>
                </a:lnTo>
                <a:close/>
                <a:moveTo>
                  <a:pt x="84" y="126"/>
                </a:moveTo>
                <a:lnTo>
                  <a:pt x="84" y="120"/>
                </a:lnTo>
                <a:lnTo>
                  <a:pt x="90" y="120"/>
                </a:lnTo>
                <a:lnTo>
                  <a:pt x="90" y="126"/>
                </a:lnTo>
                <a:lnTo>
                  <a:pt x="90" y="120"/>
                </a:lnTo>
                <a:lnTo>
                  <a:pt x="90" y="126"/>
                </a:lnTo>
                <a:lnTo>
                  <a:pt x="84" y="126"/>
                </a:lnTo>
                <a:lnTo>
                  <a:pt x="84" y="120"/>
                </a:lnTo>
                <a:lnTo>
                  <a:pt x="84" y="126"/>
                </a:lnTo>
                <a:close/>
                <a:moveTo>
                  <a:pt x="102" y="120"/>
                </a:moveTo>
                <a:lnTo>
                  <a:pt x="108" y="120"/>
                </a:lnTo>
                <a:lnTo>
                  <a:pt x="102" y="120"/>
                </a:lnTo>
                <a:close/>
                <a:moveTo>
                  <a:pt x="108" y="120"/>
                </a:moveTo>
                <a:lnTo>
                  <a:pt x="114" y="120"/>
                </a:lnTo>
                <a:lnTo>
                  <a:pt x="120" y="120"/>
                </a:lnTo>
                <a:lnTo>
                  <a:pt x="114" y="120"/>
                </a:lnTo>
                <a:lnTo>
                  <a:pt x="108" y="120"/>
                </a:lnTo>
                <a:close/>
                <a:moveTo>
                  <a:pt x="120" y="78"/>
                </a:moveTo>
                <a:lnTo>
                  <a:pt x="126" y="78"/>
                </a:lnTo>
                <a:lnTo>
                  <a:pt x="126" y="84"/>
                </a:lnTo>
                <a:lnTo>
                  <a:pt x="120" y="78"/>
                </a:lnTo>
                <a:close/>
                <a:moveTo>
                  <a:pt x="120" y="120"/>
                </a:moveTo>
                <a:lnTo>
                  <a:pt x="120" y="114"/>
                </a:lnTo>
                <a:lnTo>
                  <a:pt x="126" y="114"/>
                </a:lnTo>
                <a:lnTo>
                  <a:pt x="126" y="120"/>
                </a:lnTo>
                <a:lnTo>
                  <a:pt x="120" y="120"/>
                </a:lnTo>
                <a:lnTo>
                  <a:pt x="120" y="114"/>
                </a:lnTo>
                <a:lnTo>
                  <a:pt x="120" y="120"/>
                </a:lnTo>
                <a:close/>
                <a:moveTo>
                  <a:pt x="126" y="120"/>
                </a:moveTo>
                <a:lnTo>
                  <a:pt x="132" y="120"/>
                </a:lnTo>
                <a:lnTo>
                  <a:pt x="126" y="120"/>
                </a:lnTo>
                <a:close/>
                <a:moveTo>
                  <a:pt x="126" y="120"/>
                </a:moveTo>
                <a:lnTo>
                  <a:pt x="132" y="120"/>
                </a:lnTo>
                <a:lnTo>
                  <a:pt x="126" y="120"/>
                </a:lnTo>
                <a:lnTo>
                  <a:pt x="132" y="120"/>
                </a:lnTo>
                <a:lnTo>
                  <a:pt x="126" y="120"/>
                </a:lnTo>
                <a:close/>
                <a:moveTo>
                  <a:pt x="132" y="126"/>
                </a:moveTo>
                <a:lnTo>
                  <a:pt x="138" y="126"/>
                </a:lnTo>
                <a:lnTo>
                  <a:pt x="138" y="120"/>
                </a:lnTo>
                <a:lnTo>
                  <a:pt x="138" y="126"/>
                </a:lnTo>
                <a:lnTo>
                  <a:pt x="132" y="126"/>
                </a:lnTo>
                <a:close/>
                <a:moveTo>
                  <a:pt x="150" y="114"/>
                </a:moveTo>
                <a:lnTo>
                  <a:pt x="144" y="114"/>
                </a:lnTo>
                <a:lnTo>
                  <a:pt x="150" y="114"/>
                </a:lnTo>
                <a:close/>
                <a:moveTo>
                  <a:pt x="144" y="36"/>
                </a:moveTo>
                <a:lnTo>
                  <a:pt x="150" y="36"/>
                </a:lnTo>
                <a:lnTo>
                  <a:pt x="150" y="30"/>
                </a:lnTo>
                <a:lnTo>
                  <a:pt x="150" y="36"/>
                </a:lnTo>
                <a:lnTo>
                  <a:pt x="150" y="42"/>
                </a:lnTo>
                <a:lnTo>
                  <a:pt x="150" y="36"/>
                </a:lnTo>
                <a:lnTo>
                  <a:pt x="144" y="36"/>
                </a:lnTo>
                <a:close/>
                <a:moveTo>
                  <a:pt x="150" y="102"/>
                </a:moveTo>
                <a:lnTo>
                  <a:pt x="156" y="102"/>
                </a:lnTo>
                <a:lnTo>
                  <a:pt x="150" y="102"/>
                </a:lnTo>
                <a:close/>
                <a:moveTo>
                  <a:pt x="156" y="60"/>
                </a:moveTo>
                <a:lnTo>
                  <a:pt x="156" y="54"/>
                </a:lnTo>
                <a:lnTo>
                  <a:pt x="156" y="60"/>
                </a:lnTo>
                <a:close/>
                <a:moveTo>
                  <a:pt x="156" y="48"/>
                </a:moveTo>
                <a:lnTo>
                  <a:pt x="156" y="54"/>
                </a:lnTo>
                <a:lnTo>
                  <a:pt x="156" y="48"/>
                </a:lnTo>
                <a:close/>
                <a:moveTo>
                  <a:pt x="156" y="678"/>
                </a:moveTo>
                <a:lnTo>
                  <a:pt x="156" y="672"/>
                </a:lnTo>
                <a:lnTo>
                  <a:pt x="156" y="678"/>
                </a:lnTo>
                <a:lnTo>
                  <a:pt x="156" y="672"/>
                </a:lnTo>
                <a:lnTo>
                  <a:pt x="156" y="678"/>
                </a:lnTo>
                <a:close/>
                <a:moveTo>
                  <a:pt x="150" y="36"/>
                </a:moveTo>
                <a:lnTo>
                  <a:pt x="150" y="30"/>
                </a:lnTo>
                <a:lnTo>
                  <a:pt x="156" y="30"/>
                </a:lnTo>
                <a:lnTo>
                  <a:pt x="162" y="30"/>
                </a:lnTo>
                <a:lnTo>
                  <a:pt x="162" y="36"/>
                </a:lnTo>
                <a:lnTo>
                  <a:pt x="156" y="36"/>
                </a:lnTo>
                <a:lnTo>
                  <a:pt x="150" y="36"/>
                </a:lnTo>
                <a:close/>
                <a:moveTo>
                  <a:pt x="156" y="48"/>
                </a:moveTo>
                <a:lnTo>
                  <a:pt x="162" y="48"/>
                </a:lnTo>
                <a:lnTo>
                  <a:pt x="156" y="48"/>
                </a:lnTo>
                <a:close/>
                <a:moveTo>
                  <a:pt x="156" y="42"/>
                </a:moveTo>
                <a:lnTo>
                  <a:pt x="162" y="42"/>
                </a:lnTo>
                <a:lnTo>
                  <a:pt x="162" y="36"/>
                </a:lnTo>
                <a:lnTo>
                  <a:pt x="168" y="36"/>
                </a:lnTo>
                <a:lnTo>
                  <a:pt x="168" y="42"/>
                </a:lnTo>
                <a:lnTo>
                  <a:pt x="162" y="42"/>
                </a:lnTo>
                <a:lnTo>
                  <a:pt x="156" y="42"/>
                </a:lnTo>
                <a:close/>
                <a:moveTo>
                  <a:pt x="162" y="54"/>
                </a:moveTo>
                <a:lnTo>
                  <a:pt x="162" y="48"/>
                </a:lnTo>
                <a:lnTo>
                  <a:pt x="168" y="48"/>
                </a:lnTo>
                <a:lnTo>
                  <a:pt x="168" y="54"/>
                </a:lnTo>
                <a:lnTo>
                  <a:pt x="162" y="54"/>
                </a:lnTo>
                <a:close/>
                <a:moveTo>
                  <a:pt x="168" y="96"/>
                </a:moveTo>
                <a:lnTo>
                  <a:pt x="168" y="90"/>
                </a:lnTo>
                <a:lnTo>
                  <a:pt x="168" y="96"/>
                </a:lnTo>
                <a:close/>
                <a:moveTo>
                  <a:pt x="174" y="42"/>
                </a:moveTo>
                <a:lnTo>
                  <a:pt x="168" y="42"/>
                </a:lnTo>
                <a:lnTo>
                  <a:pt x="174" y="42"/>
                </a:lnTo>
                <a:close/>
                <a:moveTo>
                  <a:pt x="204" y="126"/>
                </a:moveTo>
                <a:lnTo>
                  <a:pt x="210" y="126"/>
                </a:lnTo>
                <a:lnTo>
                  <a:pt x="204" y="126"/>
                </a:lnTo>
                <a:close/>
                <a:moveTo>
                  <a:pt x="210" y="126"/>
                </a:moveTo>
                <a:lnTo>
                  <a:pt x="210" y="132"/>
                </a:lnTo>
                <a:lnTo>
                  <a:pt x="210" y="126"/>
                </a:lnTo>
                <a:close/>
                <a:moveTo>
                  <a:pt x="216" y="138"/>
                </a:moveTo>
                <a:lnTo>
                  <a:pt x="222" y="138"/>
                </a:lnTo>
                <a:lnTo>
                  <a:pt x="216" y="138"/>
                </a:lnTo>
                <a:close/>
                <a:moveTo>
                  <a:pt x="6" y="390"/>
                </a:moveTo>
                <a:lnTo>
                  <a:pt x="6" y="384"/>
                </a:lnTo>
                <a:lnTo>
                  <a:pt x="6" y="390"/>
                </a:lnTo>
                <a:lnTo>
                  <a:pt x="6" y="384"/>
                </a:lnTo>
                <a:lnTo>
                  <a:pt x="6" y="378"/>
                </a:lnTo>
                <a:lnTo>
                  <a:pt x="6" y="384"/>
                </a:lnTo>
                <a:lnTo>
                  <a:pt x="12" y="384"/>
                </a:lnTo>
                <a:lnTo>
                  <a:pt x="12" y="378"/>
                </a:lnTo>
                <a:lnTo>
                  <a:pt x="12" y="372"/>
                </a:lnTo>
                <a:lnTo>
                  <a:pt x="6" y="372"/>
                </a:lnTo>
                <a:lnTo>
                  <a:pt x="6" y="366"/>
                </a:lnTo>
                <a:lnTo>
                  <a:pt x="6" y="372"/>
                </a:lnTo>
                <a:lnTo>
                  <a:pt x="6" y="366"/>
                </a:lnTo>
                <a:lnTo>
                  <a:pt x="0" y="366"/>
                </a:lnTo>
                <a:lnTo>
                  <a:pt x="0" y="372"/>
                </a:lnTo>
                <a:lnTo>
                  <a:pt x="0" y="366"/>
                </a:lnTo>
                <a:lnTo>
                  <a:pt x="0" y="360"/>
                </a:lnTo>
                <a:lnTo>
                  <a:pt x="0" y="366"/>
                </a:lnTo>
                <a:lnTo>
                  <a:pt x="6" y="366"/>
                </a:lnTo>
                <a:lnTo>
                  <a:pt x="6" y="360"/>
                </a:lnTo>
                <a:lnTo>
                  <a:pt x="12" y="360"/>
                </a:lnTo>
                <a:lnTo>
                  <a:pt x="12" y="354"/>
                </a:lnTo>
                <a:lnTo>
                  <a:pt x="18" y="354"/>
                </a:lnTo>
                <a:lnTo>
                  <a:pt x="12" y="354"/>
                </a:lnTo>
                <a:lnTo>
                  <a:pt x="18" y="354"/>
                </a:lnTo>
                <a:lnTo>
                  <a:pt x="18" y="348"/>
                </a:lnTo>
                <a:lnTo>
                  <a:pt x="12" y="354"/>
                </a:lnTo>
                <a:lnTo>
                  <a:pt x="12" y="348"/>
                </a:lnTo>
                <a:lnTo>
                  <a:pt x="12" y="342"/>
                </a:lnTo>
                <a:lnTo>
                  <a:pt x="18" y="342"/>
                </a:lnTo>
                <a:lnTo>
                  <a:pt x="18" y="336"/>
                </a:lnTo>
                <a:lnTo>
                  <a:pt x="18" y="330"/>
                </a:lnTo>
                <a:lnTo>
                  <a:pt x="24" y="330"/>
                </a:lnTo>
                <a:lnTo>
                  <a:pt x="18" y="330"/>
                </a:lnTo>
                <a:lnTo>
                  <a:pt x="18" y="324"/>
                </a:lnTo>
                <a:lnTo>
                  <a:pt x="24" y="324"/>
                </a:lnTo>
                <a:lnTo>
                  <a:pt x="18" y="324"/>
                </a:lnTo>
                <a:lnTo>
                  <a:pt x="18" y="318"/>
                </a:lnTo>
                <a:lnTo>
                  <a:pt x="18" y="312"/>
                </a:lnTo>
                <a:lnTo>
                  <a:pt x="12" y="312"/>
                </a:lnTo>
                <a:lnTo>
                  <a:pt x="18" y="312"/>
                </a:lnTo>
                <a:lnTo>
                  <a:pt x="18" y="306"/>
                </a:lnTo>
                <a:lnTo>
                  <a:pt x="12" y="306"/>
                </a:lnTo>
                <a:lnTo>
                  <a:pt x="12" y="300"/>
                </a:lnTo>
                <a:lnTo>
                  <a:pt x="6" y="300"/>
                </a:lnTo>
                <a:lnTo>
                  <a:pt x="12" y="300"/>
                </a:lnTo>
                <a:lnTo>
                  <a:pt x="12" y="294"/>
                </a:lnTo>
                <a:lnTo>
                  <a:pt x="6" y="294"/>
                </a:lnTo>
                <a:lnTo>
                  <a:pt x="6" y="288"/>
                </a:lnTo>
                <a:lnTo>
                  <a:pt x="6" y="294"/>
                </a:lnTo>
                <a:lnTo>
                  <a:pt x="12" y="294"/>
                </a:lnTo>
                <a:lnTo>
                  <a:pt x="12" y="288"/>
                </a:lnTo>
                <a:lnTo>
                  <a:pt x="18" y="288"/>
                </a:lnTo>
                <a:lnTo>
                  <a:pt x="18" y="294"/>
                </a:lnTo>
                <a:lnTo>
                  <a:pt x="18" y="288"/>
                </a:lnTo>
                <a:lnTo>
                  <a:pt x="24" y="288"/>
                </a:lnTo>
                <a:lnTo>
                  <a:pt x="18" y="288"/>
                </a:lnTo>
                <a:lnTo>
                  <a:pt x="24" y="288"/>
                </a:lnTo>
                <a:lnTo>
                  <a:pt x="30" y="288"/>
                </a:lnTo>
                <a:lnTo>
                  <a:pt x="30" y="294"/>
                </a:lnTo>
                <a:lnTo>
                  <a:pt x="36" y="294"/>
                </a:lnTo>
                <a:lnTo>
                  <a:pt x="36" y="288"/>
                </a:lnTo>
                <a:lnTo>
                  <a:pt x="30" y="288"/>
                </a:lnTo>
                <a:lnTo>
                  <a:pt x="36" y="288"/>
                </a:lnTo>
                <a:lnTo>
                  <a:pt x="42" y="288"/>
                </a:lnTo>
                <a:lnTo>
                  <a:pt x="48" y="288"/>
                </a:lnTo>
                <a:lnTo>
                  <a:pt x="54" y="288"/>
                </a:lnTo>
                <a:lnTo>
                  <a:pt x="54" y="282"/>
                </a:lnTo>
                <a:lnTo>
                  <a:pt x="60" y="282"/>
                </a:lnTo>
                <a:lnTo>
                  <a:pt x="54" y="276"/>
                </a:lnTo>
                <a:lnTo>
                  <a:pt x="48" y="276"/>
                </a:lnTo>
                <a:lnTo>
                  <a:pt x="48" y="270"/>
                </a:lnTo>
                <a:lnTo>
                  <a:pt x="54" y="270"/>
                </a:lnTo>
                <a:lnTo>
                  <a:pt x="60" y="270"/>
                </a:lnTo>
                <a:lnTo>
                  <a:pt x="60" y="264"/>
                </a:lnTo>
                <a:lnTo>
                  <a:pt x="66" y="264"/>
                </a:lnTo>
                <a:lnTo>
                  <a:pt x="66" y="258"/>
                </a:lnTo>
                <a:lnTo>
                  <a:pt x="72" y="258"/>
                </a:lnTo>
                <a:lnTo>
                  <a:pt x="72" y="252"/>
                </a:lnTo>
                <a:lnTo>
                  <a:pt x="72" y="246"/>
                </a:lnTo>
                <a:lnTo>
                  <a:pt x="72" y="240"/>
                </a:lnTo>
                <a:lnTo>
                  <a:pt x="66" y="234"/>
                </a:lnTo>
                <a:lnTo>
                  <a:pt x="66" y="240"/>
                </a:lnTo>
                <a:lnTo>
                  <a:pt x="60" y="240"/>
                </a:lnTo>
                <a:lnTo>
                  <a:pt x="60" y="234"/>
                </a:lnTo>
                <a:lnTo>
                  <a:pt x="54" y="234"/>
                </a:lnTo>
                <a:lnTo>
                  <a:pt x="54" y="228"/>
                </a:lnTo>
                <a:lnTo>
                  <a:pt x="54" y="222"/>
                </a:lnTo>
                <a:lnTo>
                  <a:pt x="54" y="216"/>
                </a:lnTo>
                <a:lnTo>
                  <a:pt x="54" y="222"/>
                </a:lnTo>
                <a:lnTo>
                  <a:pt x="54" y="216"/>
                </a:lnTo>
                <a:lnTo>
                  <a:pt x="60" y="222"/>
                </a:lnTo>
                <a:lnTo>
                  <a:pt x="60" y="216"/>
                </a:lnTo>
                <a:lnTo>
                  <a:pt x="60" y="222"/>
                </a:lnTo>
                <a:lnTo>
                  <a:pt x="60" y="216"/>
                </a:lnTo>
                <a:lnTo>
                  <a:pt x="60" y="222"/>
                </a:lnTo>
                <a:lnTo>
                  <a:pt x="60" y="216"/>
                </a:lnTo>
                <a:lnTo>
                  <a:pt x="66" y="216"/>
                </a:lnTo>
                <a:lnTo>
                  <a:pt x="66" y="222"/>
                </a:lnTo>
                <a:lnTo>
                  <a:pt x="66" y="216"/>
                </a:lnTo>
                <a:lnTo>
                  <a:pt x="66" y="222"/>
                </a:lnTo>
                <a:lnTo>
                  <a:pt x="72" y="222"/>
                </a:lnTo>
                <a:lnTo>
                  <a:pt x="72" y="216"/>
                </a:lnTo>
                <a:lnTo>
                  <a:pt x="72" y="210"/>
                </a:lnTo>
                <a:lnTo>
                  <a:pt x="72" y="204"/>
                </a:lnTo>
                <a:lnTo>
                  <a:pt x="78" y="204"/>
                </a:lnTo>
                <a:lnTo>
                  <a:pt x="78" y="198"/>
                </a:lnTo>
                <a:lnTo>
                  <a:pt x="84" y="192"/>
                </a:lnTo>
                <a:lnTo>
                  <a:pt x="84" y="186"/>
                </a:lnTo>
                <a:lnTo>
                  <a:pt x="84" y="180"/>
                </a:lnTo>
                <a:lnTo>
                  <a:pt x="84" y="174"/>
                </a:lnTo>
                <a:lnTo>
                  <a:pt x="84" y="168"/>
                </a:lnTo>
                <a:lnTo>
                  <a:pt x="84" y="162"/>
                </a:lnTo>
                <a:lnTo>
                  <a:pt x="84" y="156"/>
                </a:lnTo>
                <a:lnTo>
                  <a:pt x="90" y="156"/>
                </a:lnTo>
                <a:lnTo>
                  <a:pt x="90" y="162"/>
                </a:lnTo>
                <a:lnTo>
                  <a:pt x="96" y="162"/>
                </a:lnTo>
                <a:lnTo>
                  <a:pt x="96" y="168"/>
                </a:lnTo>
                <a:lnTo>
                  <a:pt x="96" y="162"/>
                </a:lnTo>
                <a:lnTo>
                  <a:pt x="90" y="162"/>
                </a:lnTo>
                <a:lnTo>
                  <a:pt x="90" y="156"/>
                </a:lnTo>
                <a:lnTo>
                  <a:pt x="84" y="156"/>
                </a:lnTo>
                <a:lnTo>
                  <a:pt x="78" y="156"/>
                </a:lnTo>
                <a:lnTo>
                  <a:pt x="72" y="156"/>
                </a:lnTo>
                <a:lnTo>
                  <a:pt x="72" y="150"/>
                </a:lnTo>
                <a:lnTo>
                  <a:pt x="72" y="144"/>
                </a:lnTo>
                <a:lnTo>
                  <a:pt x="78" y="144"/>
                </a:lnTo>
                <a:lnTo>
                  <a:pt x="78" y="138"/>
                </a:lnTo>
                <a:lnTo>
                  <a:pt x="78" y="144"/>
                </a:lnTo>
                <a:lnTo>
                  <a:pt x="78" y="138"/>
                </a:lnTo>
                <a:lnTo>
                  <a:pt x="84" y="138"/>
                </a:lnTo>
                <a:lnTo>
                  <a:pt x="78" y="138"/>
                </a:lnTo>
                <a:lnTo>
                  <a:pt x="78" y="132"/>
                </a:lnTo>
                <a:lnTo>
                  <a:pt x="84" y="132"/>
                </a:lnTo>
                <a:lnTo>
                  <a:pt x="84" y="126"/>
                </a:lnTo>
                <a:lnTo>
                  <a:pt x="90" y="126"/>
                </a:lnTo>
                <a:lnTo>
                  <a:pt x="96" y="126"/>
                </a:lnTo>
                <a:lnTo>
                  <a:pt x="102" y="126"/>
                </a:lnTo>
                <a:lnTo>
                  <a:pt x="108" y="126"/>
                </a:lnTo>
                <a:lnTo>
                  <a:pt x="114" y="126"/>
                </a:lnTo>
                <a:lnTo>
                  <a:pt x="120" y="126"/>
                </a:lnTo>
                <a:lnTo>
                  <a:pt x="126" y="126"/>
                </a:lnTo>
                <a:lnTo>
                  <a:pt x="132" y="126"/>
                </a:lnTo>
                <a:lnTo>
                  <a:pt x="132" y="132"/>
                </a:lnTo>
                <a:lnTo>
                  <a:pt x="138" y="138"/>
                </a:lnTo>
                <a:lnTo>
                  <a:pt x="138" y="144"/>
                </a:lnTo>
                <a:lnTo>
                  <a:pt x="138" y="138"/>
                </a:lnTo>
                <a:lnTo>
                  <a:pt x="138" y="144"/>
                </a:lnTo>
                <a:lnTo>
                  <a:pt x="132" y="144"/>
                </a:lnTo>
                <a:lnTo>
                  <a:pt x="132" y="150"/>
                </a:lnTo>
                <a:lnTo>
                  <a:pt x="138" y="150"/>
                </a:lnTo>
                <a:lnTo>
                  <a:pt x="138" y="156"/>
                </a:lnTo>
                <a:lnTo>
                  <a:pt x="144" y="156"/>
                </a:lnTo>
                <a:lnTo>
                  <a:pt x="144" y="150"/>
                </a:lnTo>
                <a:lnTo>
                  <a:pt x="144" y="144"/>
                </a:lnTo>
                <a:lnTo>
                  <a:pt x="138" y="144"/>
                </a:lnTo>
                <a:lnTo>
                  <a:pt x="138" y="138"/>
                </a:lnTo>
                <a:lnTo>
                  <a:pt x="144" y="138"/>
                </a:lnTo>
                <a:lnTo>
                  <a:pt x="144" y="132"/>
                </a:lnTo>
                <a:lnTo>
                  <a:pt x="150" y="138"/>
                </a:lnTo>
                <a:lnTo>
                  <a:pt x="156" y="138"/>
                </a:lnTo>
                <a:lnTo>
                  <a:pt x="156" y="144"/>
                </a:lnTo>
                <a:lnTo>
                  <a:pt x="156" y="150"/>
                </a:lnTo>
                <a:lnTo>
                  <a:pt x="156" y="156"/>
                </a:lnTo>
                <a:lnTo>
                  <a:pt x="156" y="150"/>
                </a:lnTo>
                <a:lnTo>
                  <a:pt x="156" y="144"/>
                </a:lnTo>
                <a:lnTo>
                  <a:pt x="162" y="144"/>
                </a:lnTo>
                <a:lnTo>
                  <a:pt x="162" y="138"/>
                </a:lnTo>
                <a:lnTo>
                  <a:pt x="156" y="138"/>
                </a:lnTo>
                <a:lnTo>
                  <a:pt x="156" y="132"/>
                </a:lnTo>
                <a:lnTo>
                  <a:pt x="156" y="126"/>
                </a:lnTo>
                <a:lnTo>
                  <a:pt x="156" y="120"/>
                </a:lnTo>
                <a:lnTo>
                  <a:pt x="156" y="114"/>
                </a:lnTo>
                <a:lnTo>
                  <a:pt x="162" y="114"/>
                </a:lnTo>
                <a:lnTo>
                  <a:pt x="162" y="108"/>
                </a:lnTo>
                <a:lnTo>
                  <a:pt x="168" y="108"/>
                </a:lnTo>
                <a:lnTo>
                  <a:pt x="168" y="114"/>
                </a:lnTo>
                <a:lnTo>
                  <a:pt x="174" y="114"/>
                </a:lnTo>
                <a:lnTo>
                  <a:pt x="180" y="114"/>
                </a:lnTo>
                <a:lnTo>
                  <a:pt x="186" y="114"/>
                </a:lnTo>
                <a:lnTo>
                  <a:pt x="192" y="114"/>
                </a:lnTo>
                <a:lnTo>
                  <a:pt x="198" y="114"/>
                </a:lnTo>
                <a:lnTo>
                  <a:pt x="204" y="120"/>
                </a:lnTo>
                <a:lnTo>
                  <a:pt x="204" y="126"/>
                </a:lnTo>
                <a:lnTo>
                  <a:pt x="210" y="126"/>
                </a:lnTo>
                <a:lnTo>
                  <a:pt x="210" y="132"/>
                </a:lnTo>
                <a:lnTo>
                  <a:pt x="210" y="138"/>
                </a:lnTo>
                <a:lnTo>
                  <a:pt x="216" y="138"/>
                </a:lnTo>
                <a:lnTo>
                  <a:pt x="222" y="138"/>
                </a:lnTo>
                <a:lnTo>
                  <a:pt x="222" y="144"/>
                </a:lnTo>
                <a:lnTo>
                  <a:pt x="228" y="144"/>
                </a:lnTo>
                <a:lnTo>
                  <a:pt x="228" y="138"/>
                </a:lnTo>
                <a:lnTo>
                  <a:pt x="228" y="144"/>
                </a:lnTo>
                <a:lnTo>
                  <a:pt x="234" y="144"/>
                </a:lnTo>
                <a:lnTo>
                  <a:pt x="234" y="138"/>
                </a:lnTo>
                <a:lnTo>
                  <a:pt x="228" y="138"/>
                </a:lnTo>
                <a:lnTo>
                  <a:pt x="222" y="138"/>
                </a:lnTo>
                <a:lnTo>
                  <a:pt x="216" y="138"/>
                </a:lnTo>
                <a:lnTo>
                  <a:pt x="216" y="132"/>
                </a:lnTo>
                <a:lnTo>
                  <a:pt x="210" y="132"/>
                </a:lnTo>
                <a:lnTo>
                  <a:pt x="216" y="132"/>
                </a:lnTo>
                <a:lnTo>
                  <a:pt x="210" y="132"/>
                </a:lnTo>
                <a:lnTo>
                  <a:pt x="216" y="132"/>
                </a:lnTo>
                <a:lnTo>
                  <a:pt x="210" y="132"/>
                </a:lnTo>
                <a:lnTo>
                  <a:pt x="210" y="126"/>
                </a:lnTo>
                <a:lnTo>
                  <a:pt x="204" y="126"/>
                </a:lnTo>
                <a:lnTo>
                  <a:pt x="204" y="120"/>
                </a:lnTo>
                <a:lnTo>
                  <a:pt x="204" y="114"/>
                </a:lnTo>
                <a:lnTo>
                  <a:pt x="198" y="114"/>
                </a:lnTo>
                <a:lnTo>
                  <a:pt x="198" y="108"/>
                </a:lnTo>
                <a:lnTo>
                  <a:pt x="192" y="108"/>
                </a:lnTo>
                <a:lnTo>
                  <a:pt x="186" y="108"/>
                </a:lnTo>
                <a:lnTo>
                  <a:pt x="180" y="108"/>
                </a:lnTo>
                <a:lnTo>
                  <a:pt x="180" y="102"/>
                </a:lnTo>
                <a:lnTo>
                  <a:pt x="174" y="102"/>
                </a:lnTo>
                <a:lnTo>
                  <a:pt x="174" y="96"/>
                </a:lnTo>
                <a:lnTo>
                  <a:pt x="180" y="96"/>
                </a:lnTo>
                <a:lnTo>
                  <a:pt x="180" y="90"/>
                </a:lnTo>
                <a:lnTo>
                  <a:pt x="180" y="96"/>
                </a:lnTo>
                <a:lnTo>
                  <a:pt x="180" y="90"/>
                </a:lnTo>
                <a:lnTo>
                  <a:pt x="180" y="84"/>
                </a:lnTo>
                <a:lnTo>
                  <a:pt x="174" y="84"/>
                </a:lnTo>
                <a:lnTo>
                  <a:pt x="174" y="90"/>
                </a:lnTo>
                <a:lnTo>
                  <a:pt x="174" y="84"/>
                </a:lnTo>
                <a:lnTo>
                  <a:pt x="174" y="78"/>
                </a:lnTo>
                <a:lnTo>
                  <a:pt x="180" y="78"/>
                </a:lnTo>
                <a:lnTo>
                  <a:pt x="180" y="72"/>
                </a:lnTo>
                <a:lnTo>
                  <a:pt x="174" y="72"/>
                </a:lnTo>
                <a:lnTo>
                  <a:pt x="168" y="72"/>
                </a:lnTo>
                <a:lnTo>
                  <a:pt x="162" y="72"/>
                </a:lnTo>
                <a:lnTo>
                  <a:pt x="162" y="66"/>
                </a:lnTo>
                <a:lnTo>
                  <a:pt x="162" y="72"/>
                </a:lnTo>
                <a:lnTo>
                  <a:pt x="162" y="66"/>
                </a:lnTo>
                <a:lnTo>
                  <a:pt x="168" y="66"/>
                </a:lnTo>
                <a:lnTo>
                  <a:pt x="162" y="66"/>
                </a:lnTo>
                <a:lnTo>
                  <a:pt x="162" y="60"/>
                </a:lnTo>
                <a:lnTo>
                  <a:pt x="168" y="60"/>
                </a:lnTo>
                <a:lnTo>
                  <a:pt x="162" y="60"/>
                </a:lnTo>
                <a:lnTo>
                  <a:pt x="168" y="60"/>
                </a:lnTo>
                <a:lnTo>
                  <a:pt x="174" y="60"/>
                </a:lnTo>
                <a:lnTo>
                  <a:pt x="180" y="60"/>
                </a:lnTo>
                <a:lnTo>
                  <a:pt x="180" y="54"/>
                </a:lnTo>
                <a:lnTo>
                  <a:pt x="180" y="60"/>
                </a:lnTo>
                <a:lnTo>
                  <a:pt x="180" y="54"/>
                </a:lnTo>
                <a:lnTo>
                  <a:pt x="186" y="54"/>
                </a:lnTo>
                <a:lnTo>
                  <a:pt x="180" y="54"/>
                </a:lnTo>
                <a:lnTo>
                  <a:pt x="174" y="54"/>
                </a:lnTo>
                <a:lnTo>
                  <a:pt x="174" y="48"/>
                </a:lnTo>
                <a:lnTo>
                  <a:pt x="180" y="54"/>
                </a:lnTo>
                <a:lnTo>
                  <a:pt x="180" y="48"/>
                </a:lnTo>
                <a:lnTo>
                  <a:pt x="180" y="54"/>
                </a:lnTo>
                <a:lnTo>
                  <a:pt x="180" y="48"/>
                </a:lnTo>
                <a:lnTo>
                  <a:pt x="180" y="42"/>
                </a:lnTo>
                <a:lnTo>
                  <a:pt x="174" y="42"/>
                </a:lnTo>
                <a:lnTo>
                  <a:pt x="174" y="36"/>
                </a:lnTo>
                <a:lnTo>
                  <a:pt x="168" y="36"/>
                </a:lnTo>
                <a:lnTo>
                  <a:pt x="168" y="30"/>
                </a:lnTo>
                <a:lnTo>
                  <a:pt x="168" y="36"/>
                </a:lnTo>
                <a:lnTo>
                  <a:pt x="168" y="30"/>
                </a:lnTo>
                <a:lnTo>
                  <a:pt x="168" y="24"/>
                </a:lnTo>
                <a:lnTo>
                  <a:pt x="162" y="24"/>
                </a:lnTo>
                <a:lnTo>
                  <a:pt x="162" y="18"/>
                </a:lnTo>
                <a:lnTo>
                  <a:pt x="156" y="18"/>
                </a:lnTo>
                <a:lnTo>
                  <a:pt x="150" y="18"/>
                </a:lnTo>
                <a:lnTo>
                  <a:pt x="144" y="18"/>
                </a:lnTo>
                <a:lnTo>
                  <a:pt x="144" y="24"/>
                </a:lnTo>
                <a:lnTo>
                  <a:pt x="144" y="30"/>
                </a:lnTo>
                <a:lnTo>
                  <a:pt x="144" y="24"/>
                </a:lnTo>
                <a:lnTo>
                  <a:pt x="144" y="30"/>
                </a:lnTo>
                <a:lnTo>
                  <a:pt x="144" y="24"/>
                </a:lnTo>
                <a:lnTo>
                  <a:pt x="144" y="18"/>
                </a:lnTo>
                <a:lnTo>
                  <a:pt x="144" y="12"/>
                </a:lnTo>
                <a:lnTo>
                  <a:pt x="150" y="12"/>
                </a:lnTo>
                <a:lnTo>
                  <a:pt x="150" y="6"/>
                </a:lnTo>
                <a:lnTo>
                  <a:pt x="150" y="0"/>
                </a:lnTo>
                <a:lnTo>
                  <a:pt x="156" y="0"/>
                </a:lnTo>
                <a:lnTo>
                  <a:pt x="150" y="0"/>
                </a:lnTo>
                <a:lnTo>
                  <a:pt x="150" y="6"/>
                </a:lnTo>
                <a:lnTo>
                  <a:pt x="156" y="6"/>
                </a:lnTo>
                <a:lnTo>
                  <a:pt x="150" y="6"/>
                </a:lnTo>
                <a:lnTo>
                  <a:pt x="150" y="12"/>
                </a:lnTo>
                <a:lnTo>
                  <a:pt x="150" y="18"/>
                </a:lnTo>
                <a:lnTo>
                  <a:pt x="156" y="18"/>
                </a:lnTo>
                <a:lnTo>
                  <a:pt x="162" y="18"/>
                </a:lnTo>
                <a:lnTo>
                  <a:pt x="168" y="18"/>
                </a:lnTo>
                <a:lnTo>
                  <a:pt x="174" y="18"/>
                </a:lnTo>
                <a:lnTo>
                  <a:pt x="180" y="18"/>
                </a:lnTo>
                <a:lnTo>
                  <a:pt x="186" y="18"/>
                </a:lnTo>
                <a:lnTo>
                  <a:pt x="192" y="18"/>
                </a:lnTo>
                <a:lnTo>
                  <a:pt x="198" y="18"/>
                </a:lnTo>
                <a:lnTo>
                  <a:pt x="198" y="24"/>
                </a:lnTo>
                <a:lnTo>
                  <a:pt x="204" y="24"/>
                </a:lnTo>
                <a:lnTo>
                  <a:pt x="210" y="24"/>
                </a:lnTo>
                <a:lnTo>
                  <a:pt x="216" y="24"/>
                </a:lnTo>
                <a:lnTo>
                  <a:pt x="216" y="18"/>
                </a:lnTo>
                <a:lnTo>
                  <a:pt x="216" y="24"/>
                </a:lnTo>
                <a:lnTo>
                  <a:pt x="222" y="24"/>
                </a:lnTo>
                <a:lnTo>
                  <a:pt x="228" y="24"/>
                </a:lnTo>
                <a:lnTo>
                  <a:pt x="228" y="30"/>
                </a:lnTo>
                <a:lnTo>
                  <a:pt x="234" y="30"/>
                </a:lnTo>
                <a:lnTo>
                  <a:pt x="228" y="30"/>
                </a:lnTo>
                <a:lnTo>
                  <a:pt x="234" y="30"/>
                </a:lnTo>
                <a:lnTo>
                  <a:pt x="228" y="30"/>
                </a:lnTo>
                <a:lnTo>
                  <a:pt x="234" y="30"/>
                </a:lnTo>
                <a:lnTo>
                  <a:pt x="234" y="24"/>
                </a:lnTo>
                <a:lnTo>
                  <a:pt x="234" y="30"/>
                </a:lnTo>
                <a:lnTo>
                  <a:pt x="234" y="36"/>
                </a:lnTo>
                <a:lnTo>
                  <a:pt x="240" y="36"/>
                </a:lnTo>
                <a:lnTo>
                  <a:pt x="240" y="42"/>
                </a:lnTo>
                <a:lnTo>
                  <a:pt x="240" y="48"/>
                </a:lnTo>
                <a:lnTo>
                  <a:pt x="234" y="48"/>
                </a:lnTo>
                <a:lnTo>
                  <a:pt x="234" y="54"/>
                </a:lnTo>
                <a:lnTo>
                  <a:pt x="228" y="54"/>
                </a:lnTo>
                <a:lnTo>
                  <a:pt x="228" y="60"/>
                </a:lnTo>
                <a:lnTo>
                  <a:pt x="234" y="60"/>
                </a:lnTo>
                <a:lnTo>
                  <a:pt x="234" y="54"/>
                </a:lnTo>
                <a:lnTo>
                  <a:pt x="240" y="54"/>
                </a:lnTo>
                <a:lnTo>
                  <a:pt x="246" y="54"/>
                </a:lnTo>
                <a:lnTo>
                  <a:pt x="246" y="60"/>
                </a:lnTo>
                <a:lnTo>
                  <a:pt x="246" y="66"/>
                </a:lnTo>
                <a:lnTo>
                  <a:pt x="240" y="66"/>
                </a:lnTo>
                <a:lnTo>
                  <a:pt x="246" y="66"/>
                </a:lnTo>
                <a:lnTo>
                  <a:pt x="246" y="72"/>
                </a:lnTo>
                <a:lnTo>
                  <a:pt x="246" y="66"/>
                </a:lnTo>
                <a:lnTo>
                  <a:pt x="246" y="72"/>
                </a:lnTo>
                <a:lnTo>
                  <a:pt x="246" y="66"/>
                </a:lnTo>
                <a:lnTo>
                  <a:pt x="246" y="72"/>
                </a:lnTo>
                <a:lnTo>
                  <a:pt x="246" y="66"/>
                </a:lnTo>
                <a:lnTo>
                  <a:pt x="246" y="60"/>
                </a:lnTo>
                <a:lnTo>
                  <a:pt x="252" y="60"/>
                </a:lnTo>
                <a:lnTo>
                  <a:pt x="258" y="60"/>
                </a:lnTo>
                <a:lnTo>
                  <a:pt x="264" y="60"/>
                </a:lnTo>
                <a:lnTo>
                  <a:pt x="264" y="66"/>
                </a:lnTo>
                <a:lnTo>
                  <a:pt x="270" y="66"/>
                </a:lnTo>
                <a:lnTo>
                  <a:pt x="270" y="72"/>
                </a:lnTo>
                <a:lnTo>
                  <a:pt x="276" y="72"/>
                </a:lnTo>
                <a:lnTo>
                  <a:pt x="282" y="72"/>
                </a:lnTo>
                <a:lnTo>
                  <a:pt x="282" y="66"/>
                </a:lnTo>
                <a:lnTo>
                  <a:pt x="288" y="66"/>
                </a:lnTo>
                <a:lnTo>
                  <a:pt x="294" y="66"/>
                </a:lnTo>
                <a:lnTo>
                  <a:pt x="288" y="66"/>
                </a:lnTo>
                <a:lnTo>
                  <a:pt x="294" y="66"/>
                </a:lnTo>
                <a:lnTo>
                  <a:pt x="294" y="60"/>
                </a:lnTo>
                <a:lnTo>
                  <a:pt x="294" y="66"/>
                </a:lnTo>
                <a:lnTo>
                  <a:pt x="294" y="60"/>
                </a:lnTo>
                <a:lnTo>
                  <a:pt x="294" y="66"/>
                </a:lnTo>
                <a:lnTo>
                  <a:pt x="294" y="72"/>
                </a:lnTo>
                <a:lnTo>
                  <a:pt x="294" y="78"/>
                </a:lnTo>
                <a:lnTo>
                  <a:pt x="294" y="84"/>
                </a:lnTo>
                <a:lnTo>
                  <a:pt x="288" y="84"/>
                </a:lnTo>
                <a:lnTo>
                  <a:pt x="288" y="90"/>
                </a:lnTo>
                <a:lnTo>
                  <a:pt x="282" y="90"/>
                </a:lnTo>
                <a:lnTo>
                  <a:pt x="276" y="90"/>
                </a:lnTo>
                <a:lnTo>
                  <a:pt x="276" y="96"/>
                </a:lnTo>
                <a:lnTo>
                  <a:pt x="276" y="102"/>
                </a:lnTo>
                <a:lnTo>
                  <a:pt x="282" y="102"/>
                </a:lnTo>
                <a:lnTo>
                  <a:pt x="282" y="108"/>
                </a:lnTo>
                <a:lnTo>
                  <a:pt x="276" y="108"/>
                </a:lnTo>
                <a:lnTo>
                  <a:pt x="282" y="108"/>
                </a:lnTo>
                <a:lnTo>
                  <a:pt x="288" y="108"/>
                </a:lnTo>
                <a:lnTo>
                  <a:pt x="282" y="108"/>
                </a:lnTo>
                <a:lnTo>
                  <a:pt x="282" y="102"/>
                </a:lnTo>
                <a:lnTo>
                  <a:pt x="288" y="102"/>
                </a:lnTo>
                <a:lnTo>
                  <a:pt x="282" y="102"/>
                </a:lnTo>
                <a:lnTo>
                  <a:pt x="288" y="102"/>
                </a:lnTo>
                <a:lnTo>
                  <a:pt x="294" y="96"/>
                </a:lnTo>
                <a:lnTo>
                  <a:pt x="300" y="96"/>
                </a:lnTo>
                <a:lnTo>
                  <a:pt x="300" y="102"/>
                </a:lnTo>
                <a:lnTo>
                  <a:pt x="306" y="102"/>
                </a:lnTo>
                <a:lnTo>
                  <a:pt x="306" y="108"/>
                </a:lnTo>
                <a:lnTo>
                  <a:pt x="306" y="102"/>
                </a:lnTo>
                <a:lnTo>
                  <a:pt x="312" y="102"/>
                </a:lnTo>
                <a:lnTo>
                  <a:pt x="312" y="108"/>
                </a:lnTo>
                <a:lnTo>
                  <a:pt x="318" y="108"/>
                </a:lnTo>
                <a:lnTo>
                  <a:pt x="312" y="108"/>
                </a:lnTo>
                <a:lnTo>
                  <a:pt x="318" y="108"/>
                </a:lnTo>
                <a:lnTo>
                  <a:pt x="312" y="108"/>
                </a:lnTo>
                <a:lnTo>
                  <a:pt x="318" y="108"/>
                </a:lnTo>
                <a:lnTo>
                  <a:pt x="318" y="102"/>
                </a:lnTo>
                <a:lnTo>
                  <a:pt x="318" y="108"/>
                </a:lnTo>
                <a:lnTo>
                  <a:pt x="318" y="102"/>
                </a:lnTo>
                <a:lnTo>
                  <a:pt x="318" y="96"/>
                </a:lnTo>
                <a:lnTo>
                  <a:pt x="324" y="96"/>
                </a:lnTo>
                <a:lnTo>
                  <a:pt x="324" y="90"/>
                </a:lnTo>
                <a:lnTo>
                  <a:pt x="318" y="90"/>
                </a:lnTo>
                <a:lnTo>
                  <a:pt x="318" y="96"/>
                </a:lnTo>
                <a:lnTo>
                  <a:pt x="318" y="90"/>
                </a:lnTo>
                <a:lnTo>
                  <a:pt x="318" y="96"/>
                </a:lnTo>
                <a:lnTo>
                  <a:pt x="318" y="90"/>
                </a:lnTo>
                <a:lnTo>
                  <a:pt x="324" y="90"/>
                </a:lnTo>
                <a:lnTo>
                  <a:pt x="324" y="84"/>
                </a:lnTo>
                <a:lnTo>
                  <a:pt x="330" y="84"/>
                </a:lnTo>
                <a:lnTo>
                  <a:pt x="336" y="84"/>
                </a:lnTo>
                <a:lnTo>
                  <a:pt x="342" y="84"/>
                </a:lnTo>
                <a:lnTo>
                  <a:pt x="348" y="84"/>
                </a:lnTo>
                <a:lnTo>
                  <a:pt x="348" y="78"/>
                </a:lnTo>
                <a:lnTo>
                  <a:pt x="348" y="84"/>
                </a:lnTo>
                <a:lnTo>
                  <a:pt x="348" y="90"/>
                </a:lnTo>
                <a:lnTo>
                  <a:pt x="354" y="90"/>
                </a:lnTo>
                <a:lnTo>
                  <a:pt x="348" y="90"/>
                </a:lnTo>
                <a:lnTo>
                  <a:pt x="348" y="84"/>
                </a:lnTo>
                <a:lnTo>
                  <a:pt x="354" y="84"/>
                </a:lnTo>
                <a:lnTo>
                  <a:pt x="348" y="84"/>
                </a:lnTo>
                <a:lnTo>
                  <a:pt x="354" y="84"/>
                </a:lnTo>
                <a:lnTo>
                  <a:pt x="348" y="84"/>
                </a:lnTo>
                <a:lnTo>
                  <a:pt x="348" y="78"/>
                </a:lnTo>
                <a:lnTo>
                  <a:pt x="348" y="84"/>
                </a:lnTo>
                <a:lnTo>
                  <a:pt x="348" y="78"/>
                </a:lnTo>
                <a:lnTo>
                  <a:pt x="354" y="78"/>
                </a:lnTo>
                <a:lnTo>
                  <a:pt x="354" y="72"/>
                </a:lnTo>
                <a:lnTo>
                  <a:pt x="360" y="72"/>
                </a:lnTo>
                <a:lnTo>
                  <a:pt x="360" y="66"/>
                </a:lnTo>
                <a:lnTo>
                  <a:pt x="366" y="66"/>
                </a:lnTo>
                <a:lnTo>
                  <a:pt x="366" y="60"/>
                </a:lnTo>
                <a:lnTo>
                  <a:pt x="366" y="54"/>
                </a:lnTo>
                <a:lnTo>
                  <a:pt x="372" y="54"/>
                </a:lnTo>
                <a:lnTo>
                  <a:pt x="378" y="54"/>
                </a:lnTo>
                <a:lnTo>
                  <a:pt x="384" y="54"/>
                </a:lnTo>
                <a:lnTo>
                  <a:pt x="390" y="54"/>
                </a:lnTo>
                <a:lnTo>
                  <a:pt x="396" y="54"/>
                </a:lnTo>
                <a:lnTo>
                  <a:pt x="390" y="54"/>
                </a:lnTo>
                <a:lnTo>
                  <a:pt x="390" y="60"/>
                </a:lnTo>
                <a:lnTo>
                  <a:pt x="384" y="60"/>
                </a:lnTo>
                <a:lnTo>
                  <a:pt x="384" y="54"/>
                </a:lnTo>
                <a:lnTo>
                  <a:pt x="384" y="60"/>
                </a:lnTo>
                <a:lnTo>
                  <a:pt x="378" y="60"/>
                </a:lnTo>
                <a:lnTo>
                  <a:pt x="378" y="54"/>
                </a:lnTo>
                <a:lnTo>
                  <a:pt x="378" y="60"/>
                </a:lnTo>
                <a:lnTo>
                  <a:pt x="372" y="60"/>
                </a:lnTo>
                <a:lnTo>
                  <a:pt x="378" y="60"/>
                </a:lnTo>
                <a:lnTo>
                  <a:pt x="372" y="60"/>
                </a:lnTo>
                <a:lnTo>
                  <a:pt x="366" y="60"/>
                </a:lnTo>
                <a:lnTo>
                  <a:pt x="366" y="66"/>
                </a:lnTo>
                <a:lnTo>
                  <a:pt x="366" y="60"/>
                </a:lnTo>
                <a:lnTo>
                  <a:pt x="366" y="66"/>
                </a:lnTo>
                <a:lnTo>
                  <a:pt x="360" y="66"/>
                </a:lnTo>
                <a:lnTo>
                  <a:pt x="360" y="72"/>
                </a:lnTo>
                <a:lnTo>
                  <a:pt x="366" y="72"/>
                </a:lnTo>
                <a:lnTo>
                  <a:pt x="360" y="72"/>
                </a:lnTo>
                <a:lnTo>
                  <a:pt x="366" y="72"/>
                </a:lnTo>
                <a:lnTo>
                  <a:pt x="372" y="72"/>
                </a:lnTo>
                <a:lnTo>
                  <a:pt x="366" y="66"/>
                </a:lnTo>
                <a:lnTo>
                  <a:pt x="372" y="66"/>
                </a:lnTo>
                <a:lnTo>
                  <a:pt x="366" y="66"/>
                </a:lnTo>
                <a:lnTo>
                  <a:pt x="372" y="66"/>
                </a:lnTo>
                <a:lnTo>
                  <a:pt x="366" y="66"/>
                </a:lnTo>
                <a:lnTo>
                  <a:pt x="372" y="66"/>
                </a:lnTo>
                <a:lnTo>
                  <a:pt x="372" y="60"/>
                </a:lnTo>
                <a:lnTo>
                  <a:pt x="372" y="66"/>
                </a:lnTo>
                <a:lnTo>
                  <a:pt x="378" y="66"/>
                </a:lnTo>
                <a:lnTo>
                  <a:pt x="378" y="60"/>
                </a:lnTo>
                <a:lnTo>
                  <a:pt x="384" y="60"/>
                </a:lnTo>
                <a:lnTo>
                  <a:pt x="378" y="60"/>
                </a:lnTo>
                <a:lnTo>
                  <a:pt x="378" y="66"/>
                </a:lnTo>
                <a:lnTo>
                  <a:pt x="378" y="60"/>
                </a:lnTo>
                <a:lnTo>
                  <a:pt x="384" y="60"/>
                </a:lnTo>
                <a:lnTo>
                  <a:pt x="384" y="66"/>
                </a:lnTo>
                <a:lnTo>
                  <a:pt x="390" y="66"/>
                </a:lnTo>
                <a:lnTo>
                  <a:pt x="390" y="60"/>
                </a:lnTo>
                <a:lnTo>
                  <a:pt x="396" y="60"/>
                </a:lnTo>
                <a:lnTo>
                  <a:pt x="396" y="54"/>
                </a:lnTo>
                <a:lnTo>
                  <a:pt x="396" y="60"/>
                </a:lnTo>
                <a:lnTo>
                  <a:pt x="402" y="60"/>
                </a:lnTo>
                <a:lnTo>
                  <a:pt x="402" y="66"/>
                </a:lnTo>
                <a:lnTo>
                  <a:pt x="402" y="72"/>
                </a:lnTo>
                <a:lnTo>
                  <a:pt x="408" y="72"/>
                </a:lnTo>
                <a:lnTo>
                  <a:pt x="402" y="72"/>
                </a:lnTo>
                <a:lnTo>
                  <a:pt x="408" y="72"/>
                </a:lnTo>
                <a:lnTo>
                  <a:pt x="414" y="72"/>
                </a:lnTo>
                <a:lnTo>
                  <a:pt x="414" y="78"/>
                </a:lnTo>
                <a:lnTo>
                  <a:pt x="420" y="78"/>
                </a:lnTo>
                <a:lnTo>
                  <a:pt x="414" y="78"/>
                </a:lnTo>
                <a:lnTo>
                  <a:pt x="420" y="78"/>
                </a:lnTo>
                <a:lnTo>
                  <a:pt x="420" y="84"/>
                </a:lnTo>
                <a:lnTo>
                  <a:pt x="420" y="78"/>
                </a:lnTo>
                <a:lnTo>
                  <a:pt x="420" y="84"/>
                </a:lnTo>
                <a:lnTo>
                  <a:pt x="426" y="84"/>
                </a:lnTo>
                <a:lnTo>
                  <a:pt x="426" y="90"/>
                </a:lnTo>
                <a:lnTo>
                  <a:pt x="426" y="84"/>
                </a:lnTo>
                <a:lnTo>
                  <a:pt x="432" y="84"/>
                </a:lnTo>
                <a:lnTo>
                  <a:pt x="432" y="78"/>
                </a:lnTo>
                <a:lnTo>
                  <a:pt x="438" y="78"/>
                </a:lnTo>
                <a:lnTo>
                  <a:pt x="432" y="78"/>
                </a:lnTo>
                <a:lnTo>
                  <a:pt x="438" y="78"/>
                </a:lnTo>
                <a:lnTo>
                  <a:pt x="438" y="84"/>
                </a:lnTo>
                <a:lnTo>
                  <a:pt x="438" y="90"/>
                </a:lnTo>
                <a:lnTo>
                  <a:pt x="438" y="96"/>
                </a:lnTo>
                <a:lnTo>
                  <a:pt x="444" y="96"/>
                </a:lnTo>
                <a:lnTo>
                  <a:pt x="444" y="102"/>
                </a:lnTo>
                <a:lnTo>
                  <a:pt x="450" y="102"/>
                </a:lnTo>
                <a:lnTo>
                  <a:pt x="444" y="102"/>
                </a:lnTo>
                <a:lnTo>
                  <a:pt x="444" y="108"/>
                </a:lnTo>
                <a:lnTo>
                  <a:pt x="444" y="114"/>
                </a:lnTo>
                <a:lnTo>
                  <a:pt x="450" y="114"/>
                </a:lnTo>
                <a:lnTo>
                  <a:pt x="456" y="114"/>
                </a:lnTo>
                <a:lnTo>
                  <a:pt x="462" y="114"/>
                </a:lnTo>
                <a:lnTo>
                  <a:pt x="468" y="114"/>
                </a:lnTo>
                <a:lnTo>
                  <a:pt x="468" y="120"/>
                </a:lnTo>
                <a:lnTo>
                  <a:pt x="462" y="120"/>
                </a:lnTo>
                <a:lnTo>
                  <a:pt x="468" y="120"/>
                </a:lnTo>
                <a:lnTo>
                  <a:pt x="468" y="126"/>
                </a:lnTo>
                <a:lnTo>
                  <a:pt x="468" y="132"/>
                </a:lnTo>
                <a:lnTo>
                  <a:pt x="474" y="132"/>
                </a:lnTo>
                <a:lnTo>
                  <a:pt x="468" y="132"/>
                </a:lnTo>
                <a:lnTo>
                  <a:pt x="474" y="132"/>
                </a:lnTo>
                <a:lnTo>
                  <a:pt x="474" y="138"/>
                </a:lnTo>
                <a:lnTo>
                  <a:pt x="474" y="144"/>
                </a:lnTo>
                <a:lnTo>
                  <a:pt x="474" y="150"/>
                </a:lnTo>
                <a:lnTo>
                  <a:pt x="480" y="150"/>
                </a:lnTo>
                <a:lnTo>
                  <a:pt x="480" y="156"/>
                </a:lnTo>
                <a:lnTo>
                  <a:pt x="480" y="162"/>
                </a:lnTo>
                <a:lnTo>
                  <a:pt x="474" y="162"/>
                </a:lnTo>
                <a:lnTo>
                  <a:pt x="474" y="168"/>
                </a:lnTo>
                <a:lnTo>
                  <a:pt x="480" y="168"/>
                </a:lnTo>
                <a:lnTo>
                  <a:pt x="480" y="174"/>
                </a:lnTo>
                <a:lnTo>
                  <a:pt x="474" y="174"/>
                </a:lnTo>
                <a:lnTo>
                  <a:pt x="474" y="180"/>
                </a:lnTo>
                <a:lnTo>
                  <a:pt x="474" y="186"/>
                </a:lnTo>
                <a:lnTo>
                  <a:pt x="468" y="186"/>
                </a:lnTo>
                <a:lnTo>
                  <a:pt x="462" y="186"/>
                </a:lnTo>
                <a:lnTo>
                  <a:pt x="468" y="192"/>
                </a:lnTo>
                <a:lnTo>
                  <a:pt x="468" y="198"/>
                </a:lnTo>
                <a:lnTo>
                  <a:pt x="462" y="198"/>
                </a:lnTo>
                <a:lnTo>
                  <a:pt x="468" y="198"/>
                </a:lnTo>
                <a:lnTo>
                  <a:pt x="468" y="204"/>
                </a:lnTo>
                <a:lnTo>
                  <a:pt x="474" y="204"/>
                </a:lnTo>
                <a:lnTo>
                  <a:pt x="480" y="204"/>
                </a:lnTo>
                <a:lnTo>
                  <a:pt x="480" y="210"/>
                </a:lnTo>
                <a:lnTo>
                  <a:pt x="486" y="210"/>
                </a:lnTo>
                <a:lnTo>
                  <a:pt x="486" y="216"/>
                </a:lnTo>
                <a:lnTo>
                  <a:pt x="492" y="216"/>
                </a:lnTo>
                <a:lnTo>
                  <a:pt x="492" y="222"/>
                </a:lnTo>
                <a:lnTo>
                  <a:pt x="492" y="228"/>
                </a:lnTo>
                <a:lnTo>
                  <a:pt x="492" y="234"/>
                </a:lnTo>
                <a:lnTo>
                  <a:pt x="492" y="240"/>
                </a:lnTo>
                <a:lnTo>
                  <a:pt x="492" y="246"/>
                </a:lnTo>
                <a:lnTo>
                  <a:pt x="492" y="252"/>
                </a:lnTo>
                <a:lnTo>
                  <a:pt x="498" y="252"/>
                </a:lnTo>
                <a:lnTo>
                  <a:pt x="498" y="258"/>
                </a:lnTo>
                <a:lnTo>
                  <a:pt x="498" y="264"/>
                </a:lnTo>
                <a:lnTo>
                  <a:pt x="504" y="264"/>
                </a:lnTo>
                <a:lnTo>
                  <a:pt x="504" y="270"/>
                </a:lnTo>
                <a:lnTo>
                  <a:pt x="504" y="276"/>
                </a:lnTo>
                <a:lnTo>
                  <a:pt x="504" y="282"/>
                </a:lnTo>
                <a:lnTo>
                  <a:pt x="498" y="282"/>
                </a:lnTo>
                <a:lnTo>
                  <a:pt x="498" y="288"/>
                </a:lnTo>
                <a:lnTo>
                  <a:pt x="498" y="294"/>
                </a:lnTo>
                <a:lnTo>
                  <a:pt x="498" y="300"/>
                </a:lnTo>
                <a:lnTo>
                  <a:pt x="504" y="300"/>
                </a:lnTo>
                <a:lnTo>
                  <a:pt x="504" y="306"/>
                </a:lnTo>
                <a:lnTo>
                  <a:pt x="510" y="306"/>
                </a:lnTo>
                <a:lnTo>
                  <a:pt x="510" y="312"/>
                </a:lnTo>
                <a:lnTo>
                  <a:pt x="504" y="312"/>
                </a:lnTo>
                <a:lnTo>
                  <a:pt x="504" y="318"/>
                </a:lnTo>
                <a:lnTo>
                  <a:pt x="510" y="318"/>
                </a:lnTo>
                <a:lnTo>
                  <a:pt x="516" y="318"/>
                </a:lnTo>
                <a:lnTo>
                  <a:pt x="516" y="324"/>
                </a:lnTo>
                <a:lnTo>
                  <a:pt x="522" y="324"/>
                </a:lnTo>
                <a:lnTo>
                  <a:pt x="522" y="330"/>
                </a:lnTo>
                <a:lnTo>
                  <a:pt x="522" y="336"/>
                </a:lnTo>
                <a:lnTo>
                  <a:pt x="528" y="336"/>
                </a:lnTo>
                <a:lnTo>
                  <a:pt x="522" y="342"/>
                </a:lnTo>
                <a:lnTo>
                  <a:pt x="528" y="342"/>
                </a:lnTo>
                <a:lnTo>
                  <a:pt x="522" y="342"/>
                </a:lnTo>
                <a:lnTo>
                  <a:pt x="528" y="342"/>
                </a:lnTo>
                <a:lnTo>
                  <a:pt x="522" y="342"/>
                </a:lnTo>
                <a:lnTo>
                  <a:pt x="528" y="342"/>
                </a:lnTo>
                <a:lnTo>
                  <a:pt x="522" y="342"/>
                </a:lnTo>
                <a:lnTo>
                  <a:pt x="528" y="342"/>
                </a:lnTo>
                <a:lnTo>
                  <a:pt x="522" y="342"/>
                </a:lnTo>
                <a:lnTo>
                  <a:pt x="528" y="342"/>
                </a:lnTo>
                <a:lnTo>
                  <a:pt x="522" y="342"/>
                </a:lnTo>
                <a:lnTo>
                  <a:pt x="528" y="342"/>
                </a:lnTo>
                <a:lnTo>
                  <a:pt x="522" y="342"/>
                </a:lnTo>
                <a:lnTo>
                  <a:pt x="522" y="348"/>
                </a:lnTo>
                <a:lnTo>
                  <a:pt x="522" y="354"/>
                </a:lnTo>
                <a:lnTo>
                  <a:pt x="522" y="360"/>
                </a:lnTo>
                <a:lnTo>
                  <a:pt x="522" y="366"/>
                </a:lnTo>
                <a:lnTo>
                  <a:pt x="516" y="366"/>
                </a:lnTo>
                <a:lnTo>
                  <a:pt x="516" y="372"/>
                </a:lnTo>
                <a:lnTo>
                  <a:pt x="516" y="378"/>
                </a:lnTo>
                <a:lnTo>
                  <a:pt x="516" y="384"/>
                </a:lnTo>
                <a:lnTo>
                  <a:pt x="516" y="378"/>
                </a:lnTo>
                <a:lnTo>
                  <a:pt x="516" y="384"/>
                </a:lnTo>
                <a:lnTo>
                  <a:pt x="510" y="384"/>
                </a:lnTo>
                <a:lnTo>
                  <a:pt x="510" y="378"/>
                </a:lnTo>
                <a:lnTo>
                  <a:pt x="510" y="384"/>
                </a:lnTo>
                <a:lnTo>
                  <a:pt x="510" y="378"/>
                </a:lnTo>
                <a:lnTo>
                  <a:pt x="504" y="378"/>
                </a:lnTo>
                <a:lnTo>
                  <a:pt x="504" y="372"/>
                </a:lnTo>
                <a:lnTo>
                  <a:pt x="498" y="372"/>
                </a:lnTo>
                <a:lnTo>
                  <a:pt x="504" y="372"/>
                </a:lnTo>
                <a:lnTo>
                  <a:pt x="504" y="366"/>
                </a:lnTo>
                <a:lnTo>
                  <a:pt x="498" y="366"/>
                </a:lnTo>
                <a:lnTo>
                  <a:pt x="498" y="360"/>
                </a:lnTo>
                <a:lnTo>
                  <a:pt x="498" y="366"/>
                </a:lnTo>
                <a:lnTo>
                  <a:pt x="492" y="366"/>
                </a:lnTo>
                <a:lnTo>
                  <a:pt x="492" y="360"/>
                </a:lnTo>
                <a:lnTo>
                  <a:pt x="492" y="366"/>
                </a:lnTo>
                <a:lnTo>
                  <a:pt x="486" y="366"/>
                </a:lnTo>
                <a:lnTo>
                  <a:pt x="486" y="360"/>
                </a:lnTo>
                <a:lnTo>
                  <a:pt x="486" y="366"/>
                </a:lnTo>
                <a:lnTo>
                  <a:pt x="480" y="366"/>
                </a:lnTo>
                <a:lnTo>
                  <a:pt x="480" y="360"/>
                </a:lnTo>
                <a:lnTo>
                  <a:pt x="480" y="366"/>
                </a:lnTo>
                <a:lnTo>
                  <a:pt x="486" y="366"/>
                </a:lnTo>
                <a:lnTo>
                  <a:pt x="480" y="366"/>
                </a:lnTo>
                <a:lnTo>
                  <a:pt x="486" y="366"/>
                </a:lnTo>
                <a:lnTo>
                  <a:pt x="480" y="366"/>
                </a:lnTo>
                <a:lnTo>
                  <a:pt x="486" y="366"/>
                </a:lnTo>
                <a:lnTo>
                  <a:pt x="486" y="372"/>
                </a:lnTo>
                <a:lnTo>
                  <a:pt x="492" y="372"/>
                </a:lnTo>
                <a:lnTo>
                  <a:pt x="492" y="378"/>
                </a:lnTo>
                <a:lnTo>
                  <a:pt x="486" y="378"/>
                </a:lnTo>
                <a:lnTo>
                  <a:pt x="480" y="378"/>
                </a:lnTo>
                <a:lnTo>
                  <a:pt x="474" y="384"/>
                </a:lnTo>
                <a:lnTo>
                  <a:pt x="468" y="384"/>
                </a:lnTo>
                <a:lnTo>
                  <a:pt x="462" y="384"/>
                </a:lnTo>
                <a:lnTo>
                  <a:pt x="462" y="390"/>
                </a:lnTo>
                <a:lnTo>
                  <a:pt x="462" y="384"/>
                </a:lnTo>
                <a:lnTo>
                  <a:pt x="462" y="390"/>
                </a:lnTo>
                <a:lnTo>
                  <a:pt x="462" y="384"/>
                </a:lnTo>
                <a:lnTo>
                  <a:pt x="462" y="390"/>
                </a:lnTo>
                <a:lnTo>
                  <a:pt x="462" y="396"/>
                </a:lnTo>
                <a:lnTo>
                  <a:pt x="456" y="396"/>
                </a:lnTo>
                <a:lnTo>
                  <a:pt x="456" y="390"/>
                </a:lnTo>
                <a:lnTo>
                  <a:pt x="456" y="396"/>
                </a:lnTo>
                <a:lnTo>
                  <a:pt x="450" y="390"/>
                </a:lnTo>
                <a:lnTo>
                  <a:pt x="450" y="396"/>
                </a:lnTo>
                <a:lnTo>
                  <a:pt x="444" y="396"/>
                </a:lnTo>
                <a:lnTo>
                  <a:pt x="444" y="402"/>
                </a:lnTo>
                <a:lnTo>
                  <a:pt x="438" y="402"/>
                </a:lnTo>
                <a:lnTo>
                  <a:pt x="444" y="402"/>
                </a:lnTo>
                <a:lnTo>
                  <a:pt x="438" y="402"/>
                </a:lnTo>
                <a:lnTo>
                  <a:pt x="438" y="408"/>
                </a:lnTo>
                <a:lnTo>
                  <a:pt x="438" y="402"/>
                </a:lnTo>
                <a:lnTo>
                  <a:pt x="432" y="402"/>
                </a:lnTo>
                <a:lnTo>
                  <a:pt x="432" y="408"/>
                </a:lnTo>
                <a:lnTo>
                  <a:pt x="426" y="408"/>
                </a:lnTo>
                <a:lnTo>
                  <a:pt x="426" y="414"/>
                </a:lnTo>
                <a:lnTo>
                  <a:pt x="420" y="414"/>
                </a:lnTo>
                <a:lnTo>
                  <a:pt x="414" y="414"/>
                </a:lnTo>
                <a:lnTo>
                  <a:pt x="414" y="420"/>
                </a:lnTo>
                <a:lnTo>
                  <a:pt x="408" y="426"/>
                </a:lnTo>
                <a:lnTo>
                  <a:pt x="408" y="420"/>
                </a:lnTo>
                <a:lnTo>
                  <a:pt x="402" y="420"/>
                </a:lnTo>
                <a:lnTo>
                  <a:pt x="396" y="420"/>
                </a:lnTo>
                <a:lnTo>
                  <a:pt x="396" y="426"/>
                </a:lnTo>
                <a:lnTo>
                  <a:pt x="390" y="426"/>
                </a:lnTo>
                <a:lnTo>
                  <a:pt x="384" y="426"/>
                </a:lnTo>
                <a:lnTo>
                  <a:pt x="384" y="432"/>
                </a:lnTo>
                <a:lnTo>
                  <a:pt x="378" y="432"/>
                </a:lnTo>
                <a:lnTo>
                  <a:pt x="378" y="438"/>
                </a:lnTo>
                <a:lnTo>
                  <a:pt x="372" y="438"/>
                </a:lnTo>
                <a:lnTo>
                  <a:pt x="372" y="444"/>
                </a:lnTo>
                <a:lnTo>
                  <a:pt x="372" y="450"/>
                </a:lnTo>
                <a:lnTo>
                  <a:pt x="372" y="444"/>
                </a:lnTo>
                <a:lnTo>
                  <a:pt x="366" y="444"/>
                </a:lnTo>
                <a:lnTo>
                  <a:pt x="366" y="438"/>
                </a:lnTo>
                <a:lnTo>
                  <a:pt x="372" y="438"/>
                </a:lnTo>
                <a:lnTo>
                  <a:pt x="366" y="438"/>
                </a:lnTo>
                <a:lnTo>
                  <a:pt x="366" y="432"/>
                </a:lnTo>
                <a:lnTo>
                  <a:pt x="360" y="432"/>
                </a:lnTo>
                <a:lnTo>
                  <a:pt x="360" y="438"/>
                </a:lnTo>
                <a:lnTo>
                  <a:pt x="360" y="432"/>
                </a:lnTo>
                <a:lnTo>
                  <a:pt x="360" y="438"/>
                </a:lnTo>
                <a:lnTo>
                  <a:pt x="360" y="444"/>
                </a:lnTo>
                <a:lnTo>
                  <a:pt x="366" y="444"/>
                </a:lnTo>
                <a:lnTo>
                  <a:pt x="360" y="444"/>
                </a:lnTo>
                <a:lnTo>
                  <a:pt x="366" y="444"/>
                </a:lnTo>
                <a:lnTo>
                  <a:pt x="366" y="450"/>
                </a:lnTo>
                <a:lnTo>
                  <a:pt x="366" y="456"/>
                </a:lnTo>
                <a:lnTo>
                  <a:pt x="372" y="456"/>
                </a:lnTo>
                <a:lnTo>
                  <a:pt x="372" y="462"/>
                </a:lnTo>
                <a:lnTo>
                  <a:pt x="378" y="462"/>
                </a:lnTo>
                <a:lnTo>
                  <a:pt x="384" y="462"/>
                </a:lnTo>
                <a:lnTo>
                  <a:pt x="384" y="468"/>
                </a:lnTo>
                <a:lnTo>
                  <a:pt x="390" y="468"/>
                </a:lnTo>
                <a:lnTo>
                  <a:pt x="390" y="474"/>
                </a:lnTo>
                <a:lnTo>
                  <a:pt x="384" y="474"/>
                </a:lnTo>
                <a:lnTo>
                  <a:pt x="384" y="480"/>
                </a:lnTo>
                <a:lnTo>
                  <a:pt x="378" y="486"/>
                </a:lnTo>
                <a:lnTo>
                  <a:pt x="378" y="492"/>
                </a:lnTo>
                <a:lnTo>
                  <a:pt x="384" y="492"/>
                </a:lnTo>
                <a:lnTo>
                  <a:pt x="384" y="498"/>
                </a:lnTo>
                <a:lnTo>
                  <a:pt x="390" y="498"/>
                </a:lnTo>
                <a:lnTo>
                  <a:pt x="384" y="498"/>
                </a:lnTo>
                <a:lnTo>
                  <a:pt x="390" y="498"/>
                </a:lnTo>
                <a:lnTo>
                  <a:pt x="390" y="504"/>
                </a:lnTo>
                <a:lnTo>
                  <a:pt x="396" y="504"/>
                </a:lnTo>
                <a:lnTo>
                  <a:pt x="396" y="510"/>
                </a:lnTo>
                <a:lnTo>
                  <a:pt x="396" y="516"/>
                </a:lnTo>
                <a:lnTo>
                  <a:pt x="402" y="516"/>
                </a:lnTo>
                <a:lnTo>
                  <a:pt x="402" y="522"/>
                </a:lnTo>
                <a:lnTo>
                  <a:pt x="408" y="522"/>
                </a:lnTo>
                <a:lnTo>
                  <a:pt x="414" y="522"/>
                </a:lnTo>
                <a:lnTo>
                  <a:pt x="414" y="528"/>
                </a:lnTo>
                <a:lnTo>
                  <a:pt x="420" y="528"/>
                </a:lnTo>
                <a:lnTo>
                  <a:pt x="420" y="534"/>
                </a:lnTo>
                <a:lnTo>
                  <a:pt x="426" y="534"/>
                </a:lnTo>
                <a:lnTo>
                  <a:pt x="420" y="534"/>
                </a:lnTo>
                <a:lnTo>
                  <a:pt x="426" y="534"/>
                </a:lnTo>
                <a:lnTo>
                  <a:pt x="426" y="540"/>
                </a:lnTo>
                <a:lnTo>
                  <a:pt x="432" y="540"/>
                </a:lnTo>
                <a:lnTo>
                  <a:pt x="438" y="546"/>
                </a:lnTo>
                <a:lnTo>
                  <a:pt x="438" y="552"/>
                </a:lnTo>
                <a:lnTo>
                  <a:pt x="444" y="552"/>
                </a:lnTo>
                <a:lnTo>
                  <a:pt x="444" y="558"/>
                </a:lnTo>
                <a:lnTo>
                  <a:pt x="450" y="558"/>
                </a:lnTo>
                <a:lnTo>
                  <a:pt x="450" y="552"/>
                </a:lnTo>
                <a:lnTo>
                  <a:pt x="450" y="558"/>
                </a:lnTo>
                <a:lnTo>
                  <a:pt x="456" y="558"/>
                </a:lnTo>
                <a:lnTo>
                  <a:pt x="456" y="564"/>
                </a:lnTo>
                <a:lnTo>
                  <a:pt x="462" y="564"/>
                </a:lnTo>
                <a:lnTo>
                  <a:pt x="468" y="564"/>
                </a:lnTo>
                <a:lnTo>
                  <a:pt x="468" y="570"/>
                </a:lnTo>
                <a:lnTo>
                  <a:pt x="468" y="576"/>
                </a:lnTo>
                <a:lnTo>
                  <a:pt x="468" y="582"/>
                </a:lnTo>
                <a:lnTo>
                  <a:pt x="468" y="588"/>
                </a:lnTo>
                <a:lnTo>
                  <a:pt x="468" y="594"/>
                </a:lnTo>
                <a:lnTo>
                  <a:pt x="462" y="594"/>
                </a:lnTo>
                <a:lnTo>
                  <a:pt x="456" y="594"/>
                </a:lnTo>
                <a:lnTo>
                  <a:pt x="450" y="594"/>
                </a:lnTo>
                <a:lnTo>
                  <a:pt x="450" y="588"/>
                </a:lnTo>
                <a:lnTo>
                  <a:pt x="450" y="594"/>
                </a:lnTo>
                <a:lnTo>
                  <a:pt x="444" y="594"/>
                </a:lnTo>
                <a:lnTo>
                  <a:pt x="444" y="600"/>
                </a:lnTo>
                <a:lnTo>
                  <a:pt x="444" y="606"/>
                </a:lnTo>
                <a:lnTo>
                  <a:pt x="444" y="612"/>
                </a:lnTo>
                <a:lnTo>
                  <a:pt x="438" y="612"/>
                </a:lnTo>
                <a:lnTo>
                  <a:pt x="438" y="618"/>
                </a:lnTo>
                <a:lnTo>
                  <a:pt x="432" y="618"/>
                </a:lnTo>
                <a:lnTo>
                  <a:pt x="426" y="618"/>
                </a:lnTo>
                <a:lnTo>
                  <a:pt x="420" y="618"/>
                </a:lnTo>
                <a:lnTo>
                  <a:pt x="420" y="624"/>
                </a:lnTo>
                <a:lnTo>
                  <a:pt x="414" y="624"/>
                </a:lnTo>
                <a:lnTo>
                  <a:pt x="414" y="630"/>
                </a:lnTo>
                <a:lnTo>
                  <a:pt x="408" y="630"/>
                </a:lnTo>
                <a:lnTo>
                  <a:pt x="408" y="636"/>
                </a:lnTo>
                <a:lnTo>
                  <a:pt x="408" y="642"/>
                </a:lnTo>
                <a:lnTo>
                  <a:pt x="414" y="642"/>
                </a:lnTo>
                <a:lnTo>
                  <a:pt x="414" y="648"/>
                </a:lnTo>
                <a:lnTo>
                  <a:pt x="420" y="648"/>
                </a:lnTo>
                <a:lnTo>
                  <a:pt x="420" y="654"/>
                </a:lnTo>
                <a:lnTo>
                  <a:pt x="420" y="660"/>
                </a:lnTo>
                <a:lnTo>
                  <a:pt x="420" y="666"/>
                </a:lnTo>
                <a:lnTo>
                  <a:pt x="414" y="672"/>
                </a:lnTo>
                <a:lnTo>
                  <a:pt x="420" y="672"/>
                </a:lnTo>
                <a:lnTo>
                  <a:pt x="426" y="672"/>
                </a:lnTo>
                <a:lnTo>
                  <a:pt x="426" y="678"/>
                </a:lnTo>
                <a:lnTo>
                  <a:pt x="426" y="684"/>
                </a:lnTo>
                <a:lnTo>
                  <a:pt x="426" y="690"/>
                </a:lnTo>
                <a:lnTo>
                  <a:pt x="426" y="696"/>
                </a:lnTo>
                <a:lnTo>
                  <a:pt x="420" y="696"/>
                </a:lnTo>
                <a:lnTo>
                  <a:pt x="420" y="690"/>
                </a:lnTo>
                <a:lnTo>
                  <a:pt x="420" y="696"/>
                </a:lnTo>
                <a:lnTo>
                  <a:pt x="420" y="690"/>
                </a:lnTo>
                <a:lnTo>
                  <a:pt x="414" y="690"/>
                </a:lnTo>
                <a:lnTo>
                  <a:pt x="408" y="690"/>
                </a:lnTo>
                <a:lnTo>
                  <a:pt x="408" y="684"/>
                </a:lnTo>
                <a:lnTo>
                  <a:pt x="414" y="684"/>
                </a:lnTo>
                <a:lnTo>
                  <a:pt x="414" y="678"/>
                </a:lnTo>
                <a:lnTo>
                  <a:pt x="408" y="678"/>
                </a:lnTo>
                <a:lnTo>
                  <a:pt x="402" y="678"/>
                </a:lnTo>
                <a:lnTo>
                  <a:pt x="396" y="678"/>
                </a:lnTo>
                <a:lnTo>
                  <a:pt x="390" y="678"/>
                </a:lnTo>
                <a:lnTo>
                  <a:pt x="390" y="672"/>
                </a:lnTo>
                <a:lnTo>
                  <a:pt x="384" y="672"/>
                </a:lnTo>
                <a:lnTo>
                  <a:pt x="384" y="678"/>
                </a:lnTo>
                <a:lnTo>
                  <a:pt x="384" y="672"/>
                </a:lnTo>
                <a:lnTo>
                  <a:pt x="384" y="678"/>
                </a:lnTo>
                <a:lnTo>
                  <a:pt x="384" y="672"/>
                </a:lnTo>
                <a:lnTo>
                  <a:pt x="378" y="672"/>
                </a:lnTo>
                <a:lnTo>
                  <a:pt x="378" y="678"/>
                </a:lnTo>
                <a:lnTo>
                  <a:pt x="378" y="672"/>
                </a:lnTo>
                <a:lnTo>
                  <a:pt x="372" y="672"/>
                </a:lnTo>
                <a:lnTo>
                  <a:pt x="372" y="678"/>
                </a:lnTo>
                <a:lnTo>
                  <a:pt x="372" y="684"/>
                </a:lnTo>
                <a:lnTo>
                  <a:pt x="366" y="684"/>
                </a:lnTo>
                <a:lnTo>
                  <a:pt x="360" y="684"/>
                </a:lnTo>
                <a:lnTo>
                  <a:pt x="354" y="684"/>
                </a:lnTo>
                <a:lnTo>
                  <a:pt x="348" y="684"/>
                </a:lnTo>
                <a:lnTo>
                  <a:pt x="342" y="684"/>
                </a:lnTo>
                <a:lnTo>
                  <a:pt x="336" y="684"/>
                </a:lnTo>
                <a:lnTo>
                  <a:pt x="336" y="690"/>
                </a:lnTo>
                <a:lnTo>
                  <a:pt x="330" y="690"/>
                </a:lnTo>
                <a:lnTo>
                  <a:pt x="330" y="696"/>
                </a:lnTo>
                <a:lnTo>
                  <a:pt x="330" y="690"/>
                </a:lnTo>
                <a:lnTo>
                  <a:pt x="330" y="696"/>
                </a:lnTo>
                <a:lnTo>
                  <a:pt x="324" y="696"/>
                </a:lnTo>
                <a:lnTo>
                  <a:pt x="324" y="690"/>
                </a:lnTo>
                <a:lnTo>
                  <a:pt x="324" y="696"/>
                </a:lnTo>
                <a:lnTo>
                  <a:pt x="324" y="702"/>
                </a:lnTo>
                <a:lnTo>
                  <a:pt x="324" y="696"/>
                </a:lnTo>
                <a:lnTo>
                  <a:pt x="324" y="702"/>
                </a:lnTo>
                <a:lnTo>
                  <a:pt x="324" y="696"/>
                </a:lnTo>
                <a:lnTo>
                  <a:pt x="324" y="702"/>
                </a:lnTo>
                <a:lnTo>
                  <a:pt x="324" y="696"/>
                </a:lnTo>
                <a:lnTo>
                  <a:pt x="324" y="702"/>
                </a:lnTo>
                <a:lnTo>
                  <a:pt x="324" y="696"/>
                </a:lnTo>
                <a:lnTo>
                  <a:pt x="324" y="702"/>
                </a:lnTo>
                <a:lnTo>
                  <a:pt x="324" y="696"/>
                </a:lnTo>
                <a:lnTo>
                  <a:pt x="318" y="696"/>
                </a:lnTo>
                <a:lnTo>
                  <a:pt x="318" y="702"/>
                </a:lnTo>
                <a:lnTo>
                  <a:pt x="318" y="696"/>
                </a:lnTo>
                <a:lnTo>
                  <a:pt x="318" y="702"/>
                </a:lnTo>
                <a:lnTo>
                  <a:pt x="312" y="702"/>
                </a:lnTo>
                <a:lnTo>
                  <a:pt x="306" y="702"/>
                </a:lnTo>
                <a:lnTo>
                  <a:pt x="300" y="702"/>
                </a:lnTo>
                <a:lnTo>
                  <a:pt x="294" y="702"/>
                </a:lnTo>
                <a:lnTo>
                  <a:pt x="300" y="702"/>
                </a:lnTo>
                <a:lnTo>
                  <a:pt x="294" y="702"/>
                </a:lnTo>
                <a:lnTo>
                  <a:pt x="294" y="696"/>
                </a:lnTo>
                <a:lnTo>
                  <a:pt x="288" y="696"/>
                </a:lnTo>
                <a:lnTo>
                  <a:pt x="294" y="696"/>
                </a:lnTo>
                <a:lnTo>
                  <a:pt x="294" y="690"/>
                </a:lnTo>
                <a:lnTo>
                  <a:pt x="294" y="696"/>
                </a:lnTo>
                <a:lnTo>
                  <a:pt x="294" y="690"/>
                </a:lnTo>
                <a:lnTo>
                  <a:pt x="288" y="690"/>
                </a:lnTo>
                <a:lnTo>
                  <a:pt x="288" y="696"/>
                </a:lnTo>
                <a:lnTo>
                  <a:pt x="282" y="696"/>
                </a:lnTo>
                <a:lnTo>
                  <a:pt x="282" y="690"/>
                </a:lnTo>
                <a:lnTo>
                  <a:pt x="276" y="690"/>
                </a:lnTo>
                <a:lnTo>
                  <a:pt x="270" y="690"/>
                </a:lnTo>
                <a:lnTo>
                  <a:pt x="264" y="690"/>
                </a:lnTo>
                <a:lnTo>
                  <a:pt x="264" y="684"/>
                </a:lnTo>
                <a:lnTo>
                  <a:pt x="264" y="690"/>
                </a:lnTo>
                <a:lnTo>
                  <a:pt x="264" y="696"/>
                </a:lnTo>
                <a:lnTo>
                  <a:pt x="264" y="702"/>
                </a:lnTo>
                <a:lnTo>
                  <a:pt x="264" y="708"/>
                </a:lnTo>
                <a:lnTo>
                  <a:pt x="258" y="708"/>
                </a:lnTo>
                <a:lnTo>
                  <a:pt x="258" y="714"/>
                </a:lnTo>
                <a:lnTo>
                  <a:pt x="252" y="714"/>
                </a:lnTo>
                <a:lnTo>
                  <a:pt x="246" y="714"/>
                </a:lnTo>
                <a:lnTo>
                  <a:pt x="252" y="714"/>
                </a:lnTo>
                <a:lnTo>
                  <a:pt x="252" y="708"/>
                </a:lnTo>
                <a:lnTo>
                  <a:pt x="246" y="708"/>
                </a:lnTo>
                <a:lnTo>
                  <a:pt x="246" y="702"/>
                </a:lnTo>
                <a:lnTo>
                  <a:pt x="246" y="708"/>
                </a:lnTo>
                <a:lnTo>
                  <a:pt x="240" y="708"/>
                </a:lnTo>
                <a:lnTo>
                  <a:pt x="240" y="702"/>
                </a:lnTo>
                <a:lnTo>
                  <a:pt x="246" y="702"/>
                </a:lnTo>
                <a:lnTo>
                  <a:pt x="240" y="702"/>
                </a:lnTo>
                <a:lnTo>
                  <a:pt x="240" y="696"/>
                </a:lnTo>
                <a:lnTo>
                  <a:pt x="240" y="702"/>
                </a:lnTo>
                <a:lnTo>
                  <a:pt x="240" y="696"/>
                </a:lnTo>
                <a:lnTo>
                  <a:pt x="240" y="702"/>
                </a:lnTo>
                <a:lnTo>
                  <a:pt x="240" y="696"/>
                </a:lnTo>
                <a:lnTo>
                  <a:pt x="240" y="702"/>
                </a:lnTo>
                <a:lnTo>
                  <a:pt x="240" y="696"/>
                </a:lnTo>
                <a:lnTo>
                  <a:pt x="234" y="696"/>
                </a:lnTo>
                <a:lnTo>
                  <a:pt x="234" y="690"/>
                </a:lnTo>
                <a:lnTo>
                  <a:pt x="228" y="690"/>
                </a:lnTo>
                <a:lnTo>
                  <a:pt x="228" y="684"/>
                </a:lnTo>
                <a:lnTo>
                  <a:pt x="222" y="684"/>
                </a:lnTo>
                <a:lnTo>
                  <a:pt x="222" y="690"/>
                </a:lnTo>
                <a:lnTo>
                  <a:pt x="216" y="690"/>
                </a:lnTo>
                <a:lnTo>
                  <a:pt x="210" y="690"/>
                </a:lnTo>
                <a:lnTo>
                  <a:pt x="204" y="690"/>
                </a:lnTo>
                <a:lnTo>
                  <a:pt x="198" y="684"/>
                </a:lnTo>
                <a:lnTo>
                  <a:pt x="192" y="678"/>
                </a:lnTo>
                <a:lnTo>
                  <a:pt x="186" y="678"/>
                </a:lnTo>
                <a:lnTo>
                  <a:pt x="180" y="678"/>
                </a:lnTo>
                <a:lnTo>
                  <a:pt x="174" y="678"/>
                </a:lnTo>
                <a:lnTo>
                  <a:pt x="168" y="678"/>
                </a:lnTo>
                <a:lnTo>
                  <a:pt x="168" y="672"/>
                </a:lnTo>
                <a:lnTo>
                  <a:pt x="162" y="672"/>
                </a:lnTo>
                <a:lnTo>
                  <a:pt x="162" y="678"/>
                </a:lnTo>
                <a:lnTo>
                  <a:pt x="162" y="672"/>
                </a:lnTo>
                <a:lnTo>
                  <a:pt x="162" y="678"/>
                </a:lnTo>
                <a:lnTo>
                  <a:pt x="156" y="678"/>
                </a:lnTo>
                <a:lnTo>
                  <a:pt x="156" y="672"/>
                </a:lnTo>
                <a:lnTo>
                  <a:pt x="156" y="666"/>
                </a:lnTo>
                <a:lnTo>
                  <a:pt x="150" y="666"/>
                </a:lnTo>
                <a:lnTo>
                  <a:pt x="156" y="666"/>
                </a:lnTo>
                <a:lnTo>
                  <a:pt x="156" y="672"/>
                </a:lnTo>
                <a:lnTo>
                  <a:pt x="156" y="666"/>
                </a:lnTo>
                <a:lnTo>
                  <a:pt x="156" y="672"/>
                </a:lnTo>
                <a:lnTo>
                  <a:pt x="150" y="672"/>
                </a:lnTo>
                <a:lnTo>
                  <a:pt x="156" y="672"/>
                </a:lnTo>
                <a:lnTo>
                  <a:pt x="150" y="672"/>
                </a:lnTo>
                <a:lnTo>
                  <a:pt x="150" y="666"/>
                </a:lnTo>
                <a:lnTo>
                  <a:pt x="144" y="666"/>
                </a:lnTo>
                <a:lnTo>
                  <a:pt x="144" y="672"/>
                </a:lnTo>
                <a:lnTo>
                  <a:pt x="144" y="666"/>
                </a:lnTo>
                <a:lnTo>
                  <a:pt x="144" y="672"/>
                </a:lnTo>
                <a:lnTo>
                  <a:pt x="144" y="666"/>
                </a:lnTo>
                <a:lnTo>
                  <a:pt x="144" y="672"/>
                </a:lnTo>
                <a:lnTo>
                  <a:pt x="138" y="672"/>
                </a:lnTo>
                <a:lnTo>
                  <a:pt x="144" y="672"/>
                </a:lnTo>
                <a:lnTo>
                  <a:pt x="138" y="672"/>
                </a:lnTo>
                <a:lnTo>
                  <a:pt x="138" y="678"/>
                </a:lnTo>
                <a:lnTo>
                  <a:pt x="144" y="678"/>
                </a:lnTo>
                <a:lnTo>
                  <a:pt x="144" y="684"/>
                </a:lnTo>
                <a:lnTo>
                  <a:pt x="144" y="678"/>
                </a:lnTo>
                <a:lnTo>
                  <a:pt x="150" y="678"/>
                </a:lnTo>
                <a:lnTo>
                  <a:pt x="150" y="684"/>
                </a:lnTo>
                <a:lnTo>
                  <a:pt x="150" y="678"/>
                </a:lnTo>
                <a:lnTo>
                  <a:pt x="150" y="684"/>
                </a:lnTo>
                <a:lnTo>
                  <a:pt x="144" y="684"/>
                </a:lnTo>
                <a:lnTo>
                  <a:pt x="138" y="684"/>
                </a:lnTo>
                <a:lnTo>
                  <a:pt x="144" y="684"/>
                </a:lnTo>
                <a:lnTo>
                  <a:pt x="144" y="690"/>
                </a:lnTo>
                <a:lnTo>
                  <a:pt x="138" y="690"/>
                </a:lnTo>
                <a:lnTo>
                  <a:pt x="138" y="684"/>
                </a:lnTo>
                <a:lnTo>
                  <a:pt x="138" y="690"/>
                </a:lnTo>
                <a:lnTo>
                  <a:pt x="132" y="690"/>
                </a:lnTo>
                <a:lnTo>
                  <a:pt x="132" y="684"/>
                </a:lnTo>
                <a:lnTo>
                  <a:pt x="126" y="684"/>
                </a:lnTo>
                <a:lnTo>
                  <a:pt x="120" y="684"/>
                </a:lnTo>
                <a:lnTo>
                  <a:pt x="120" y="690"/>
                </a:lnTo>
                <a:lnTo>
                  <a:pt x="114" y="690"/>
                </a:lnTo>
                <a:lnTo>
                  <a:pt x="108" y="690"/>
                </a:lnTo>
                <a:lnTo>
                  <a:pt x="108" y="684"/>
                </a:lnTo>
                <a:lnTo>
                  <a:pt x="102" y="684"/>
                </a:lnTo>
                <a:lnTo>
                  <a:pt x="102" y="690"/>
                </a:lnTo>
                <a:lnTo>
                  <a:pt x="96" y="690"/>
                </a:lnTo>
                <a:lnTo>
                  <a:pt x="90" y="690"/>
                </a:lnTo>
                <a:lnTo>
                  <a:pt x="90" y="684"/>
                </a:lnTo>
                <a:lnTo>
                  <a:pt x="90" y="690"/>
                </a:lnTo>
                <a:lnTo>
                  <a:pt x="90" y="684"/>
                </a:lnTo>
                <a:lnTo>
                  <a:pt x="96" y="684"/>
                </a:lnTo>
                <a:lnTo>
                  <a:pt x="90" y="684"/>
                </a:lnTo>
                <a:lnTo>
                  <a:pt x="96" y="684"/>
                </a:lnTo>
                <a:lnTo>
                  <a:pt x="90" y="684"/>
                </a:lnTo>
                <a:lnTo>
                  <a:pt x="84" y="684"/>
                </a:lnTo>
                <a:lnTo>
                  <a:pt x="84" y="678"/>
                </a:lnTo>
                <a:lnTo>
                  <a:pt x="84" y="672"/>
                </a:lnTo>
                <a:lnTo>
                  <a:pt x="84" y="666"/>
                </a:lnTo>
                <a:lnTo>
                  <a:pt x="84" y="660"/>
                </a:lnTo>
                <a:lnTo>
                  <a:pt x="84" y="654"/>
                </a:lnTo>
                <a:lnTo>
                  <a:pt x="90" y="654"/>
                </a:lnTo>
                <a:lnTo>
                  <a:pt x="90" y="648"/>
                </a:lnTo>
                <a:lnTo>
                  <a:pt x="90" y="642"/>
                </a:lnTo>
                <a:lnTo>
                  <a:pt x="90" y="636"/>
                </a:lnTo>
                <a:lnTo>
                  <a:pt x="90" y="630"/>
                </a:lnTo>
                <a:lnTo>
                  <a:pt x="96" y="630"/>
                </a:lnTo>
                <a:lnTo>
                  <a:pt x="96" y="624"/>
                </a:lnTo>
                <a:lnTo>
                  <a:pt x="96" y="618"/>
                </a:lnTo>
                <a:lnTo>
                  <a:pt x="96" y="612"/>
                </a:lnTo>
                <a:lnTo>
                  <a:pt x="102" y="606"/>
                </a:lnTo>
                <a:lnTo>
                  <a:pt x="102" y="600"/>
                </a:lnTo>
                <a:lnTo>
                  <a:pt x="102" y="594"/>
                </a:lnTo>
                <a:lnTo>
                  <a:pt x="102" y="588"/>
                </a:lnTo>
                <a:lnTo>
                  <a:pt x="108" y="588"/>
                </a:lnTo>
                <a:lnTo>
                  <a:pt x="108" y="582"/>
                </a:lnTo>
                <a:lnTo>
                  <a:pt x="114" y="582"/>
                </a:lnTo>
                <a:lnTo>
                  <a:pt x="114" y="576"/>
                </a:lnTo>
                <a:lnTo>
                  <a:pt x="120" y="576"/>
                </a:lnTo>
                <a:lnTo>
                  <a:pt x="120" y="570"/>
                </a:lnTo>
                <a:lnTo>
                  <a:pt x="126" y="570"/>
                </a:lnTo>
                <a:lnTo>
                  <a:pt x="126" y="564"/>
                </a:lnTo>
                <a:lnTo>
                  <a:pt x="126" y="558"/>
                </a:lnTo>
                <a:lnTo>
                  <a:pt x="132" y="558"/>
                </a:lnTo>
                <a:lnTo>
                  <a:pt x="126" y="558"/>
                </a:lnTo>
                <a:lnTo>
                  <a:pt x="120" y="558"/>
                </a:lnTo>
                <a:lnTo>
                  <a:pt x="120" y="552"/>
                </a:lnTo>
                <a:lnTo>
                  <a:pt x="114" y="552"/>
                </a:lnTo>
                <a:lnTo>
                  <a:pt x="108" y="552"/>
                </a:lnTo>
                <a:lnTo>
                  <a:pt x="102" y="552"/>
                </a:lnTo>
                <a:lnTo>
                  <a:pt x="96" y="552"/>
                </a:lnTo>
                <a:lnTo>
                  <a:pt x="96" y="546"/>
                </a:lnTo>
                <a:lnTo>
                  <a:pt x="90" y="546"/>
                </a:lnTo>
                <a:lnTo>
                  <a:pt x="84" y="546"/>
                </a:lnTo>
                <a:lnTo>
                  <a:pt x="84" y="540"/>
                </a:lnTo>
                <a:lnTo>
                  <a:pt x="90" y="540"/>
                </a:lnTo>
                <a:lnTo>
                  <a:pt x="84" y="540"/>
                </a:lnTo>
                <a:lnTo>
                  <a:pt x="78" y="540"/>
                </a:lnTo>
                <a:lnTo>
                  <a:pt x="72" y="540"/>
                </a:lnTo>
                <a:lnTo>
                  <a:pt x="72" y="546"/>
                </a:lnTo>
                <a:lnTo>
                  <a:pt x="72" y="540"/>
                </a:lnTo>
                <a:lnTo>
                  <a:pt x="66" y="540"/>
                </a:lnTo>
                <a:lnTo>
                  <a:pt x="66" y="546"/>
                </a:lnTo>
                <a:lnTo>
                  <a:pt x="66" y="540"/>
                </a:lnTo>
                <a:lnTo>
                  <a:pt x="60" y="540"/>
                </a:lnTo>
                <a:lnTo>
                  <a:pt x="66" y="540"/>
                </a:lnTo>
                <a:lnTo>
                  <a:pt x="60" y="540"/>
                </a:lnTo>
                <a:lnTo>
                  <a:pt x="60" y="546"/>
                </a:lnTo>
                <a:lnTo>
                  <a:pt x="60" y="540"/>
                </a:lnTo>
                <a:lnTo>
                  <a:pt x="60" y="534"/>
                </a:lnTo>
                <a:lnTo>
                  <a:pt x="54" y="534"/>
                </a:lnTo>
                <a:lnTo>
                  <a:pt x="48" y="534"/>
                </a:lnTo>
                <a:lnTo>
                  <a:pt x="48" y="540"/>
                </a:lnTo>
                <a:lnTo>
                  <a:pt x="42" y="540"/>
                </a:lnTo>
                <a:lnTo>
                  <a:pt x="42" y="534"/>
                </a:lnTo>
                <a:lnTo>
                  <a:pt x="36" y="534"/>
                </a:lnTo>
                <a:lnTo>
                  <a:pt x="36" y="528"/>
                </a:lnTo>
                <a:lnTo>
                  <a:pt x="36" y="522"/>
                </a:lnTo>
                <a:lnTo>
                  <a:pt x="30" y="522"/>
                </a:lnTo>
                <a:lnTo>
                  <a:pt x="36" y="522"/>
                </a:lnTo>
                <a:lnTo>
                  <a:pt x="30" y="522"/>
                </a:lnTo>
                <a:lnTo>
                  <a:pt x="36" y="522"/>
                </a:lnTo>
                <a:lnTo>
                  <a:pt x="36" y="516"/>
                </a:lnTo>
                <a:lnTo>
                  <a:pt x="30" y="516"/>
                </a:lnTo>
                <a:lnTo>
                  <a:pt x="30" y="510"/>
                </a:lnTo>
                <a:lnTo>
                  <a:pt x="24" y="510"/>
                </a:lnTo>
                <a:lnTo>
                  <a:pt x="18" y="510"/>
                </a:lnTo>
                <a:lnTo>
                  <a:pt x="18" y="504"/>
                </a:lnTo>
                <a:lnTo>
                  <a:pt x="24" y="504"/>
                </a:lnTo>
                <a:lnTo>
                  <a:pt x="24" y="498"/>
                </a:lnTo>
                <a:lnTo>
                  <a:pt x="18" y="498"/>
                </a:lnTo>
                <a:lnTo>
                  <a:pt x="24" y="498"/>
                </a:lnTo>
                <a:lnTo>
                  <a:pt x="24" y="492"/>
                </a:lnTo>
                <a:lnTo>
                  <a:pt x="24" y="486"/>
                </a:lnTo>
                <a:lnTo>
                  <a:pt x="30" y="486"/>
                </a:lnTo>
                <a:lnTo>
                  <a:pt x="30" y="480"/>
                </a:lnTo>
                <a:lnTo>
                  <a:pt x="30" y="474"/>
                </a:lnTo>
                <a:lnTo>
                  <a:pt x="30" y="480"/>
                </a:lnTo>
                <a:lnTo>
                  <a:pt x="24" y="480"/>
                </a:lnTo>
                <a:lnTo>
                  <a:pt x="24" y="474"/>
                </a:lnTo>
                <a:lnTo>
                  <a:pt x="18" y="474"/>
                </a:lnTo>
                <a:lnTo>
                  <a:pt x="18" y="468"/>
                </a:lnTo>
                <a:lnTo>
                  <a:pt x="18" y="474"/>
                </a:lnTo>
                <a:lnTo>
                  <a:pt x="18" y="468"/>
                </a:lnTo>
                <a:lnTo>
                  <a:pt x="12" y="468"/>
                </a:lnTo>
                <a:lnTo>
                  <a:pt x="12" y="462"/>
                </a:lnTo>
                <a:lnTo>
                  <a:pt x="12" y="456"/>
                </a:lnTo>
                <a:lnTo>
                  <a:pt x="6" y="456"/>
                </a:lnTo>
                <a:lnTo>
                  <a:pt x="12" y="456"/>
                </a:lnTo>
                <a:lnTo>
                  <a:pt x="6" y="456"/>
                </a:lnTo>
                <a:lnTo>
                  <a:pt x="12" y="456"/>
                </a:lnTo>
                <a:lnTo>
                  <a:pt x="6" y="456"/>
                </a:lnTo>
                <a:lnTo>
                  <a:pt x="6" y="450"/>
                </a:lnTo>
                <a:lnTo>
                  <a:pt x="12" y="450"/>
                </a:lnTo>
                <a:lnTo>
                  <a:pt x="6" y="450"/>
                </a:lnTo>
                <a:lnTo>
                  <a:pt x="12" y="450"/>
                </a:lnTo>
                <a:lnTo>
                  <a:pt x="12" y="444"/>
                </a:lnTo>
                <a:lnTo>
                  <a:pt x="12" y="438"/>
                </a:lnTo>
                <a:lnTo>
                  <a:pt x="18" y="438"/>
                </a:lnTo>
                <a:lnTo>
                  <a:pt x="18" y="432"/>
                </a:lnTo>
                <a:lnTo>
                  <a:pt x="24" y="432"/>
                </a:lnTo>
                <a:lnTo>
                  <a:pt x="24" y="426"/>
                </a:lnTo>
                <a:lnTo>
                  <a:pt x="24" y="420"/>
                </a:lnTo>
                <a:lnTo>
                  <a:pt x="24" y="414"/>
                </a:lnTo>
                <a:lnTo>
                  <a:pt x="18" y="414"/>
                </a:lnTo>
                <a:lnTo>
                  <a:pt x="12" y="414"/>
                </a:lnTo>
                <a:lnTo>
                  <a:pt x="18" y="414"/>
                </a:lnTo>
                <a:lnTo>
                  <a:pt x="18" y="408"/>
                </a:lnTo>
                <a:lnTo>
                  <a:pt x="12" y="408"/>
                </a:lnTo>
                <a:lnTo>
                  <a:pt x="18" y="408"/>
                </a:lnTo>
                <a:lnTo>
                  <a:pt x="18" y="402"/>
                </a:lnTo>
                <a:lnTo>
                  <a:pt x="12" y="402"/>
                </a:lnTo>
                <a:lnTo>
                  <a:pt x="18" y="402"/>
                </a:lnTo>
                <a:lnTo>
                  <a:pt x="12" y="402"/>
                </a:lnTo>
                <a:lnTo>
                  <a:pt x="12" y="396"/>
                </a:lnTo>
                <a:lnTo>
                  <a:pt x="6" y="396"/>
                </a:lnTo>
                <a:lnTo>
                  <a:pt x="6" y="390"/>
                </a:lnTo>
                <a:lnTo>
                  <a:pt x="6" y="396"/>
                </a:lnTo>
                <a:lnTo>
                  <a:pt x="6" y="390"/>
                </a:lnTo>
                <a:close/>
                <a:moveTo>
                  <a:pt x="288" y="60"/>
                </a:moveTo>
                <a:lnTo>
                  <a:pt x="288" y="54"/>
                </a:lnTo>
                <a:lnTo>
                  <a:pt x="294" y="54"/>
                </a:lnTo>
                <a:lnTo>
                  <a:pt x="294" y="48"/>
                </a:lnTo>
                <a:lnTo>
                  <a:pt x="300" y="48"/>
                </a:lnTo>
                <a:lnTo>
                  <a:pt x="300" y="54"/>
                </a:lnTo>
                <a:lnTo>
                  <a:pt x="306" y="54"/>
                </a:lnTo>
                <a:lnTo>
                  <a:pt x="306" y="60"/>
                </a:lnTo>
                <a:lnTo>
                  <a:pt x="300" y="60"/>
                </a:lnTo>
                <a:lnTo>
                  <a:pt x="294" y="60"/>
                </a:lnTo>
                <a:lnTo>
                  <a:pt x="288" y="60"/>
                </a:lnTo>
                <a:lnTo>
                  <a:pt x="294" y="60"/>
                </a:lnTo>
                <a:lnTo>
                  <a:pt x="288" y="60"/>
                </a:lnTo>
                <a:close/>
                <a:moveTo>
                  <a:pt x="312" y="102"/>
                </a:moveTo>
                <a:lnTo>
                  <a:pt x="312" y="96"/>
                </a:lnTo>
                <a:lnTo>
                  <a:pt x="318" y="96"/>
                </a:lnTo>
                <a:lnTo>
                  <a:pt x="318" y="102"/>
                </a:lnTo>
                <a:lnTo>
                  <a:pt x="312" y="102"/>
                </a:lnTo>
                <a:lnTo>
                  <a:pt x="318" y="102"/>
                </a:lnTo>
                <a:lnTo>
                  <a:pt x="312" y="102"/>
                </a:lnTo>
                <a:lnTo>
                  <a:pt x="312" y="96"/>
                </a:lnTo>
                <a:lnTo>
                  <a:pt x="312" y="102"/>
                </a:lnTo>
                <a:close/>
                <a:moveTo>
                  <a:pt x="378" y="60"/>
                </a:moveTo>
                <a:lnTo>
                  <a:pt x="384" y="60"/>
                </a:lnTo>
                <a:lnTo>
                  <a:pt x="378" y="60"/>
                </a:lnTo>
                <a:close/>
                <a:moveTo>
                  <a:pt x="396" y="54"/>
                </a:moveTo>
                <a:lnTo>
                  <a:pt x="402" y="54"/>
                </a:lnTo>
                <a:lnTo>
                  <a:pt x="396" y="54"/>
                </a:lnTo>
                <a:lnTo>
                  <a:pt x="402" y="54"/>
                </a:lnTo>
                <a:lnTo>
                  <a:pt x="396" y="54"/>
                </a:lnTo>
                <a:close/>
                <a:moveTo>
                  <a:pt x="402" y="54"/>
                </a:moveTo>
                <a:lnTo>
                  <a:pt x="402" y="48"/>
                </a:lnTo>
                <a:lnTo>
                  <a:pt x="402" y="42"/>
                </a:lnTo>
                <a:lnTo>
                  <a:pt x="402" y="48"/>
                </a:lnTo>
                <a:lnTo>
                  <a:pt x="402" y="54"/>
                </a:lnTo>
                <a:close/>
                <a:moveTo>
                  <a:pt x="402" y="48"/>
                </a:moveTo>
                <a:lnTo>
                  <a:pt x="408" y="48"/>
                </a:lnTo>
                <a:lnTo>
                  <a:pt x="402" y="48"/>
                </a:lnTo>
                <a:close/>
                <a:moveTo>
                  <a:pt x="402" y="54"/>
                </a:moveTo>
                <a:lnTo>
                  <a:pt x="402" y="48"/>
                </a:lnTo>
                <a:lnTo>
                  <a:pt x="408" y="48"/>
                </a:lnTo>
                <a:lnTo>
                  <a:pt x="408" y="54"/>
                </a:lnTo>
                <a:lnTo>
                  <a:pt x="408" y="48"/>
                </a:lnTo>
                <a:lnTo>
                  <a:pt x="408" y="54"/>
                </a:lnTo>
                <a:lnTo>
                  <a:pt x="402" y="54"/>
                </a:lnTo>
                <a:lnTo>
                  <a:pt x="408" y="54"/>
                </a:lnTo>
                <a:lnTo>
                  <a:pt x="402" y="54"/>
                </a:lnTo>
                <a:close/>
                <a:moveTo>
                  <a:pt x="402" y="66"/>
                </a:moveTo>
                <a:lnTo>
                  <a:pt x="402" y="60"/>
                </a:lnTo>
                <a:lnTo>
                  <a:pt x="408" y="60"/>
                </a:lnTo>
                <a:lnTo>
                  <a:pt x="408" y="54"/>
                </a:lnTo>
                <a:lnTo>
                  <a:pt x="402" y="54"/>
                </a:lnTo>
                <a:lnTo>
                  <a:pt x="408" y="54"/>
                </a:lnTo>
                <a:lnTo>
                  <a:pt x="408" y="48"/>
                </a:lnTo>
                <a:lnTo>
                  <a:pt x="408" y="54"/>
                </a:lnTo>
                <a:lnTo>
                  <a:pt x="408" y="48"/>
                </a:lnTo>
                <a:lnTo>
                  <a:pt x="402" y="48"/>
                </a:lnTo>
                <a:lnTo>
                  <a:pt x="408" y="48"/>
                </a:lnTo>
                <a:lnTo>
                  <a:pt x="408" y="42"/>
                </a:lnTo>
                <a:lnTo>
                  <a:pt x="408" y="48"/>
                </a:lnTo>
                <a:lnTo>
                  <a:pt x="414" y="48"/>
                </a:lnTo>
                <a:lnTo>
                  <a:pt x="414" y="42"/>
                </a:lnTo>
                <a:lnTo>
                  <a:pt x="414" y="48"/>
                </a:lnTo>
                <a:lnTo>
                  <a:pt x="414" y="42"/>
                </a:lnTo>
                <a:lnTo>
                  <a:pt x="414" y="48"/>
                </a:lnTo>
                <a:lnTo>
                  <a:pt x="420" y="48"/>
                </a:lnTo>
                <a:lnTo>
                  <a:pt x="420" y="54"/>
                </a:lnTo>
                <a:lnTo>
                  <a:pt x="420" y="48"/>
                </a:lnTo>
                <a:lnTo>
                  <a:pt x="420" y="54"/>
                </a:lnTo>
                <a:lnTo>
                  <a:pt x="426" y="54"/>
                </a:lnTo>
                <a:lnTo>
                  <a:pt x="420" y="54"/>
                </a:lnTo>
                <a:lnTo>
                  <a:pt x="426" y="54"/>
                </a:lnTo>
                <a:lnTo>
                  <a:pt x="420" y="54"/>
                </a:lnTo>
                <a:lnTo>
                  <a:pt x="426" y="54"/>
                </a:lnTo>
                <a:lnTo>
                  <a:pt x="426" y="48"/>
                </a:lnTo>
                <a:lnTo>
                  <a:pt x="420" y="48"/>
                </a:lnTo>
                <a:lnTo>
                  <a:pt x="426" y="48"/>
                </a:lnTo>
                <a:lnTo>
                  <a:pt x="420" y="48"/>
                </a:lnTo>
                <a:lnTo>
                  <a:pt x="426" y="48"/>
                </a:lnTo>
                <a:lnTo>
                  <a:pt x="420" y="48"/>
                </a:lnTo>
                <a:lnTo>
                  <a:pt x="426" y="48"/>
                </a:lnTo>
                <a:lnTo>
                  <a:pt x="420" y="48"/>
                </a:lnTo>
                <a:lnTo>
                  <a:pt x="426" y="48"/>
                </a:lnTo>
                <a:lnTo>
                  <a:pt x="420" y="48"/>
                </a:lnTo>
                <a:lnTo>
                  <a:pt x="420" y="42"/>
                </a:lnTo>
                <a:lnTo>
                  <a:pt x="426" y="42"/>
                </a:lnTo>
                <a:lnTo>
                  <a:pt x="420" y="42"/>
                </a:lnTo>
                <a:lnTo>
                  <a:pt x="414" y="42"/>
                </a:lnTo>
                <a:lnTo>
                  <a:pt x="414" y="36"/>
                </a:lnTo>
                <a:lnTo>
                  <a:pt x="414" y="42"/>
                </a:lnTo>
                <a:lnTo>
                  <a:pt x="408" y="42"/>
                </a:lnTo>
                <a:lnTo>
                  <a:pt x="408" y="36"/>
                </a:lnTo>
                <a:lnTo>
                  <a:pt x="408" y="42"/>
                </a:lnTo>
                <a:lnTo>
                  <a:pt x="402" y="42"/>
                </a:lnTo>
                <a:lnTo>
                  <a:pt x="408" y="42"/>
                </a:lnTo>
                <a:lnTo>
                  <a:pt x="408" y="36"/>
                </a:lnTo>
                <a:lnTo>
                  <a:pt x="414" y="36"/>
                </a:lnTo>
                <a:lnTo>
                  <a:pt x="414" y="30"/>
                </a:lnTo>
                <a:lnTo>
                  <a:pt x="420" y="30"/>
                </a:lnTo>
                <a:lnTo>
                  <a:pt x="420" y="36"/>
                </a:lnTo>
                <a:lnTo>
                  <a:pt x="414" y="36"/>
                </a:lnTo>
                <a:lnTo>
                  <a:pt x="414" y="42"/>
                </a:lnTo>
                <a:lnTo>
                  <a:pt x="420" y="42"/>
                </a:lnTo>
                <a:lnTo>
                  <a:pt x="426" y="42"/>
                </a:lnTo>
                <a:lnTo>
                  <a:pt x="432" y="42"/>
                </a:lnTo>
                <a:lnTo>
                  <a:pt x="432" y="48"/>
                </a:lnTo>
                <a:lnTo>
                  <a:pt x="426" y="48"/>
                </a:lnTo>
                <a:lnTo>
                  <a:pt x="426" y="54"/>
                </a:lnTo>
                <a:lnTo>
                  <a:pt x="432" y="60"/>
                </a:lnTo>
                <a:lnTo>
                  <a:pt x="438" y="60"/>
                </a:lnTo>
                <a:lnTo>
                  <a:pt x="438" y="66"/>
                </a:lnTo>
                <a:lnTo>
                  <a:pt x="438" y="72"/>
                </a:lnTo>
                <a:lnTo>
                  <a:pt x="432" y="72"/>
                </a:lnTo>
                <a:lnTo>
                  <a:pt x="432" y="66"/>
                </a:lnTo>
                <a:lnTo>
                  <a:pt x="432" y="60"/>
                </a:lnTo>
                <a:lnTo>
                  <a:pt x="432" y="66"/>
                </a:lnTo>
                <a:lnTo>
                  <a:pt x="426" y="60"/>
                </a:lnTo>
                <a:lnTo>
                  <a:pt x="426" y="66"/>
                </a:lnTo>
                <a:lnTo>
                  <a:pt x="420" y="66"/>
                </a:lnTo>
                <a:lnTo>
                  <a:pt x="420" y="72"/>
                </a:lnTo>
                <a:lnTo>
                  <a:pt x="414" y="72"/>
                </a:lnTo>
                <a:lnTo>
                  <a:pt x="420" y="72"/>
                </a:lnTo>
                <a:lnTo>
                  <a:pt x="414" y="72"/>
                </a:lnTo>
                <a:lnTo>
                  <a:pt x="420" y="72"/>
                </a:lnTo>
                <a:lnTo>
                  <a:pt x="414" y="72"/>
                </a:lnTo>
                <a:lnTo>
                  <a:pt x="408" y="72"/>
                </a:lnTo>
                <a:lnTo>
                  <a:pt x="408" y="66"/>
                </a:lnTo>
                <a:lnTo>
                  <a:pt x="408" y="72"/>
                </a:lnTo>
                <a:lnTo>
                  <a:pt x="408" y="66"/>
                </a:lnTo>
                <a:lnTo>
                  <a:pt x="408" y="72"/>
                </a:lnTo>
                <a:lnTo>
                  <a:pt x="402" y="72"/>
                </a:lnTo>
                <a:lnTo>
                  <a:pt x="402" y="66"/>
                </a:lnTo>
                <a:lnTo>
                  <a:pt x="408" y="66"/>
                </a:lnTo>
                <a:lnTo>
                  <a:pt x="402" y="66"/>
                </a:lnTo>
                <a:close/>
                <a:moveTo>
                  <a:pt x="438" y="84"/>
                </a:moveTo>
                <a:lnTo>
                  <a:pt x="444" y="84"/>
                </a:lnTo>
                <a:lnTo>
                  <a:pt x="438" y="84"/>
                </a:lnTo>
                <a:close/>
                <a:moveTo>
                  <a:pt x="462" y="102"/>
                </a:moveTo>
                <a:lnTo>
                  <a:pt x="456" y="102"/>
                </a:lnTo>
                <a:lnTo>
                  <a:pt x="456" y="108"/>
                </a:lnTo>
                <a:lnTo>
                  <a:pt x="456" y="102"/>
                </a:lnTo>
                <a:lnTo>
                  <a:pt x="456" y="108"/>
                </a:lnTo>
                <a:lnTo>
                  <a:pt x="450" y="108"/>
                </a:lnTo>
                <a:lnTo>
                  <a:pt x="450" y="102"/>
                </a:lnTo>
                <a:lnTo>
                  <a:pt x="450" y="108"/>
                </a:lnTo>
                <a:lnTo>
                  <a:pt x="444" y="108"/>
                </a:lnTo>
                <a:lnTo>
                  <a:pt x="444" y="102"/>
                </a:lnTo>
                <a:lnTo>
                  <a:pt x="450" y="102"/>
                </a:lnTo>
                <a:lnTo>
                  <a:pt x="450" y="96"/>
                </a:lnTo>
                <a:lnTo>
                  <a:pt x="444" y="96"/>
                </a:lnTo>
                <a:lnTo>
                  <a:pt x="450" y="96"/>
                </a:lnTo>
                <a:lnTo>
                  <a:pt x="450" y="102"/>
                </a:lnTo>
                <a:lnTo>
                  <a:pt x="450" y="96"/>
                </a:lnTo>
                <a:lnTo>
                  <a:pt x="456" y="96"/>
                </a:lnTo>
                <a:lnTo>
                  <a:pt x="450" y="96"/>
                </a:lnTo>
                <a:lnTo>
                  <a:pt x="456" y="96"/>
                </a:lnTo>
                <a:lnTo>
                  <a:pt x="450" y="96"/>
                </a:lnTo>
                <a:lnTo>
                  <a:pt x="456" y="96"/>
                </a:lnTo>
                <a:lnTo>
                  <a:pt x="456" y="90"/>
                </a:lnTo>
                <a:lnTo>
                  <a:pt x="456" y="96"/>
                </a:lnTo>
                <a:lnTo>
                  <a:pt x="456" y="90"/>
                </a:lnTo>
                <a:lnTo>
                  <a:pt x="450" y="90"/>
                </a:lnTo>
                <a:lnTo>
                  <a:pt x="444" y="90"/>
                </a:lnTo>
                <a:lnTo>
                  <a:pt x="450" y="90"/>
                </a:lnTo>
                <a:lnTo>
                  <a:pt x="444" y="90"/>
                </a:lnTo>
                <a:lnTo>
                  <a:pt x="450" y="90"/>
                </a:lnTo>
                <a:lnTo>
                  <a:pt x="444" y="90"/>
                </a:lnTo>
                <a:lnTo>
                  <a:pt x="444" y="96"/>
                </a:lnTo>
                <a:lnTo>
                  <a:pt x="444" y="90"/>
                </a:lnTo>
                <a:lnTo>
                  <a:pt x="438" y="90"/>
                </a:lnTo>
                <a:lnTo>
                  <a:pt x="438" y="84"/>
                </a:lnTo>
                <a:lnTo>
                  <a:pt x="444" y="84"/>
                </a:lnTo>
                <a:lnTo>
                  <a:pt x="438" y="84"/>
                </a:lnTo>
                <a:lnTo>
                  <a:pt x="444" y="84"/>
                </a:lnTo>
                <a:lnTo>
                  <a:pt x="438" y="84"/>
                </a:lnTo>
                <a:lnTo>
                  <a:pt x="444" y="84"/>
                </a:lnTo>
                <a:lnTo>
                  <a:pt x="438" y="84"/>
                </a:lnTo>
                <a:lnTo>
                  <a:pt x="438" y="78"/>
                </a:lnTo>
                <a:lnTo>
                  <a:pt x="444" y="78"/>
                </a:lnTo>
                <a:lnTo>
                  <a:pt x="438" y="78"/>
                </a:lnTo>
                <a:lnTo>
                  <a:pt x="444" y="78"/>
                </a:lnTo>
                <a:lnTo>
                  <a:pt x="444" y="84"/>
                </a:lnTo>
                <a:lnTo>
                  <a:pt x="450" y="84"/>
                </a:lnTo>
                <a:lnTo>
                  <a:pt x="450" y="90"/>
                </a:lnTo>
                <a:lnTo>
                  <a:pt x="456" y="90"/>
                </a:lnTo>
                <a:lnTo>
                  <a:pt x="456" y="96"/>
                </a:lnTo>
                <a:lnTo>
                  <a:pt x="462" y="96"/>
                </a:lnTo>
                <a:lnTo>
                  <a:pt x="462" y="102"/>
                </a:lnTo>
                <a:close/>
              </a:path>
            </a:pathLst>
          </a:custGeom>
          <a:solidFill>
            <a:srgbClr val="C0C0C0"/>
          </a:solidFill>
          <a:ln w="3175">
            <a:solidFill>
              <a:schemeClr val="tx1"/>
            </a:solidFill>
            <a:round/>
            <a:headEnd/>
            <a:tailEnd/>
          </a:ln>
        </p:spPr>
        <p:txBody>
          <a:bodyPr/>
          <a:lstStyle/>
          <a:p>
            <a:endParaRPr lang="en-GB">
              <a:latin typeface="Helvetica"/>
            </a:endParaRPr>
          </a:p>
        </p:txBody>
      </p:sp>
      <p:sp>
        <p:nvSpPr>
          <p:cNvPr id="14" name="Freeform 1069"/>
          <p:cNvSpPr>
            <a:spLocks noEditPoints="1"/>
          </p:cNvSpPr>
          <p:nvPr>
            <p:custDataLst>
              <p:tags r:id="rId10"/>
            </p:custDataLst>
          </p:nvPr>
        </p:nvSpPr>
        <p:spPr bwMode="auto">
          <a:xfrm>
            <a:off x="3332163" y="3252788"/>
            <a:ext cx="1687512" cy="1968500"/>
          </a:xfrm>
          <a:custGeom>
            <a:avLst/>
            <a:gdLst>
              <a:gd name="T0" fmla="*/ 90 w 828"/>
              <a:gd name="T1" fmla="*/ 588 h 966"/>
              <a:gd name="T2" fmla="*/ 180 w 828"/>
              <a:gd name="T3" fmla="*/ 546 h 966"/>
              <a:gd name="T4" fmla="*/ 198 w 828"/>
              <a:gd name="T5" fmla="*/ 582 h 966"/>
              <a:gd name="T6" fmla="*/ 192 w 828"/>
              <a:gd name="T7" fmla="*/ 708 h 966"/>
              <a:gd name="T8" fmla="*/ 126 w 828"/>
              <a:gd name="T9" fmla="*/ 762 h 966"/>
              <a:gd name="T10" fmla="*/ 102 w 828"/>
              <a:gd name="T11" fmla="*/ 732 h 966"/>
              <a:gd name="T12" fmla="*/ 108 w 828"/>
              <a:gd name="T13" fmla="*/ 624 h 966"/>
              <a:gd name="T14" fmla="*/ 174 w 828"/>
              <a:gd name="T15" fmla="*/ 540 h 966"/>
              <a:gd name="T16" fmla="*/ 180 w 828"/>
              <a:gd name="T17" fmla="*/ 546 h 966"/>
              <a:gd name="T18" fmla="*/ 240 w 828"/>
              <a:gd name="T19" fmla="*/ 396 h 966"/>
              <a:gd name="T20" fmla="*/ 294 w 828"/>
              <a:gd name="T21" fmla="*/ 450 h 966"/>
              <a:gd name="T22" fmla="*/ 366 w 828"/>
              <a:gd name="T23" fmla="*/ 162 h 966"/>
              <a:gd name="T24" fmla="*/ 366 w 828"/>
              <a:gd name="T25" fmla="*/ 168 h 966"/>
              <a:gd name="T26" fmla="*/ 372 w 828"/>
              <a:gd name="T27" fmla="*/ 186 h 966"/>
              <a:gd name="T28" fmla="*/ 372 w 828"/>
              <a:gd name="T29" fmla="*/ 144 h 966"/>
              <a:gd name="T30" fmla="*/ 378 w 828"/>
              <a:gd name="T31" fmla="*/ 204 h 966"/>
              <a:gd name="T32" fmla="*/ 414 w 828"/>
              <a:gd name="T33" fmla="*/ 948 h 966"/>
              <a:gd name="T34" fmla="*/ 18 w 828"/>
              <a:gd name="T35" fmla="*/ 246 h 966"/>
              <a:gd name="T36" fmla="*/ 12 w 828"/>
              <a:gd name="T37" fmla="*/ 174 h 966"/>
              <a:gd name="T38" fmla="*/ 30 w 828"/>
              <a:gd name="T39" fmla="*/ 108 h 966"/>
              <a:gd name="T40" fmla="*/ 114 w 828"/>
              <a:gd name="T41" fmla="*/ 66 h 966"/>
              <a:gd name="T42" fmla="*/ 156 w 828"/>
              <a:gd name="T43" fmla="*/ 96 h 966"/>
              <a:gd name="T44" fmla="*/ 204 w 828"/>
              <a:gd name="T45" fmla="*/ 66 h 966"/>
              <a:gd name="T46" fmla="*/ 252 w 828"/>
              <a:gd name="T47" fmla="*/ 48 h 966"/>
              <a:gd name="T48" fmla="*/ 312 w 828"/>
              <a:gd name="T49" fmla="*/ 12 h 966"/>
              <a:gd name="T50" fmla="*/ 384 w 828"/>
              <a:gd name="T51" fmla="*/ 36 h 966"/>
              <a:gd name="T52" fmla="*/ 450 w 828"/>
              <a:gd name="T53" fmla="*/ 54 h 966"/>
              <a:gd name="T54" fmla="*/ 456 w 828"/>
              <a:gd name="T55" fmla="*/ 114 h 966"/>
              <a:gd name="T56" fmla="*/ 426 w 828"/>
              <a:gd name="T57" fmla="*/ 120 h 966"/>
              <a:gd name="T58" fmla="*/ 384 w 828"/>
              <a:gd name="T59" fmla="*/ 144 h 966"/>
              <a:gd name="T60" fmla="*/ 366 w 828"/>
              <a:gd name="T61" fmla="*/ 168 h 966"/>
              <a:gd name="T62" fmla="*/ 378 w 828"/>
              <a:gd name="T63" fmla="*/ 186 h 966"/>
              <a:gd name="T64" fmla="*/ 372 w 828"/>
              <a:gd name="T65" fmla="*/ 234 h 966"/>
              <a:gd name="T66" fmla="*/ 450 w 828"/>
              <a:gd name="T67" fmla="*/ 318 h 966"/>
              <a:gd name="T68" fmla="*/ 492 w 828"/>
              <a:gd name="T69" fmla="*/ 402 h 966"/>
              <a:gd name="T70" fmla="*/ 600 w 828"/>
              <a:gd name="T71" fmla="*/ 462 h 966"/>
              <a:gd name="T72" fmla="*/ 660 w 828"/>
              <a:gd name="T73" fmla="*/ 516 h 966"/>
              <a:gd name="T74" fmla="*/ 756 w 828"/>
              <a:gd name="T75" fmla="*/ 558 h 966"/>
              <a:gd name="T76" fmla="*/ 822 w 828"/>
              <a:gd name="T77" fmla="*/ 618 h 966"/>
              <a:gd name="T78" fmla="*/ 738 w 828"/>
              <a:gd name="T79" fmla="*/ 600 h 966"/>
              <a:gd name="T80" fmla="*/ 690 w 828"/>
              <a:gd name="T81" fmla="*/ 672 h 966"/>
              <a:gd name="T82" fmla="*/ 720 w 828"/>
              <a:gd name="T83" fmla="*/ 738 h 966"/>
              <a:gd name="T84" fmla="*/ 642 w 828"/>
              <a:gd name="T85" fmla="*/ 834 h 966"/>
              <a:gd name="T86" fmla="*/ 672 w 828"/>
              <a:gd name="T87" fmla="*/ 750 h 966"/>
              <a:gd name="T88" fmla="*/ 612 w 828"/>
              <a:gd name="T89" fmla="*/ 642 h 966"/>
              <a:gd name="T90" fmla="*/ 540 w 828"/>
              <a:gd name="T91" fmla="*/ 588 h 966"/>
              <a:gd name="T92" fmla="*/ 498 w 828"/>
              <a:gd name="T93" fmla="*/ 564 h 966"/>
              <a:gd name="T94" fmla="*/ 402 w 828"/>
              <a:gd name="T95" fmla="*/ 516 h 966"/>
              <a:gd name="T96" fmla="*/ 312 w 828"/>
              <a:gd name="T97" fmla="*/ 432 h 966"/>
              <a:gd name="T98" fmla="*/ 258 w 828"/>
              <a:gd name="T99" fmla="*/ 366 h 966"/>
              <a:gd name="T100" fmla="*/ 198 w 828"/>
              <a:gd name="T101" fmla="*/ 276 h 966"/>
              <a:gd name="T102" fmla="*/ 102 w 828"/>
              <a:gd name="T103" fmla="*/ 270 h 966"/>
              <a:gd name="T104" fmla="*/ 414 w 828"/>
              <a:gd name="T105" fmla="*/ 120 h 966"/>
              <a:gd name="T106" fmla="*/ 432 w 828"/>
              <a:gd name="T107" fmla="*/ 120 h 966"/>
              <a:gd name="T108" fmla="*/ 498 w 828"/>
              <a:gd name="T109" fmla="*/ 582 h 966"/>
              <a:gd name="T110" fmla="*/ 444 w 828"/>
              <a:gd name="T111" fmla="*/ 828 h 966"/>
              <a:gd name="T112" fmla="*/ 570 w 828"/>
              <a:gd name="T113" fmla="*/ 822 h 966"/>
              <a:gd name="T114" fmla="*/ 624 w 828"/>
              <a:gd name="T115" fmla="*/ 834 h 966"/>
              <a:gd name="T116" fmla="*/ 612 w 828"/>
              <a:gd name="T117" fmla="*/ 936 h 966"/>
              <a:gd name="T118" fmla="*/ 504 w 828"/>
              <a:gd name="T119" fmla="*/ 918 h 966"/>
              <a:gd name="T120" fmla="*/ 522 w 828"/>
              <a:gd name="T121" fmla="*/ 600 h 966"/>
              <a:gd name="T122" fmla="*/ 600 w 828"/>
              <a:gd name="T123" fmla="*/ 756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8" h="966">
                <a:moveTo>
                  <a:pt x="90" y="738"/>
                </a:moveTo>
                <a:lnTo>
                  <a:pt x="90" y="732"/>
                </a:lnTo>
                <a:lnTo>
                  <a:pt x="96" y="732"/>
                </a:lnTo>
                <a:lnTo>
                  <a:pt x="96" y="738"/>
                </a:lnTo>
                <a:lnTo>
                  <a:pt x="96" y="744"/>
                </a:lnTo>
                <a:lnTo>
                  <a:pt x="90" y="744"/>
                </a:lnTo>
                <a:lnTo>
                  <a:pt x="90" y="738"/>
                </a:lnTo>
                <a:close/>
                <a:moveTo>
                  <a:pt x="90" y="564"/>
                </a:moveTo>
                <a:lnTo>
                  <a:pt x="96" y="564"/>
                </a:lnTo>
                <a:lnTo>
                  <a:pt x="90" y="564"/>
                </a:lnTo>
                <a:close/>
                <a:moveTo>
                  <a:pt x="90" y="564"/>
                </a:moveTo>
                <a:lnTo>
                  <a:pt x="96" y="564"/>
                </a:lnTo>
                <a:lnTo>
                  <a:pt x="96" y="558"/>
                </a:lnTo>
                <a:lnTo>
                  <a:pt x="90" y="558"/>
                </a:lnTo>
                <a:lnTo>
                  <a:pt x="96" y="558"/>
                </a:lnTo>
                <a:lnTo>
                  <a:pt x="96" y="552"/>
                </a:lnTo>
                <a:lnTo>
                  <a:pt x="102" y="552"/>
                </a:lnTo>
                <a:lnTo>
                  <a:pt x="102" y="558"/>
                </a:lnTo>
                <a:lnTo>
                  <a:pt x="96" y="558"/>
                </a:lnTo>
                <a:lnTo>
                  <a:pt x="96" y="564"/>
                </a:lnTo>
                <a:lnTo>
                  <a:pt x="90" y="564"/>
                </a:lnTo>
                <a:close/>
                <a:moveTo>
                  <a:pt x="144" y="246"/>
                </a:moveTo>
                <a:lnTo>
                  <a:pt x="138" y="246"/>
                </a:lnTo>
                <a:lnTo>
                  <a:pt x="144" y="246"/>
                </a:lnTo>
                <a:close/>
                <a:moveTo>
                  <a:pt x="144" y="246"/>
                </a:moveTo>
                <a:lnTo>
                  <a:pt x="150" y="246"/>
                </a:lnTo>
                <a:lnTo>
                  <a:pt x="144" y="246"/>
                </a:lnTo>
                <a:close/>
                <a:moveTo>
                  <a:pt x="84" y="588"/>
                </a:moveTo>
                <a:lnTo>
                  <a:pt x="90" y="588"/>
                </a:lnTo>
                <a:lnTo>
                  <a:pt x="90" y="582"/>
                </a:lnTo>
                <a:lnTo>
                  <a:pt x="90" y="576"/>
                </a:lnTo>
                <a:lnTo>
                  <a:pt x="96" y="576"/>
                </a:lnTo>
                <a:lnTo>
                  <a:pt x="90" y="570"/>
                </a:lnTo>
                <a:lnTo>
                  <a:pt x="90" y="564"/>
                </a:lnTo>
                <a:lnTo>
                  <a:pt x="96" y="570"/>
                </a:lnTo>
                <a:lnTo>
                  <a:pt x="96" y="576"/>
                </a:lnTo>
                <a:lnTo>
                  <a:pt x="102" y="576"/>
                </a:lnTo>
                <a:lnTo>
                  <a:pt x="108" y="576"/>
                </a:lnTo>
                <a:lnTo>
                  <a:pt x="108" y="582"/>
                </a:lnTo>
                <a:lnTo>
                  <a:pt x="114" y="582"/>
                </a:lnTo>
                <a:lnTo>
                  <a:pt x="120" y="582"/>
                </a:lnTo>
                <a:lnTo>
                  <a:pt x="120" y="576"/>
                </a:lnTo>
                <a:lnTo>
                  <a:pt x="126" y="576"/>
                </a:lnTo>
                <a:lnTo>
                  <a:pt x="126" y="570"/>
                </a:lnTo>
                <a:lnTo>
                  <a:pt x="132" y="570"/>
                </a:lnTo>
                <a:lnTo>
                  <a:pt x="138" y="570"/>
                </a:lnTo>
                <a:lnTo>
                  <a:pt x="138" y="564"/>
                </a:lnTo>
                <a:lnTo>
                  <a:pt x="144" y="558"/>
                </a:lnTo>
                <a:lnTo>
                  <a:pt x="150" y="558"/>
                </a:lnTo>
                <a:lnTo>
                  <a:pt x="150" y="552"/>
                </a:lnTo>
                <a:lnTo>
                  <a:pt x="156" y="552"/>
                </a:lnTo>
                <a:lnTo>
                  <a:pt x="162" y="552"/>
                </a:lnTo>
                <a:lnTo>
                  <a:pt x="162" y="546"/>
                </a:lnTo>
                <a:lnTo>
                  <a:pt x="162" y="540"/>
                </a:lnTo>
                <a:lnTo>
                  <a:pt x="168" y="540"/>
                </a:lnTo>
                <a:lnTo>
                  <a:pt x="168" y="546"/>
                </a:lnTo>
                <a:lnTo>
                  <a:pt x="174" y="546"/>
                </a:lnTo>
                <a:lnTo>
                  <a:pt x="180" y="546"/>
                </a:lnTo>
                <a:lnTo>
                  <a:pt x="180" y="552"/>
                </a:lnTo>
                <a:lnTo>
                  <a:pt x="174" y="552"/>
                </a:lnTo>
                <a:lnTo>
                  <a:pt x="180" y="552"/>
                </a:lnTo>
                <a:lnTo>
                  <a:pt x="180" y="558"/>
                </a:lnTo>
                <a:lnTo>
                  <a:pt x="180" y="552"/>
                </a:lnTo>
                <a:lnTo>
                  <a:pt x="186" y="552"/>
                </a:lnTo>
                <a:lnTo>
                  <a:pt x="186" y="558"/>
                </a:lnTo>
                <a:lnTo>
                  <a:pt x="186" y="564"/>
                </a:lnTo>
                <a:lnTo>
                  <a:pt x="192" y="564"/>
                </a:lnTo>
                <a:lnTo>
                  <a:pt x="198" y="564"/>
                </a:lnTo>
                <a:lnTo>
                  <a:pt x="192" y="564"/>
                </a:lnTo>
                <a:lnTo>
                  <a:pt x="192" y="570"/>
                </a:lnTo>
                <a:lnTo>
                  <a:pt x="186" y="570"/>
                </a:lnTo>
                <a:lnTo>
                  <a:pt x="192" y="570"/>
                </a:lnTo>
                <a:lnTo>
                  <a:pt x="186" y="570"/>
                </a:lnTo>
                <a:lnTo>
                  <a:pt x="186" y="576"/>
                </a:lnTo>
                <a:lnTo>
                  <a:pt x="192" y="576"/>
                </a:lnTo>
                <a:lnTo>
                  <a:pt x="192" y="570"/>
                </a:lnTo>
                <a:lnTo>
                  <a:pt x="192" y="576"/>
                </a:lnTo>
                <a:lnTo>
                  <a:pt x="198" y="576"/>
                </a:lnTo>
                <a:lnTo>
                  <a:pt x="198" y="582"/>
                </a:lnTo>
                <a:lnTo>
                  <a:pt x="198" y="576"/>
                </a:lnTo>
                <a:lnTo>
                  <a:pt x="198" y="582"/>
                </a:lnTo>
                <a:lnTo>
                  <a:pt x="198" y="576"/>
                </a:lnTo>
                <a:lnTo>
                  <a:pt x="198" y="582"/>
                </a:lnTo>
                <a:lnTo>
                  <a:pt x="192" y="582"/>
                </a:lnTo>
                <a:lnTo>
                  <a:pt x="198" y="582"/>
                </a:lnTo>
                <a:lnTo>
                  <a:pt x="192" y="582"/>
                </a:lnTo>
                <a:lnTo>
                  <a:pt x="198" y="582"/>
                </a:lnTo>
                <a:lnTo>
                  <a:pt x="198" y="588"/>
                </a:lnTo>
                <a:lnTo>
                  <a:pt x="198" y="594"/>
                </a:lnTo>
                <a:lnTo>
                  <a:pt x="204" y="594"/>
                </a:lnTo>
                <a:lnTo>
                  <a:pt x="198" y="600"/>
                </a:lnTo>
                <a:lnTo>
                  <a:pt x="204" y="600"/>
                </a:lnTo>
                <a:lnTo>
                  <a:pt x="204" y="606"/>
                </a:lnTo>
                <a:lnTo>
                  <a:pt x="204" y="612"/>
                </a:lnTo>
                <a:lnTo>
                  <a:pt x="204" y="618"/>
                </a:lnTo>
                <a:lnTo>
                  <a:pt x="204" y="624"/>
                </a:lnTo>
                <a:lnTo>
                  <a:pt x="198" y="624"/>
                </a:lnTo>
                <a:lnTo>
                  <a:pt x="198" y="630"/>
                </a:lnTo>
                <a:lnTo>
                  <a:pt x="192" y="630"/>
                </a:lnTo>
                <a:lnTo>
                  <a:pt x="192" y="636"/>
                </a:lnTo>
                <a:lnTo>
                  <a:pt x="192" y="642"/>
                </a:lnTo>
                <a:lnTo>
                  <a:pt x="192" y="648"/>
                </a:lnTo>
                <a:lnTo>
                  <a:pt x="198" y="648"/>
                </a:lnTo>
                <a:lnTo>
                  <a:pt x="198" y="654"/>
                </a:lnTo>
                <a:lnTo>
                  <a:pt x="198" y="660"/>
                </a:lnTo>
                <a:lnTo>
                  <a:pt x="198" y="666"/>
                </a:lnTo>
                <a:lnTo>
                  <a:pt x="198" y="672"/>
                </a:lnTo>
                <a:lnTo>
                  <a:pt x="198" y="678"/>
                </a:lnTo>
                <a:lnTo>
                  <a:pt x="192" y="678"/>
                </a:lnTo>
                <a:lnTo>
                  <a:pt x="198" y="678"/>
                </a:lnTo>
                <a:lnTo>
                  <a:pt x="198" y="684"/>
                </a:lnTo>
                <a:lnTo>
                  <a:pt x="192" y="684"/>
                </a:lnTo>
                <a:lnTo>
                  <a:pt x="192" y="690"/>
                </a:lnTo>
                <a:lnTo>
                  <a:pt x="192" y="696"/>
                </a:lnTo>
                <a:lnTo>
                  <a:pt x="192" y="702"/>
                </a:lnTo>
                <a:lnTo>
                  <a:pt x="192" y="708"/>
                </a:lnTo>
                <a:lnTo>
                  <a:pt x="192" y="714"/>
                </a:lnTo>
                <a:lnTo>
                  <a:pt x="192" y="720"/>
                </a:lnTo>
                <a:lnTo>
                  <a:pt x="192" y="726"/>
                </a:lnTo>
                <a:lnTo>
                  <a:pt x="186" y="726"/>
                </a:lnTo>
                <a:lnTo>
                  <a:pt x="186" y="732"/>
                </a:lnTo>
                <a:lnTo>
                  <a:pt x="186" y="738"/>
                </a:lnTo>
                <a:lnTo>
                  <a:pt x="186" y="744"/>
                </a:lnTo>
                <a:lnTo>
                  <a:pt x="180" y="744"/>
                </a:lnTo>
                <a:lnTo>
                  <a:pt x="180" y="738"/>
                </a:lnTo>
                <a:lnTo>
                  <a:pt x="174" y="738"/>
                </a:lnTo>
                <a:lnTo>
                  <a:pt x="168" y="732"/>
                </a:lnTo>
                <a:lnTo>
                  <a:pt x="162" y="732"/>
                </a:lnTo>
                <a:lnTo>
                  <a:pt x="156" y="732"/>
                </a:lnTo>
                <a:lnTo>
                  <a:pt x="150" y="732"/>
                </a:lnTo>
                <a:lnTo>
                  <a:pt x="150" y="738"/>
                </a:lnTo>
                <a:lnTo>
                  <a:pt x="144" y="738"/>
                </a:lnTo>
                <a:lnTo>
                  <a:pt x="144" y="744"/>
                </a:lnTo>
                <a:lnTo>
                  <a:pt x="150" y="744"/>
                </a:lnTo>
                <a:lnTo>
                  <a:pt x="150" y="750"/>
                </a:lnTo>
                <a:lnTo>
                  <a:pt x="144" y="750"/>
                </a:lnTo>
                <a:lnTo>
                  <a:pt x="150" y="750"/>
                </a:lnTo>
                <a:lnTo>
                  <a:pt x="144" y="750"/>
                </a:lnTo>
                <a:lnTo>
                  <a:pt x="144" y="756"/>
                </a:lnTo>
                <a:lnTo>
                  <a:pt x="144" y="750"/>
                </a:lnTo>
                <a:lnTo>
                  <a:pt x="144" y="756"/>
                </a:lnTo>
                <a:lnTo>
                  <a:pt x="138" y="756"/>
                </a:lnTo>
                <a:lnTo>
                  <a:pt x="138" y="762"/>
                </a:lnTo>
                <a:lnTo>
                  <a:pt x="132" y="762"/>
                </a:lnTo>
                <a:lnTo>
                  <a:pt x="126" y="762"/>
                </a:lnTo>
                <a:lnTo>
                  <a:pt x="126" y="756"/>
                </a:lnTo>
                <a:lnTo>
                  <a:pt x="120" y="756"/>
                </a:lnTo>
                <a:lnTo>
                  <a:pt x="120" y="762"/>
                </a:lnTo>
                <a:lnTo>
                  <a:pt x="114" y="762"/>
                </a:lnTo>
                <a:lnTo>
                  <a:pt x="120" y="762"/>
                </a:lnTo>
                <a:lnTo>
                  <a:pt x="120" y="756"/>
                </a:lnTo>
                <a:lnTo>
                  <a:pt x="114" y="756"/>
                </a:lnTo>
                <a:lnTo>
                  <a:pt x="114" y="750"/>
                </a:lnTo>
                <a:lnTo>
                  <a:pt x="114" y="744"/>
                </a:lnTo>
                <a:lnTo>
                  <a:pt x="114" y="750"/>
                </a:lnTo>
                <a:lnTo>
                  <a:pt x="114" y="744"/>
                </a:lnTo>
                <a:lnTo>
                  <a:pt x="108" y="744"/>
                </a:lnTo>
                <a:lnTo>
                  <a:pt x="108" y="750"/>
                </a:lnTo>
                <a:lnTo>
                  <a:pt x="102" y="750"/>
                </a:lnTo>
                <a:lnTo>
                  <a:pt x="102" y="756"/>
                </a:lnTo>
                <a:lnTo>
                  <a:pt x="102" y="750"/>
                </a:lnTo>
                <a:lnTo>
                  <a:pt x="96" y="750"/>
                </a:lnTo>
                <a:lnTo>
                  <a:pt x="96" y="744"/>
                </a:lnTo>
                <a:lnTo>
                  <a:pt x="96" y="738"/>
                </a:lnTo>
                <a:lnTo>
                  <a:pt x="102" y="738"/>
                </a:lnTo>
                <a:lnTo>
                  <a:pt x="102" y="744"/>
                </a:lnTo>
                <a:lnTo>
                  <a:pt x="102" y="738"/>
                </a:lnTo>
                <a:lnTo>
                  <a:pt x="102" y="744"/>
                </a:lnTo>
                <a:lnTo>
                  <a:pt x="108" y="744"/>
                </a:lnTo>
                <a:lnTo>
                  <a:pt x="108" y="738"/>
                </a:lnTo>
                <a:lnTo>
                  <a:pt x="102" y="738"/>
                </a:lnTo>
                <a:lnTo>
                  <a:pt x="102" y="732"/>
                </a:lnTo>
                <a:lnTo>
                  <a:pt x="102" y="738"/>
                </a:lnTo>
                <a:lnTo>
                  <a:pt x="102" y="732"/>
                </a:lnTo>
                <a:lnTo>
                  <a:pt x="102" y="726"/>
                </a:lnTo>
                <a:lnTo>
                  <a:pt x="102" y="720"/>
                </a:lnTo>
                <a:lnTo>
                  <a:pt x="102" y="714"/>
                </a:lnTo>
                <a:lnTo>
                  <a:pt x="102" y="708"/>
                </a:lnTo>
                <a:lnTo>
                  <a:pt x="102" y="702"/>
                </a:lnTo>
                <a:lnTo>
                  <a:pt x="108" y="702"/>
                </a:lnTo>
                <a:lnTo>
                  <a:pt x="108" y="696"/>
                </a:lnTo>
                <a:lnTo>
                  <a:pt x="108" y="690"/>
                </a:lnTo>
                <a:lnTo>
                  <a:pt x="108" y="684"/>
                </a:lnTo>
                <a:lnTo>
                  <a:pt x="108" y="678"/>
                </a:lnTo>
                <a:lnTo>
                  <a:pt x="108" y="684"/>
                </a:lnTo>
                <a:lnTo>
                  <a:pt x="114" y="684"/>
                </a:lnTo>
                <a:lnTo>
                  <a:pt x="108" y="684"/>
                </a:lnTo>
                <a:lnTo>
                  <a:pt x="114" y="684"/>
                </a:lnTo>
                <a:lnTo>
                  <a:pt x="114" y="678"/>
                </a:lnTo>
                <a:lnTo>
                  <a:pt x="114" y="672"/>
                </a:lnTo>
                <a:lnTo>
                  <a:pt x="114" y="666"/>
                </a:lnTo>
                <a:lnTo>
                  <a:pt x="108" y="666"/>
                </a:lnTo>
                <a:lnTo>
                  <a:pt x="108" y="672"/>
                </a:lnTo>
                <a:lnTo>
                  <a:pt x="108" y="666"/>
                </a:lnTo>
                <a:lnTo>
                  <a:pt x="102" y="666"/>
                </a:lnTo>
                <a:lnTo>
                  <a:pt x="102" y="660"/>
                </a:lnTo>
                <a:lnTo>
                  <a:pt x="102" y="654"/>
                </a:lnTo>
                <a:lnTo>
                  <a:pt x="108" y="654"/>
                </a:lnTo>
                <a:lnTo>
                  <a:pt x="108" y="648"/>
                </a:lnTo>
                <a:lnTo>
                  <a:pt x="108" y="642"/>
                </a:lnTo>
                <a:lnTo>
                  <a:pt x="108" y="636"/>
                </a:lnTo>
                <a:lnTo>
                  <a:pt x="108" y="630"/>
                </a:lnTo>
                <a:lnTo>
                  <a:pt x="108" y="624"/>
                </a:lnTo>
                <a:lnTo>
                  <a:pt x="108" y="630"/>
                </a:lnTo>
                <a:lnTo>
                  <a:pt x="108" y="624"/>
                </a:lnTo>
                <a:lnTo>
                  <a:pt x="102" y="624"/>
                </a:lnTo>
                <a:lnTo>
                  <a:pt x="102" y="618"/>
                </a:lnTo>
                <a:lnTo>
                  <a:pt x="102" y="612"/>
                </a:lnTo>
                <a:lnTo>
                  <a:pt x="102" y="606"/>
                </a:lnTo>
                <a:lnTo>
                  <a:pt x="96" y="606"/>
                </a:lnTo>
                <a:lnTo>
                  <a:pt x="102" y="606"/>
                </a:lnTo>
                <a:lnTo>
                  <a:pt x="96" y="600"/>
                </a:lnTo>
                <a:lnTo>
                  <a:pt x="96" y="606"/>
                </a:lnTo>
                <a:lnTo>
                  <a:pt x="90" y="606"/>
                </a:lnTo>
                <a:lnTo>
                  <a:pt x="90" y="600"/>
                </a:lnTo>
                <a:lnTo>
                  <a:pt x="90" y="606"/>
                </a:lnTo>
                <a:lnTo>
                  <a:pt x="90" y="600"/>
                </a:lnTo>
                <a:lnTo>
                  <a:pt x="84" y="600"/>
                </a:lnTo>
                <a:lnTo>
                  <a:pt x="90" y="600"/>
                </a:lnTo>
                <a:lnTo>
                  <a:pt x="84" y="600"/>
                </a:lnTo>
                <a:lnTo>
                  <a:pt x="90" y="600"/>
                </a:lnTo>
                <a:lnTo>
                  <a:pt x="90" y="594"/>
                </a:lnTo>
                <a:lnTo>
                  <a:pt x="90" y="588"/>
                </a:lnTo>
                <a:lnTo>
                  <a:pt x="84" y="588"/>
                </a:lnTo>
                <a:close/>
                <a:moveTo>
                  <a:pt x="150" y="102"/>
                </a:moveTo>
                <a:lnTo>
                  <a:pt x="156" y="102"/>
                </a:lnTo>
                <a:lnTo>
                  <a:pt x="150" y="102"/>
                </a:lnTo>
                <a:close/>
                <a:moveTo>
                  <a:pt x="156" y="540"/>
                </a:moveTo>
                <a:lnTo>
                  <a:pt x="162" y="540"/>
                </a:lnTo>
                <a:lnTo>
                  <a:pt x="156" y="540"/>
                </a:lnTo>
                <a:close/>
                <a:moveTo>
                  <a:pt x="168" y="540"/>
                </a:moveTo>
                <a:lnTo>
                  <a:pt x="174" y="540"/>
                </a:lnTo>
                <a:lnTo>
                  <a:pt x="168" y="540"/>
                </a:lnTo>
                <a:close/>
                <a:moveTo>
                  <a:pt x="174" y="540"/>
                </a:moveTo>
                <a:lnTo>
                  <a:pt x="174" y="546"/>
                </a:lnTo>
                <a:lnTo>
                  <a:pt x="174" y="540"/>
                </a:lnTo>
                <a:lnTo>
                  <a:pt x="174" y="546"/>
                </a:lnTo>
                <a:lnTo>
                  <a:pt x="174" y="540"/>
                </a:lnTo>
                <a:close/>
                <a:moveTo>
                  <a:pt x="174" y="534"/>
                </a:moveTo>
                <a:lnTo>
                  <a:pt x="174" y="540"/>
                </a:lnTo>
                <a:lnTo>
                  <a:pt x="174" y="534"/>
                </a:lnTo>
                <a:close/>
                <a:moveTo>
                  <a:pt x="174" y="540"/>
                </a:moveTo>
                <a:lnTo>
                  <a:pt x="174" y="534"/>
                </a:lnTo>
                <a:lnTo>
                  <a:pt x="174" y="540"/>
                </a:lnTo>
                <a:lnTo>
                  <a:pt x="174" y="534"/>
                </a:lnTo>
                <a:lnTo>
                  <a:pt x="174" y="540"/>
                </a:lnTo>
                <a:close/>
                <a:moveTo>
                  <a:pt x="174" y="540"/>
                </a:moveTo>
                <a:lnTo>
                  <a:pt x="174" y="534"/>
                </a:lnTo>
                <a:lnTo>
                  <a:pt x="174" y="540"/>
                </a:lnTo>
                <a:close/>
                <a:moveTo>
                  <a:pt x="174" y="546"/>
                </a:moveTo>
                <a:lnTo>
                  <a:pt x="174" y="540"/>
                </a:lnTo>
                <a:lnTo>
                  <a:pt x="180" y="540"/>
                </a:lnTo>
                <a:lnTo>
                  <a:pt x="180" y="546"/>
                </a:lnTo>
                <a:lnTo>
                  <a:pt x="174" y="546"/>
                </a:lnTo>
                <a:close/>
                <a:moveTo>
                  <a:pt x="174" y="546"/>
                </a:moveTo>
                <a:lnTo>
                  <a:pt x="180" y="546"/>
                </a:lnTo>
                <a:lnTo>
                  <a:pt x="174" y="546"/>
                </a:lnTo>
                <a:close/>
                <a:moveTo>
                  <a:pt x="180" y="540"/>
                </a:moveTo>
                <a:lnTo>
                  <a:pt x="180" y="546"/>
                </a:lnTo>
                <a:lnTo>
                  <a:pt x="180" y="540"/>
                </a:lnTo>
                <a:close/>
                <a:moveTo>
                  <a:pt x="180" y="546"/>
                </a:moveTo>
                <a:lnTo>
                  <a:pt x="180" y="540"/>
                </a:lnTo>
                <a:lnTo>
                  <a:pt x="180" y="546"/>
                </a:lnTo>
                <a:close/>
                <a:moveTo>
                  <a:pt x="186" y="552"/>
                </a:moveTo>
                <a:lnTo>
                  <a:pt x="186" y="546"/>
                </a:lnTo>
                <a:lnTo>
                  <a:pt x="186" y="552"/>
                </a:lnTo>
                <a:close/>
                <a:moveTo>
                  <a:pt x="198" y="576"/>
                </a:moveTo>
                <a:lnTo>
                  <a:pt x="198" y="570"/>
                </a:lnTo>
                <a:lnTo>
                  <a:pt x="198" y="576"/>
                </a:lnTo>
                <a:close/>
                <a:moveTo>
                  <a:pt x="204" y="378"/>
                </a:moveTo>
                <a:lnTo>
                  <a:pt x="204" y="372"/>
                </a:lnTo>
                <a:lnTo>
                  <a:pt x="210" y="372"/>
                </a:lnTo>
                <a:lnTo>
                  <a:pt x="210" y="378"/>
                </a:lnTo>
                <a:lnTo>
                  <a:pt x="204" y="378"/>
                </a:lnTo>
                <a:close/>
                <a:moveTo>
                  <a:pt x="210" y="282"/>
                </a:moveTo>
                <a:lnTo>
                  <a:pt x="210" y="276"/>
                </a:lnTo>
                <a:lnTo>
                  <a:pt x="210" y="282"/>
                </a:lnTo>
                <a:close/>
                <a:moveTo>
                  <a:pt x="210" y="336"/>
                </a:moveTo>
                <a:lnTo>
                  <a:pt x="216" y="336"/>
                </a:lnTo>
                <a:lnTo>
                  <a:pt x="210" y="336"/>
                </a:lnTo>
                <a:close/>
                <a:moveTo>
                  <a:pt x="222" y="420"/>
                </a:moveTo>
                <a:lnTo>
                  <a:pt x="222" y="414"/>
                </a:lnTo>
                <a:lnTo>
                  <a:pt x="228" y="414"/>
                </a:lnTo>
                <a:lnTo>
                  <a:pt x="222" y="414"/>
                </a:lnTo>
                <a:lnTo>
                  <a:pt x="228" y="414"/>
                </a:lnTo>
                <a:lnTo>
                  <a:pt x="228" y="420"/>
                </a:lnTo>
                <a:lnTo>
                  <a:pt x="222" y="420"/>
                </a:lnTo>
                <a:close/>
                <a:moveTo>
                  <a:pt x="228" y="396"/>
                </a:moveTo>
                <a:lnTo>
                  <a:pt x="234" y="396"/>
                </a:lnTo>
                <a:lnTo>
                  <a:pt x="240" y="396"/>
                </a:lnTo>
                <a:lnTo>
                  <a:pt x="234" y="396"/>
                </a:lnTo>
                <a:lnTo>
                  <a:pt x="240" y="396"/>
                </a:lnTo>
                <a:lnTo>
                  <a:pt x="246" y="396"/>
                </a:lnTo>
                <a:lnTo>
                  <a:pt x="240" y="396"/>
                </a:lnTo>
                <a:lnTo>
                  <a:pt x="246" y="396"/>
                </a:lnTo>
                <a:lnTo>
                  <a:pt x="240" y="396"/>
                </a:lnTo>
                <a:lnTo>
                  <a:pt x="246" y="396"/>
                </a:lnTo>
                <a:lnTo>
                  <a:pt x="246" y="390"/>
                </a:lnTo>
                <a:lnTo>
                  <a:pt x="246" y="396"/>
                </a:lnTo>
                <a:lnTo>
                  <a:pt x="246" y="402"/>
                </a:lnTo>
                <a:lnTo>
                  <a:pt x="246" y="408"/>
                </a:lnTo>
                <a:lnTo>
                  <a:pt x="246" y="402"/>
                </a:lnTo>
                <a:lnTo>
                  <a:pt x="240" y="402"/>
                </a:lnTo>
                <a:lnTo>
                  <a:pt x="234" y="402"/>
                </a:lnTo>
                <a:lnTo>
                  <a:pt x="228" y="402"/>
                </a:lnTo>
                <a:lnTo>
                  <a:pt x="228" y="396"/>
                </a:lnTo>
                <a:close/>
                <a:moveTo>
                  <a:pt x="240" y="438"/>
                </a:moveTo>
                <a:lnTo>
                  <a:pt x="240" y="444"/>
                </a:lnTo>
                <a:lnTo>
                  <a:pt x="240" y="438"/>
                </a:lnTo>
                <a:close/>
                <a:moveTo>
                  <a:pt x="276" y="438"/>
                </a:moveTo>
                <a:lnTo>
                  <a:pt x="282" y="438"/>
                </a:lnTo>
                <a:lnTo>
                  <a:pt x="282" y="432"/>
                </a:lnTo>
                <a:lnTo>
                  <a:pt x="282" y="438"/>
                </a:lnTo>
                <a:lnTo>
                  <a:pt x="282" y="444"/>
                </a:lnTo>
                <a:lnTo>
                  <a:pt x="282" y="438"/>
                </a:lnTo>
                <a:lnTo>
                  <a:pt x="276" y="438"/>
                </a:lnTo>
                <a:close/>
                <a:moveTo>
                  <a:pt x="294" y="450"/>
                </a:moveTo>
                <a:lnTo>
                  <a:pt x="294" y="444"/>
                </a:lnTo>
                <a:lnTo>
                  <a:pt x="294" y="450"/>
                </a:lnTo>
                <a:close/>
                <a:moveTo>
                  <a:pt x="360" y="162"/>
                </a:moveTo>
                <a:lnTo>
                  <a:pt x="360" y="156"/>
                </a:lnTo>
                <a:lnTo>
                  <a:pt x="360" y="162"/>
                </a:lnTo>
                <a:close/>
                <a:moveTo>
                  <a:pt x="360" y="162"/>
                </a:moveTo>
                <a:lnTo>
                  <a:pt x="360" y="156"/>
                </a:lnTo>
                <a:lnTo>
                  <a:pt x="360" y="162"/>
                </a:lnTo>
                <a:close/>
                <a:moveTo>
                  <a:pt x="360" y="162"/>
                </a:moveTo>
                <a:lnTo>
                  <a:pt x="360" y="156"/>
                </a:lnTo>
                <a:lnTo>
                  <a:pt x="360" y="162"/>
                </a:lnTo>
                <a:close/>
                <a:moveTo>
                  <a:pt x="360" y="168"/>
                </a:moveTo>
                <a:lnTo>
                  <a:pt x="360" y="162"/>
                </a:lnTo>
                <a:lnTo>
                  <a:pt x="360" y="168"/>
                </a:lnTo>
                <a:close/>
                <a:moveTo>
                  <a:pt x="360" y="162"/>
                </a:moveTo>
                <a:lnTo>
                  <a:pt x="360" y="168"/>
                </a:lnTo>
                <a:lnTo>
                  <a:pt x="360" y="162"/>
                </a:lnTo>
                <a:close/>
                <a:moveTo>
                  <a:pt x="360" y="162"/>
                </a:moveTo>
                <a:lnTo>
                  <a:pt x="360" y="156"/>
                </a:lnTo>
                <a:lnTo>
                  <a:pt x="360" y="162"/>
                </a:lnTo>
                <a:close/>
                <a:moveTo>
                  <a:pt x="360" y="162"/>
                </a:moveTo>
                <a:lnTo>
                  <a:pt x="366" y="162"/>
                </a:lnTo>
                <a:lnTo>
                  <a:pt x="360" y="162"/>
                </a:lnTo>
                <a:close/>
                <a:moveTo>
                  <a:pt x="360" y="156"/>
                </a:moveTo>
                <a:lnTo>
                  <a:pt x="360" y="162"/>
                </a:lnTo>
                <a:lnTo>
                  <a:pt x="360" y="156"/>
                </a:lnTo>
                <a:close/>
                <a:moveTo>
                  <a:pt x="360" y="168"/>
                </a:moveTo>
                <a:lnTo>
                  <a:pt x="366" y="168"/>
                </a:lnTo>
                <a:lnTo>
                  <a:pt x="360" y="168"/>
                </a:lnTo>
                <a:close/>
                <a:moveTo>
                  <a:pt x="360" y="162"/>
                </a:moveTo>
                <a:lnTo>
                  <a:pt x="366" y="162"/>
                </a:lnTo>
                <a:lnTo>
                  <a:pt x="360" y="162"/>
                </a:lnTo>
                <a:close/>
                <a:moveTo>
                  <a:pt x="360" y="168"/>
                </a:moveTo>
                <a:lnTo>
                  <a:pt x="366" y="168"/>
                </a:lnTo>
                <a:lnTo>
                  <a:pt x="360" y="168"/>
                </a:lnTo>
                <a:close/>
                <a:moveTo>
                  <a:pt x="360" y="168"/>
                </a:moveTo>
                <a:lnTo>
                  <a:pt x="360" y="162"/>
                </a:lnTo>
                <a:lnTo>
                  <a:pt x="366" y="162"/>
                </a:lnTo>
                <a:lnTo>
                  <a:pt x="360" y="168"/>
                </a:lnTo>
                <a:close/>
                <a:moveTo>
                  <a:pt x="360" y="156"/>
                </a:moveTo>
                <a:lnTo>
                  <a:pt x="366" y="156"/>
                </a:lnTo>
                <a:lnTo>
                  <a:pt x="360" y="156"/>
                </a:lnTo>
                <a:close/>
                <a:moveTo>
                  <a:pt x="360" y="156"/>
                </a:moveTo>
                <a:lnTo>
                  <a:pt x="366" y="156"/>
                </a:lnTo>
                <a:lnTo>
                  <a:pt x="360" y="156"/>
                </a:lnTo>
                <a:close/>
                <a:moveTo>
                  <a:pt x="366" y="156"/>
                </a:moveTo>
                <a:lnTo>
                  <a:pt x="360" y="156"/>
                </a:lnTo>
                <a:lnTo>
                  <a:pt x="366" y="156"/>
                </a:lnTo>
                <a:close/>
                <a:moveTo>
                  <a:pt x="360" y="156"/>
                </a:moveTo>
                <a:lnTo>
                  <a:pt x="366" y="156"/>
                </a:lnTo>
                <a:lnTo>
                  <a:pt x="360" y="156"/>
                </a:lnTo>
                <a:close/>
                <a:moveTo>
                  <a:pt x="360" y="156"/>
                </a:moveTo>
                <a:lnTo>
                  <a:pt x="366" y="156"/>
                </a:lnTo>
                <a:lnTo>
                  <a:pt x="360" y="156"/>
                </a:lnTo>
                <a:close/>
                <a:moveTo>
                  <a:pt x="360" y="156"/>
                </a:moveTo>
                <a:lnTo>
                  <a:pt x="366" y="156"/>
                </a:lnTo>
                <a:lnTo>
                  <a:pt x="360" y="156"/>
                </a:lnTo>
                <a:lnTo>
                  <a:pt x="366" y="156"/>
                </a:lnTo>
                <a:lnTo>
                  <a:pt x="360" y="156"/>
                </a:lnTo>
                <a:close/>
                <a:moveTo>
                  <a:pt x="366" y="168"/>
                </a:moveTo>
                <a:lnTo>
                  <a:pt x="366" y="162"/>
                </a:lnTo>
                <a:lnTo>
                  <a:pt x="372" y="162"/>
                </a:lnTo>
                <a:lnTo>
                  <a:pt x="366" y="162"/>
                </a:lnTo>
                <a:lnTo>
                  <a:pt x="366" y="168"/>
                </a:lnTo>
                <a:close/>
                <a:moveTo>
                  <a:pt x="366" y="150"/>
                </a:moveTo>
                <a:lnTo>
                  <a:pt x="372" y="150"/>
                </a:lnTo>
                <a:lnTo>
                  <a:pt x="366" y="150"/>
                </a:lnTo>
                <a:close/>
                <a:moveTo>
                  <a:pt x="372" y="156"/>
                </a:moveTo>
                <a:lnTo>
                  <a:pt x="372" y="150"/>
                </a:lnTo>
                <a:lnTo>
                  <a:pt x="372" y="156"/>
                </a:lnTo>
                <a:close/>
                <a:moveTo>
                  <a:pt x="366" y="954"/>
                </a:moveTo>
                <a:lnTo>
                  <a:pt x="372" y="954"/>
                </a:lnTo>
                <a:lnTo>
                  <a:pt x="372" y="960"/>
                </a:lnTo>
                <a:lnTo>
                  <a:pt x="372" y="966"/>
                </a:lnTo>
                <a:lnTo>
                  <a:pt x="372" y="960"/>
                </a:lnTo>
                <a:lnTo>
                  <a:pt x="366" y="960"/>
                </a:lnTo>
                <a:lnTo>
                  <a:pt x="366" y="954"/>
                </a:lnTo>
                <a:close/>
                <a:moveTo>
                  <a:pt x="372" y="846"/>
                </a:moveTo>
                <a:lnTo>
                  <a:pt x="372" y="852"/>
                </a:lnTo>
                <a:lnTo>
                  <a:pt x="372" y="846"/>
                </a:lnTo>
                <a:close/>
                <a:moveTo>
                  <a:pt x="366" y="162"/>
                </a:moveTo>
                <a:lnTo>
                  <a:pt x="372" y="156"/>
                </a:lnTo>
                <a:lnTo>
                  <a:pt x="372" y="150"/>
                </a:lnTo>
                <a:lnTo>
                  <a:pt x="378" y="150"/>
                </a:lnTo>
                <a:lnTo>
                  <a:pt x="372" y="150"/>
                </a:lnTo>
                <a:lnTo>
                  <a:pt x="372" y="156"/>
                </a:lnTo>
                <a:lnTo>
                  <a:pt x="372" y="162"/>
                </a:lnTo>
                <a:lnTo>
                  <a:pt x="366" y="162"/>
                </a:lnTo>
                <a:close/>
                <a:moveTo>
                  <a:pt x="372" y="186"/>
                </a:moveTo>
                <a:lnTo>
                  <a:pt x="378" y="186"/>
                </a:lnTo>
                <a:lnTo>
                  <a:pt x="372" y="186"/>
                </a:lnTo>
                <a:close/>
                <a:moveTo>
                  <a:pt x="372" y="150"/>
                </a:moveTo>
                <a:lnTo>
                  <a:pt x="372" y="144"/>
                </a:lnTo>
                <a:lnTo>
                  <a:pt x="372" y="150"/>
                </a:lnTo>
                <a:close/>
                <a:moveTo>
                  <a:pt x="372" y="150"/>
                </a:moveTo>
                <a:lnTo>
                  <a:pt x="378" y="150"/>
                </a:lnTo>
                <a:lnTo>
                  <a:pt x="378" y="144"/>
                </a:lnTo>
                <a:lnTo>
                  <a:pt x="378" y="150"/>
                </a:lnTo>
                <a:lnTo>
                  <a:pt x="372" y="150"/>
                </a:lnTo>
                <a:close/>
                <a:moveTo>
                  <a:pt x="372" y="144"/>
                </a:moveTo>
                <a:lnTo>
                  <a:pt x="378" y="144"/>
                </a:lnTo>
                <a:lnTo>
                  <a:pt x="372" y="144"/>
                </a:lnTo>
                <a:close/>
                <a:moveTo>
                  <a:pt x="372" y="210"/>
                </a:moveTo>
                <a:lnTo>
                  <a:pt x="378" y="210"/>
                </a:lnTo>
                <a:lnTo>
                  <a:pt x="372" y="210"/>
                </a:lnTo>
                <a:close/>
                <a:moveTo>
                  <a:pt x="372" y="150"/>
                </a:moveTo>
                <a:lnTo>
                  <a:pt x="372" y="144"/>
                </a:lnTo>
                <a:lnTo>
                  <a:pt x="378" y="144"/>
                </a:lnTo>
                <a:lnTo>
                  <a:pt x="372" y="150"/>
                </a:lnTo>
                <a:close/>
                <a:moveTo>
                  <a:pt x="372" y="144"/>
                </a:moveTo>
                <a:lnTo>
                  <a:pt x="378" y="144"/>
                </a:lnTo>
                <a:lnTo>
                  <a:pt x="372" y="144"/>
                </a:lnTo>
                <a:close/>
                <a:moveTo>
                  <a:pt x="378" y="144"/>
                </a:moveTo>
                <a:lnTo>
                  <a:pt x="372" y="144"/>
                </a:lnTo>
                <a:lnTo>
                  <a:pt x="378" y="144"/>
                </a:lnTo>
                <a:close/>
                <a:moveTo>
                  <a:pt x="372" y="144"/>
                </a:moveTo>
                <a:lnTo>
                  <a:pt x="378" y="144"/>
                </a:lnTo>
                <a:lnTo>
                  <a:pt x="372" y="144"/>
                </a:lnTo>
                <a:close/>
                <a:moveTo>
                  <a:pt x="378" y="186"/>
                </a:moveTo>
                <a:lnTo>
                  <a:pt x="378" y="192"/>
                </a:lnTo>
                <a:lnTo>
                  <a:pt x="378" y="186"/>
                </a:lnTo>
                <a:close/>
                <a:moveTo>
                  <a:pt x="378" y="144"/>
                </a:moveTo>
                <a:lnTo>
                  <a:pt x="378" y="138"/>
                </a:lnTo>
                <a:lnTo>
                  <a:pt x="378" y="144"/>
                </a:lnTo>
                <a:close/>
                <a:moveTo>
                  <a:pt x="378" y="198"/>
                </a:moveTo>
                <a:lnTo>
                  <a:pt x="378" y="192"/>
                </a:lnTo>
                <a:lnTo>
                  <a:pt x="384" y="192"/>
                </a:lnTo>
                <a:lnTo>
                  <a:pt x="384" y="198"/>
                </a:lnTo>
                <a:lnTo>
                  <a:pt x="378" y="198"/>
                </a:lnTo>
                <a:lnTo>
                  <a:pt x="378" y="204"/>
                </a:lnTo>
                <a:lnTo>
                  <a:pt x="378" y="198"/>
                </a:lnTo>
                <a:close/>
                <a:moveTo>
                  <a:pt x="378" y="138"/>
                </a:moveTo>
                <a:lnTo>
                  <a:pt x="384" y="138"/>
                </a:lnTo>
                <a:lnTo>
                  <a:pt x="378" y="138"/>
                </a:lnTo>
                <a:lnTo>
                  <a:pt x="384" y="138"/>
                </a:lnTo>
                <a:lnTo>
                  <a:pt x="378" y="138"/>
                </a:lnTo>
                <a:close/>
                <a:moveTo>
                  <a:pt x="378" y="138"/>
                </a:moveTo>
                <a:lnTo>
                  <a:pt x="384" y="138"/>
                </a:lnTo>
                <a:lnTo>
                  <a:pt x="378" y="138"/>
                </a:lnTo>
                <a:close/>
                <a:moveTo>
                  <a:pt x="384" y="138"/>
                </a:moveTo>
                <a:lnTo>
                  <a:pt x="378" y="138"/>
                </a:lnTo>
                <a:lnTo>
                  <a:pt x="384" y="138"/>
                </a:lnTo>
                <a:close/>
                <a:moveTo>
                  <a:pt x="378" y="204"/>
                </a:moveTo>
                <a:lnTo>
                  <a:pt x="378" y="198"/>
                </a:lnTo>
                <a:lnTo>
                  <a:pt x="384" y="198"/>
                </a:lnTo>
                <a:lnTo>
                  <a:pt x="384" y="204"/>
                </a:lnTo>
                <a:lnTo>
                  <a:pt x="378" y="204"/>
                </a:lnTo>
                <a:close/>
                <a:moveTo>
                  <a:pt x="384" y="192"/>
                </a:moveTo>
                <a:lnTo>
                  <a:pt x="384" y="198"/>
                </a:lnTo>
                <a:lnTo>
                  <a:pt x="384" y="192"/>
                </a:lnTo>
                <a:lnTo>
                  <a:pt x="384" y="198"/>
                </a:lnTo>
                <a:lnTo>
                  <a:pt x="384" y="192"/>
                </a:lnTo>
                <a:close/>
                <a:moveTo>
                  <a:pt x="384" y="144"/>
                </a:moveTo>
                <a:lnTo>
                  <a:pt x="384" y="138"/>
                </a:lnTo>
                <a:lnTo>
                  <a:pt x="384" y="144"/>
                </a:lnTo>
                <a:close/>
                <a:moveTo>
                  <a:pt x="390" y="852"/>
                </a:moveTo>
                <a:lnTo>
                  <a:pt x="390" y="846"/>
                </a:lnTo>
                <a:lnTo>
                  <a:pt x="390" y="852"/>
                </a:lnTo>
                <a:lnTo>
                  <a:pt x="396" y="852"/>
                </a:lnTo>
                <a:lnTo>
                  <a:pt x="390" y="852"/>
                </a:lnTo>
                <a:close/>
                <a:moveTo>
                  <a:pt x="390" y="846"/>
                </a:moveTo>
                <a:lnTo>
                  <a:pt x="390" y="840"/>
                </a:lnTo>
                <a:lnTo>
                  <a:pt x="390" y="846"/>
                </a:lnTo>
                <a:lnTo>
                  <a:pt x="396" y="846"/>
                </a:lnTo>
                <a:lnTo>
                  <a:pt x="390" y="846"/>
                </a:lnTo>
                <a:close/>
                <a:moveTo>
                  <a:pt x="402" y="852"/>
                </a:moveTo>
                <a:lnTo>
                  <a:pt x="402" y="858"/>
                </a:lnTo>
                <a:lnTo>
                  <a:pt x="402" y="852"/>
                </a:lnTo>
                <a:close/>
                <a:moveTo>
                  <a:pt x="408" y="132"/>
                </a:moveTo>
                <a:lnTo>
                  <a:pt x="408" y="126"/>
                </a:lnTo>
                <a:lnTo>
                  <a:pt x="408" y="132"/>
                </a:lnTo>
                <a:close/>
                <a:moveTo>
                  <a:pt x="408" y="942"/>
                </a:moveTo>
                <a:lnTo>
                  <a:pt x="414" y="942"/>
                </a:lnTo>
                <a:lnTo>
                  <a:pt x="414" y="948"/>
                </a:lnTo>
                <a:lnTo>
                  <a:pt x="408" y="948"/>
                </a:lnTo>
                <a:lnTo>
                  <a:pt x="414" y="948"/>
                </a:lnTo>
                <a:lnTo>
                  <a:pt x="408" y="948"/>
                </a:lnTo>
                <a:lnTo>
                  <a:pt x="408" y="942"/>
                </a:lnTo>
                <a:close/>
                <a:moveTo>
                  <a:pt x="54" y="306"/>
                </a:moveTo>
                <a:lnTo>
                  <a:pt x="54" y="300"/>
                </a:lnTo>
                <a:lnTo>
                  <a:pt x="54" y="294"/>
                </a:lnTo>
                <a:lnTo>
                  <a:pt x="54" y="288"/>
                </a:lnTo>
                <a:lnTo>
                  <a:pt x="60" y="288"/>
                </a:lnTo>
                <a:lnTo>
                  <a:pt x="60" y="282"/>
                </a:lnTo>
                <a:lnTo>
                  <a:pt x="66" y="282"/>
                </a:lnTo>
                <a:lnTo>
                  <a:pt x="60" y="282"/>
                </a:lnTo>
                <a:lnTo>
                  <a:pt x="66" y="282"/>
                </a:lnTo>
                <a:lnTo>
                  <a:pt x="66" y="276"/>
                </a:lnTo>
                <a:lnTo>
                  <a:pt x="66" y="270"/>
                </a:lnTo>
                <a:lnTo>
                  <a:pt x="66" y="264"/>
                </a:lnTo>
                <a:lnTo>
                  <a:pt x="60" y="264"/>
                </a:lnTo>
                <a:lnTo>
                  <a:pt x="60" y="270"/>
                </a:lnTo>
                <a:lnTo>
                  <a:pt x="54" y="270"/>
                </a:lnTo>
                <a:lnTo>
                  <a:pt x="48" y="270"/>
                </a:lnTo>
                <a:lnTo>
                  <a:pt x="42" y="270"/>
                </a:lnTo>
                <a:lnTo>
                  <a:pt x="36" y="270"/>
                </a:lnTo>
                <a:lnTo>
                  <a:pt x="36" y="264"/>
                </a:lnTo>
                <a:lnTo>
                  <a:pt x="30" y="264"/>
                </a:lnTo>
                <a:lnTo>
                  <a:pt x="24" y="264"/>
                </a:lnTo>
                <a:lnTo>
                  <a:pt x="24" y="258"/>
                </a:lnTo>
                <a:lnTo>
                  <a:pt x="18" y="258"/>
                </a:lnTo>
                <a:lnTo>
                  <a:pt x="18" y="252"/>
                </a:lnTo>
                <a:lnTo>
                  <a:pt x="18" y="258"/>
                </a:lnTo>
                <a:lnTo>
                  <a:pt x="18" y="252"/>
                </a:lnTo>
                <a:lnTo>
                  <a:pt x="18" y="246"/>
                </a:lnTo>
                <a:lnTo>
                  <a:pt x="12" y="246"/>
                </a:lnTo>
                <a:lnTo>
                  <a:pt x="12" y="240"/>
                </a:lnTo>
                <a:lnTo>
                  <a:pt x="18" y="240"/>
                </a:lnTo>
                <a:lnTo>
                  <a:pt x="12" y="240"/>
                </a:lnTo>
                <a:lnTo>
                  <a:pt x="12" y="234"/>
                </a:lnTo>
                <a:lnTo>
                  <a:pt x="12" y="228"/>
                </a:lnTo>
                <a:lnTo>
                  <a:pt x="18" y="228"/>
                </a:lnTo>
                <a:lnTo>
                  <a:pt x="18" y="222"/>
                </a:lnTo>
                <a:lnTo>
                  <a:pt x="18" y="216"/>
                </a:lnTo>
                <a:lnTo>
                  <a:pt x="24" y="216"/>
                </a:lnTo>
                <a:lnTo>
                  <a:pt x="24" y="222"/>
                </a:lnTo>
                <a:lnTo>
                  <a:pt x="24" y="216"/>
                </a:lnTo>
                <a:lnTo>
                  <a:pt x="24" y="210"/>
                </a:lnTo>
                <a:lnTo>
                  <a:pt x="24" y="204"/>
                </a:lnTo>
                <a:lnTo>
                  <a:pt x="18" y="204"/>
                </a:lnTo>
                <a:lnTo>
                  <a:pt x="12" y="204"/>
                </a:lnTo>
                <a:lnTo>
                  <a:pt x="12" y="198"/>
                </a:lnTo>
                <a:lnTo>
                  <a:pt x="6" y="198"/>
                </a:lnTo>
                <a:lnTo>
                  <a:pt x="6" y="192"/>
                </a:lnTo>
                <a:lnTo>
                  <a:pt x="6" y="186"/>
                </a:lnTo>
                <a:lnTo>
                  <a:pt x="0" y="186"/>
                </a:lnTo>
                <a:lnTo>
                  <a:pt x="0" y="180"/>
                </a:lnTo>
                <a:lnTo>
                  <a:pt x="0" y="174"/>
                </a:lnTo>
                <a:lnTo>
                  <a:pt x="0" y="180"/>
                </a:lnTo>
                <a:lnTo>
                  <a:pt x="0" y="174"/>
                </a:lnTo>
                <a:lnTo>
                  <a:pt x="6" y="174"/>
                </a:lnTo>
                <a:lnTo>
                  <a:pt x="12" y="174"/>
                </a:lnTo>
                <a:lnTo>
                  <a:pt x="12" y="180"/>
                </a:lnTo>
                <a:lnTo>
                  <a:pt x="12" y="174"/>
                </a:lnTo>
                <a:lnTo>
                  <a:pt x="18" y="174"/>
                </a:lnTo>
                <a:lnTo>
                  <a:pt x="24" y="168"/>
                </a:lnTo>
                <a:lnTo>
                  <a:pt x="30" y="168"/>
                </a:lnTo>
                <a:lnTo>
                  <a:pt x="30" y="162"/>
                </a:lnTo>
                <a:lnTo>
                  <a:pt x="30" y="156"/>
                </a:lnTo>
                <a:lnTo>
                  <a:pt x="36" y="156"/>
                </a:lnTo>
                <a:lnTo>
                  <a:pt x="36" y="150"/>
                </a:lnTo>
                <a:lnTo>
                  <a:pt x="30" y="150"/>
                </a:lnTo>
                <a:lnTo>
                  <a:pt x="30" y="144"/>
                </a:lnTo>
                <a:lnTo>
                  <a:pt x="24" y="144"/>
                </a:lnTo>
                <a:lnTo>
                  <a:pt x="24" y="138"/>
                </a:lnTo>
                <a:lnTo>
                  <a:pt x="24" y="132"/>
                </a:lnTo>
                <a:lnTo>
                  <a:pt x="24" y="126"/>
                </a:lnTo>
                <a:lnTo>
                  <a:pt x="24" y="132"/>
                </a:lnTo>
                <a:lnTo>
                  <a:pt x="18" y="132"/>
                </a:lnTo>
                <a:lnTo>
                  <a:pt x="18" y="126"/>
                </a:lnTo>
                <a:lnTo>
                  <a:pt x="12" y="126"/>
                </a:lnTo>
                <a:lnTo>
                  <a:pt x="12" y="120"/>
                </a:lnTo>
                <a:lnTo>
                  <a:pt x="12" y="114"/>
                </a:lnTo>
                <a:lnTo>
                  <a:pt x="18" y="114"/>
                </a:lnTo>
                <a:lnTo>
                  <a:pt x="18" y="108"/>
                </a:lnTo>
                <a:lnTo>
                  <a:pt x="18" y="114"/>
                </a:lnTo>
                <a:lnTo>
                  <a:pt x="18" y="108"/>
                </a:lnTo>
                <a:lnTo>
                  <a:pt x="24" y="108"/>
                </a:lnTo>
                <a:lnTo>
                  <a:pt x="24" y="114"/>
                </a:lnTo>
                <a:lnTo>
                  <a:pt x="24" y="108"/>
                </a:lnTo>
                <a:lnTo>
                  <a:pt x="30" y="108"/>
                </a:lnTo>
                <a:lnTo>
                  <a:pt x="30" y="102"/>
                </a:lnTo>
                <a:lnTo>
                  <a:pt x="30" y="108"/>
                </a:lnTo>
                <a:lnTo>
                  <a:pt x="36" y="108"/>
                </a:lnTo>
                <a:lnTo>
                  <a:pt x="42" y="108"/>
                </a:lnTo>
                <a:lnTo>
                  <a:pt x="48" y="102"/>
                </a:lnTo>
                <a:lnTo>
                  <a:pt x="48" y="108"/>
                </a:lnTo>
                <a:lnTo>
                  <a:pt x="54" y="108"/>
                </a:lnTo>
                <a:lnTo>
                  <a:pt x="54" y="102"/>
                </a:lnTo>
                <a:lnTo>
                  <a:pt x="60" y="102"/>
                </a:lnTo>
                <a:lnTo>
                  <a:pt x="66" y="102"/>
                </a:lnTo>
                <a:lnTo>
                  <a:pt x="72" y="102"/>
                </a:lnTo>
                <a:lnTo>
                  <a:pt x="72" y="108"/>
                </a:lnTo>
                <a:lnTo>
                  <a:pt x="72" y="102"/>
                </a:lnTo>
                <a:lnTo>
                  <a:pt x="78" y="102"/>
                </a:lnTo>
                <a:lnTo>
                  <a:pt x="78" y="108"/>
                </a:lnTo>
                <a:lnTo>
                  <a:pt x="84" y="108"/>
                </a:lnTo>
                <a:lnTo>
                  <a:pt x="84" y="102"/>
                </a:lnTo>
                <a:lnTo>
                  <a:pt x="90" y="102"/>
                </a:lnTo>
                <a:lnTo>
                  <a:pt x="90" y="96"/>
                </a:lnTo>
                <a:lnTo>
                  <a:pt x="90" y="90"/>
                </a:lnTo>
                <a:lnTo>
                  <a:pt x="96" y="90"/>
                </a:lnTo>
                <a:lnTo>
                  <a:pt x="102" y="84"/>
                </a:lnTo>
                <a:lnTo>
                  <a:pt x="102" y="90"/>
                </a:lnTo>
                <a:lnTo>
                  <a:pt x="102" y="84"/>
                </a:lnTo>
                <a:lnTo>
                  <a:pt x="102" y="78"/>
                </a:lnTo>
                <a:lnTo>
                  <a:pt x="96" y="78"/>
                </a:lnTo>
                <a:lnTo>
                  <a:pt x="96" y="72"/>
                </a:lnTo>
                <a:lnTo>
                  <a:pt x="102" y="72"/>
                </a:lnTo>
                <a:lnTo>
                  <a:pt x="108" y="72"/>
                </a:lnTo>
                <a:lnTo>
                  <a:pt x="108" y="66"/>
                </a:lnTo>
                <a:lnTo>
                  <a:pt x="114" y="66"/>
                </a:lnTo>
                <a:lnTo>
                  <a:pt x="114" y="60"/>
                </a:lnTo>
                <a:lnTo>
                  <a:pt x="108" y="60"/>
                </a:lnTo>
                <a:lnTo>
                  <a:pt x="114" y="60"/>
                </a:lnTo>
                <a:lnTo>
                  <a:pt x="120" y="60"/>
                </a:lnTo>
                <a:lnTo>
                  <a:pt x="120" y="66"/>
                </a:lnTo>
                <a:lnTo>
                  <a:pt x="120" y="72"/>
                </a:lnTo>
                <a:lnTo>
                  <a:pt x="120" y="78"/>
                </a:lnTo>
                <a:lnTo>
                  <a:pt x="126" y="78"/>
                </a:lnTo>
                <a:lnTo>
                  <a:pt x="126" y="84"/>
                </a:lnTo>
                <a:lnTo>
                  <a:pt x="132" y="84"/>
                </a:lnTo>
                <a:lnTo>
                  <a:pt x="126" y="84"/>
                </a:lnTo>
                <a:lnTo>
                  <a:pt x="132" y="90"/>
                </a:lnTo>
                <a:lnTo>
                  <a:pt x="138" y="90"/>
                </a:lnTo>
                <a:lnTo>
                  <a:pt x="144" y="90"/>
                </a:lnTo>
                <a:lnTo>
                  <a:pt x="144" y="96"/>
                </a:lnTo>
                <a:lnTo>
                  <a:pt x="144" y="102"/>
                </a:lnTo>
                <a:lnTo>
                  <a:pt x="138" y="102"/>
                </a:lnTo>
                <a:lnTo>
                  <a:pt x="144" y="102"/>
                </a:lnTo>
                <a:lnTo>
                  <a:pt x="150" y="102"/>
                </a:lnTo>
                <a:lnTo>
                  <a:pt x="150" y="108"/>
                </a:lnTo>
                <a:lnTo>
                  <a:pt x="150" y="114"/>
                </a:lnTo>
                <a:lnTo>
                  <a:pt x="156" y="114"/>
                </a:lnTo>
                <a:lnTo>
                  <a:pt x="156" y="120"/>
                </a:lnTo>
                <a:lnTo>
                  <a:pt x="156" y="114"/>
                </a:lnTo>
                <a:lnTo>
                  <a:pt x="162" y="114"/>
                </a:lnTo>
                <a:lnTo>
                  <a:pt x="162" y="108"/>
                </a:lnTo>
                <a:lnTo>
                  <a:pt x="156" y="108"/>
                </a:lnTo>
                <a:lnTo>
                  <a:pt x="156" y="102"/>
                </a:lnTo>
                <a:lnTo>
                  <a:pt x="156" y="96"/>
                </a:lnTo>
                <a:lnTo>
                  <a:pt x="162" y="96"/>
                </a:lnTo>
                <a:lnTo>
                  <a:pt x="162" y="90"/>
                </a:lnTo>
                <a:lnTo>
                  <a:pt x="162" y="84"/>
                </a:lnTo>
                <a:lnTo>
                  <a:pt x="168" y="84"/>
                </a:lnTo>
                <a:lnTo>
                  <a:pt x="168" y="78"/>
                </a:lnTo>
                <a:lnTo>
                  <a:pt x="174" y="78"/>
                </a:lnTo>
                <a:lnTo>
                  <a:pt x="168" y="78"/>
                </a:lnTo>
                <a:lnTo>
                  <a:pt x="174" y="78"/>
                </a:lnTo>
                <a:lnTo>
                  <a:pt x="174" y="72"/>
                </a:lnTo>
                <a:lnTo>
                  <a:pt x="174" y="66"/>
                </a:lnTo>
                <a:lnTo>
                  <a:pt x="174" y="60"/>
                </a:lnTo>
                <a:lnTo>
                  <a:pt x="168" y="60"/>
                </a:lnTo>
                <a:lnTo>
                  <a:pt x="174" y="60"/>
                </a:lnTo>
                <a:lnTo>
                  <a:pt x="174" y="54"/>
                </a:lnTo>
                <a:lnTo>
                  <a:pt x="180" y="54"/>
                </a:lnTo>
                <a:lnTo>
                  <a:pt x="180" y="60"/>
                </a:lnTo>
                <a:lnTo>
                  <a:pt x="180" y="54"/>
                </a:lnTo>
                <a:lnTo>
                  <a:pt x="186" y="54"/>
                </a:lnTo>
                <a:lnTo>
                  <a:pt x="186" y="60"/>
                </a:lnTo>
                <a:lnTo>
                  <a:pt x="186" y="66"/>
                </a:lnTo>
                <a:lnTo>
                  <a:pt x="186" y="72"/>
                </a:lnTo>
                <a:lnTo>
                  <a:pt x="192" y="72"/>
                </a:lnTo>
                <a:lnTo>
                  <a:pt x="198" y="72"/>
                </a:lnTo>
                <a:lnTo>
                  <a:pt x="204" y="72"/>
                </a:lnTo>
                <a:lnTo>
                  <a:pt x="198" y="72"/>
                </a:lnTo>
                <a:lnTo>
                  <a:pt x="204" y="72"/>
                </a:lnTo>
                <a:lnTo>
                  <a:pt x="198" y="72"/>
                </a:lnTo>
                <a:lnTo>
                  <a:pt x="204" y="72"/>
                </a:lnTo>
                <a:lnTo>
                  <a:pt x="204" y="66"/>
                </a:lnTo>
                <a:lnTo>
                  <a:pt x="204" y="72"/>
                </a:lnTo>
                <a:lnTo>
                  <a:pt x="204" y="66"/>
                </a:lnTo>
                <a:lnTo>
                  <a:pt x="210" y="66"/>
                </a:lnTo>
                <a:lnTo>
                  <a:pt x="216" y="66"/>
                </a:lnTo>
                <a:lnTo>
                  <a:pt x="216" y="72"/>
                </a:lnTo>
                <a:lnTo>
                  <a:pt x="222" y="78"/>
                </a:lnTo>
                <a:lnTo>
                  <a:pt x="228" y="78"/>
                </a:lnTo>
                <a:lnTo>
                  <a:pt x="228" y="72"/>
                </a:lnTo>
                <a:lnTo>
                  <a:pt x="228" y="66"/>
                </a:lnTo>
                <a:lnTo>
                  <a:pt x="228" y="60"/>
                </a:lnTo>
                <a:lnTo>
                  <a:pt x="228" y="66"/>
                </a:lnTo>
                <a:lnTo>
                  <a:pt x="228" y="60"/>
                </a:lnTo>
                <a:lnTo>
                  <a:pt x="222" y="60"/>
                </a:lnTo>
                <a:lnTo>
                  <a:pt x="222" y="54"/>
                </a:lnTo>
                <a:lnTo>
                  <a:pt x="222" y="48"/>
                </a:lnTo>
                <a:lnTo>
                  <a:pt x="228" y="48"/>
                </a:lnTo>
                <a:lnTo>
                  <a:pt x="222" y="48"/>
                </a:lnTo>
                <a:lnTo>
                  <a:pt x="228" y="48"/>
                </a:lnTo>
                <a:lnTo>
                  <a:pt x="222" y="48"/>
                </a:lnTo>
                <a:lnTo>
                  <a:pt x="228" y="42"/>
                </a:lnTo>
                <a:lnTo>
                  <a:pt x="228" y="48"/>
                </a:lnTo>
                <a:lnTo>
                  <a:pt x="228" y="42"/>
                </a:lnTo>
                <a:lnTo>
                  <a:pt x="234" y="42"/>
                </a:lnTo>
                <a:lnTo>
                  <a:pt x="234" y="48"/>
                </a:lnTo>
                <a:lnTo>
                  <a:pt x="240" y="48"/>
                </a:lnTo>
                <a:lnTo>
                  <a:pt x="246" y="48"/>
                </a:lnTo>
                <a:lnTo>
                  <a:pt x="246" y="54"/>
                </a:lnTo>
                <a:lnTo>
                  <a:pt x="246" y="48"/>
                </a:lnTo>
                <a:lnTo>
                  <a:pt x="252" y="48"/>
                </a:lnTo>
                <a:lnTo>
                  <a:pt x="252" y="42"/>
                </a:lnTo>
                <a:lnTo>
                  <a:pt x="246" y="42"/>
                </a:lnTo>
                <a:lnTo>
                  <a:pt x="246" y="36"/>
                </a:lnTo>
                <a:lnTo>
                  <a:pt x="240" y="36"/>
                </a:lnTo>
                <a:lnTo>
                  <a:pt x="246" y="36"/>
                </a:lnTo>
                <a:lnTo>
                  <a:pt x="246" y="30"/>
                </a:lnTo>
                <a:lnTo>
                  <a:pt x="246" y="24"/>
                </a:lnTo>
                <a:lnTo>
                  <a:pt x="252" y="24"/>
                </a:lnTo>
                <a:lnTo>
                  <a:pt x="258" y="24"/>
                </a:lnTo>
                <a:lnTo>
                  <a:pt x="258" y="18"/>
                </a:lnTo>
                <a:lnTo>
                  <a:pt x="264" y="18"/>
                </a:lnTo>
                <a:lnTo>
                  <a:pt x="264" y="24"/>
                </a:lnTo>
                <a:lnTo>
                  <a:pt x="264" y="30"/>
                </a:lnTo>
                <a:lnTo>
                  <a:pt x="270" y="30"/>
                </a:lnTo>
                <a:lnTo>
                  <a:pt x="276" y="30"/>
                </a:lnTo>
                <a:lnTo>
                  <a:pt x="282" y="30"/>
                </a:lnTo>
                <a:lnTo>
                  <a:pt x="282" y="24"/>
                </a:lnTo>
                <a:lnTo>
                  <a:pt x="288" y="24"/>
                </a:lnTo>
                <a:lnTo>
                  <a:pt x="288" y="18"/>
                </a:lnTo>
                <a:lnTo>
                  <a:pt x="288" y="12"/>
                </a:lnTo>
                <a:lnTo>
                  <a:pt x="288" y="18"/>
                </a:lnTo>
                <a:lnTo>
                  <a:pt x="288" y="12"/>
                </a:lnTo>
                <a:lnTo>
                  <a:pt x="288" y="18"/>
                </a:lnTo>
                <a:lnTo>
                  <a:pt x="294" y="12"/>
                </a:lnTo>
                <a:lnTo>
                  <a:pt x="300" y="12"/>
                </a:lnTo>
                <a:lnTo>
                  <a:pt x="300" y="6"/>
                </a:lnTo>
                <a:lnTo>
                  <a:pt x="300" y="12"/>
                </a:lnTo>
                <a:lnTo>
                  <a:pt x="306" y="12"/>
                </a:lnTo>
                <a:lnTo>
                  <a:pt x="312" y="12"/>
                </a:lnTo>
                <a:lnTo>
                  <a:pt x="312" y="6"/>
                </a:lnTo>
                <a:lnTo>
                  <a:pt x="312" y="12"/>
                </a:lnTo>
                <a:lnTo>
                  <a:pt x="318" y="12"/>
                </a:lnTo>
                <a:lnTo>
                  <a:pt x="318" y="6"/>
                </a:lnTo>
                <a:lnTo>
                  <a:pt x="324" y="6"/>
                </a:lnTo>
                <a:lnTo>
                  <a:pt x="324" y="12"/>
                </a:lnTo>
                <a:lnTo>
                  <a:pt x="330" y="12"/>
                </a:lnTo>
                <a:lnTo>
                  <a:pt x="330" y="6"/>
                </a:lnTo>
                <a:lnTo>
                  <a:pt x="336" y="6"/>
                </a:lnTo>
                <a:lnTo>
                  <a:pt x="342" y="6"/>
                </a:lnTo>
                <a:lnTo>
                  <a:pt x="342" y="0"/>
                </a:lnTo>
                <a:lnTo>
                  <a:pt x="348" y="0"/>
                </a:lnTo>
                <a:lnTo>
                  <a:pt x="354" y="0"/>
                </a:lnTo>
                <a:lnTo>
                  <a:pt x="360" y="0"/>
                </a:lnTo>
                <a:lnTo>
                  <a:pt x="360" y="6"/>
                </a:lnTo>
                <a:lnTo>
                  <a:pt x="354" y="6"/>
                </a:lnTo>
                <a:lnTo>
                  <a:pt x="354" y="12"/>
                </a:lnTo>
                <a:lnTo>
                  <a:pt x="354" y="18"/>
                </a:lnTo>
                <a:lnTo>
                  <a:pt x="360" y="18"/>
                </a:lnTo>
                <a:lnTo>
                  <a:pt x="366" y="18"/>
                </a:lnTo>
                <a:lnTo>
                  <a:pt x="360" y="24"/>
                </a:lnTo>
                <a:lnTo>
                  <a:pt x="366" y="24"/>
                </a:lnTo>
                <a:lnTo>
                  <a:pt x="360" y="24"/>
                </a:lnTo>
                <a:lnTo>
                  <a:pt x="366" y="24"/>
                </a:lnTo>
                <a:lnTo>
                  <a:pt x="366" y="30"/>
                </a:lnTo>
                <a:lnTo>
                  <a:pt x="372" y="30"/>
                </a:lnTo>
                <a:lnTo>
                  <a:pt x="372" y="36"/>
                </a:lnTo>
                <a:lnTo>
                  <a:pt x="378" y="36"/>
                </a:lnTo>
                <a:lnTo>
                  <a:pt x="384" y="36"/>
                </a:lnTo>
                <a:lnTo>
                  <a:pt x="390" y="36"/>
                </a:lnTo>
                <a:lnTo>
                  <a:pt x="390" y="42"/>
                </a:lnTo>
                <a:lnTo>
                  <a:pt x="390" y="36"/>
                </a:lnTo>
                <a:lnTo>
                  <a:pt x="396" y="36"/>
                </a:lnTo>
                <a:lnTo>
                  <a:pt x="396" y="42"/>
                </a:lnTo>
                <a:lnTo>
                  <a:pt x="402" y="42"/>
                </a:lnTo>
                <a:lnTo>
                  <a:pt x="408" y="42"/>
                </a:lnTo>
                <a:lnTo>
                  <a:pt x="414" y="42"/>
                </a:lnTo>
                <a:lnTo>
                  <a:pt x="420" y="42"/>
                </a:lnTo>
                <a:lnTo>
                  <a:pt x="426" y="42"/>
                </a:lnTo>
                <a:lnTo>
                  <a:pt x="426" y="48"/>
                </a:lnTo>
                <a:lnTo>
                  <a:pt x="426" y="42"/>
                </a:lnTo>
                <a:lnTo>
                  <a:pt x="426" y="48"/>
                </a:lnTo>
                <a:lnTo>
                  <a:pt x="426" y="42"/>
                </a:lnTo>
                <a:lnTo>
                  <a:pt x="426" y="48"/>
                </a:lnTo>
                <a:lnTo>
                  <a:pt x="426" y="42"/>
                </a:lnTo>
                <a:lnTo>
                  <a:pt x="426" y="48"/>
                </a:lnTo>
                <a:lnTo>
                  <a:pt x="432" y="42"/>
                </a:lnTo>
                <a:lnTo>
                  <a:pt x="438" y="42"/>
                </a:lnTo>
                <a:lnTo>
                  <a:pt x="438" y="48"/>
                </a:lnTo>
                <a:lnTo>
                  <a:pt x="444" y="48"/>
                </a:lnTo>
                <a:lnTo>
                  <a:pt x="444" y="42"/>
                </a:lnTo>
                <a:lnTo>
                  <a:pt x="444" y="48"/>
                </a:lnTo>
                <a:lnTo>
                  <a:pt x="450" y="48"/>
                </a:lnTo>
                <a:lnTo>
                  <a:pt x="456" y="48"/>
                </a:lnTo>
                <a:lnTo>
                  <a:pt x="456" y="54"/>
                </a:lnTo>
                <a:lnTo>
                  <a:pt x="450" y="54"/>
                </a:lnTo>
                <a:lnTo>
                  <a:pt x="456" y="54"/>
                </a:lnTo>
                <a:lnTo>
                  <a:pt x="450" y="54"/>
                </a:lnTo>
                <a:lnTo>
                  <a:pt x="444" y="54"/>
                </a:lnTo>
                <a:lnTo>
                  <a:pt x="444" y="60"/>
                </a:lnTo>
                <a:lnTo>
                  <a:pt x="438" y="60"/>
                </a:lnTo>
                <a:lnTo>
                  <a:pt x="438" y="66"/>
                </a:lnTo>
                <a:lnTo>
                  <a:pt x="432" y="66"/>
                </a:lnTo>
                <a:lnTo>
                  <a:pt x="432" y="72"/>
                </a:lnTo>
                <a:lnTo>
                  <a:pt x="438" y="72"/>
                </a:lnTo>
                <a:lnTo>
                  <a:pt x="438" y="78"/>
                </a:lnTo>
                <a:lnTo>
                  <a:pt x="438" y="72"/>
                </a:lnTo>
                <a:lnTo>
                  <a:pt x="438" y="78"/>
                </a:lnTo>
                <a:lnTo>
                  <a:pt x="438" y="72"/>
                </a:lnTo>
                <a:lnTo>
                  <a:pt x="438" y="78"/>
                </a:lnTo>
                <a:lnTo>
                  <a:pt x="444" y="78"/>
                </a:lnTo>
                <a:lnTo>
                  <a:pt x="450" y="78"/>
                </a:lnTo>
                <a:lnTo>
                  <a:pt x="450" y="84"/>
                </a:lnTo>
                <a:lnTo>
                  <a:pt x="444" y="84"/>
                </a:lnTo>
                <a:lnTo>
                  <a:pt x="450" y="84"/>
                </a:lnTo>
                <a:lnTo>
                  <a:pt x="444" y="84"/>
                </a:lnTo>
                <a:lnTo>
                  <a:pt x="444" y="90"/>
                </a:lnTo>
                <a:lnTo>
                  <a:pt x="444" y="96"/>
                </a:lnTo>
                <a:lnTo>
                  <a:pt x="438" y="96"/>
                </a:lnTo>
                <a:lnTo>
                  <a:pt x="444" y="96"/>
                </a:lnTo>
                <a:lnTo>
                  <a:pt x="450" y="96"/>
                </a:lnTo>
                <a:lnTo>
                  <a:pt x="450" y="102"/>
                </a:lnTo>
                <a:lnTo>
                  <a:pt x="450" y="108"/>
                </a:lnTo>
                <a:lnTo>
                  <a:pt x="450" y="114"/>
                </a:lnTo>
                <a:lnTo>
                  <a:pt x="456" y="114"/>
                </a:lnTo>
                <a:lnTo>
                  <a:pt x="456" y="120"/>
                </a:lnTo>
                <a:lnTo>
                  <a:pt x="456" y="114"/>
                </a:lnTo>
                <a:lnTo>
                  <a:pt x="462" y="120"/>
                </a:lnTo>
                <a:lnTo>
                  <a:pt x="468" y="120"/>
                </a:lnTo>
                <a:lnTo>
                  <a:pt x="468" y="126"/>
                </a:lnTo>
                <a:lnTo>
                  <a:pt x="474" y="126"/>
                </a:lnTo>
                <a:lnTo>
                  <a:pt x="468" y="126"/>
                </a:lnTo>
                <a:lnTo>
                  <a:pt x="468" y="132"/>
                </a:lnTo>
                <a:lnTo>
                  <a:pt x="462" y="132"/>
                </a:lnTo>
                <a:lnTo>
                  <a:pt x="456" y="132"/>
                </a:lnTo>
                <a:lnTo>
                  <a:pt x="462" y="132"/>
                </a:lnTo>
                <a:lnTo>
                  <a:pt x="462" y="126"/>
                </a:lnTo>
                <a:lnTo>
                  <a:pt x="456" y="126"/>
                </a:lnTo>
                <a:lnTo>
                  <a:pt x="456" y="120"/>
                </a:lnTo>
                <a:lnTo>
                  <a:pt x="450" y="120"/>
                </a:lnTo>
                <a:lnTo>
                  <a:pt x="450" y="114"/>
                </a:lnTo>
                <a:lnTo>
                  <a:pt x="444" y="114"/>
                </a:lnTo>
                <a:lnTo>
                  <a:pt x="444" y="120"/>
                </a:lnTo>
                <a:lnTo>
                  <a:pt x="450" y="120"/>
                </a:lnTo>
                <a:lnTo>
                  <a:pt x="444" y="120"/>
                </a:lnTo>
                <a:lnTo>
                  <a:pt x="450" y="120"/>
                </a:lnTo>
                <a:lnTo>
                  <a:pt x="444" y="120"/>
                </a:lnTo>
                <a:lnTo>
                  <a:pt x="444" y="126"/>
                </a:lnTo>
                <a:lnTo>
                  <a:pt x="438" y="126"/>
                </a:lnTo>
                <a:lnTo>
                  <a:pt x="438" y="120"/>
                </a:lnTo>
                <a:lnTo>
                  <a:pt x="438" y="126"/>
                </a:lnTo>
                <a:lnTo>
                  <a:pt x="438" y="120"/>
                </a:lnTo>
                <a:lnTo>
                  <a:pt x="432" y="120"/>
                </a:lnTo>
                <a:lnTo>
                  <a:pt x="438" y="120"/>
                </a:lnTo>
                <a:lnTo>
                  <a:pt x="432" y="120"/>
                </a:lnTo>
                <a:lnTo>
                  <a:pt x="426" y="120"/>
                </a:lnTo>
                <a:lnTo>
                  <a:pt x="432" y="120"/>
                </a:lnTo>
                <a:lnTo>
                  <a:pt x="426" y="120"/>
                </a:lnTo>
                <a:lnTo>
                  <a:pt x="420" y="120"/>
                </a:lnTo>
                <a:lnTo>
                  <a:pt x="414" y="120"/>
                </a:lnTo>
                <a:lnTo>
                  <a:pt x="414" y="126"/>
                </a:lnTo>
                <a:lnTo>
                  <a:pt x="420" y="126"/>
                </a:lnTo>
                <a:lnTo>
                  <a:pt x="420" y="132"/>
                </a:lnTo>
                <a:lnTo>
                  <a:pt x="420" y="126"/>
                </a:lnTo>
                <a:lnTo>
                  <a:pt x="420" y="132"/>
                </a:lnTo>
                <a:lnTo>
                  <a:pt x="414" y="132"/>
                </a:lnTo>
                <a:lnTo>
                  <a:pt x="408" y="132"/>
                </a:lnTo>
                <a:lnTo>
                  <a:pt x="408" y="126"/>
                </a:lnTo>
                <a:lnTo>
                  <a:pt x="408" y="132"/>
                </a:lnTo>
                <a:lnTo>
                  <a:pt x="402" y="132"/>
                </a:lnTo>
                <a:lnTo>
                  <a:pt x="408" y="132"/>
                </a:lnTo>
                <a:lnTo>
                  <a:pt x="402" y="132"/>
                </a:lnTo>
                <a:lnTo>
                  <a:pt x="402" y="138"/>
                </a:lnTo>
                <a:lnTo>
                  <a:pt x="402" y="132"/>
                </a:lnTo>
                <a:lnTo>
                  <a:pt x="402" y="138"/>
                </a:lnTo>
                <a:lnTo>
                  <a:pt x="396" y="138"/>
                </a:lnTo>
                <a:lnTo>
                  <a:pt x="396" y="144"/>
                </a:lnTo>
                <a:lnTo>
                  <a:pt x="390" y="144"/>
                </a:lnTo>
                <a:lnTo>
                  <a:pt x="384" y="144"/>
                </a:lnTo>
                <a:lnTo>
                  <a:pt x="384" y="150"/>
                </a:lnTo>
                <a:lnTo>
                  <a:pt x="378" y="150"/>
                </a:lnTo>
                <a:lnTo>
                  <a:pt x="378" y="144"/>
                </a:lnTo>
                <a:lnTo>
                  <a:pt x="378" y="150"/>
                </a:lnTo>
                <a:lnTo>
                  <a:pt x="378" y="144"/>
                </a:lnTo>
                <a:lnTo>
                  <a:pt x="384" y="144"/>
                </a:lnTo>
                <a:lnTo>
                  <a:pt x="384" y="138"/>
                </a:lnTo>
                <a:lnTo>
                  <a:pt x="384" y="144"/>
                </a:lnTo>
                <a:lnTo>
                  <a:pt x="384" y="138"/>
                </a:lnTo>
                <a:lnTo>
                  <a:pt x="378" y="138"/>
                </a:lnTo>
                <a:lnTo>
                  <a:pt x="378" y="144"/>
                </a:lnTo>
                <a:lnTo>
                  <a:pt x="372" y="144"/>
                </a:lnTo>
                <a:lnTo>
                  <a:pt x="366" y="144"/>
                </a:lnTo>
                <a:lnTo>
                  <a:pt x="366" y="150"/>
                </a:lnTo>
                <a:lnTo>
                  <a:pt x="366" y="144"/>
                </a:lnTo>
                <a:lnTo>
                  <a:pt x="366" y="150"/>
                </a:lnTo>
                <a:lnTo>
                  <a:pt x="372" y="150"/>
                </a:lnTo>
                <a:lnTo>
                  <a:pt x="366" y="150"/>
                </a:lnTo>
                <a:lnTo>
                  <a:pt x="360" y="150"/>
                </a:lnTo>
                <a:lnTo>
                  <a:pt x="360" y="156"/>
                </a:lnTo>
                <a:lnTo>
                  <a:pt x="360" y="150"/>
                </a:lnTo>
                <a:lnTo>
                  <a:pt x="366" y="150"/>
                </a:lnTo>
                <a:lnTo>
                  <a:pt x="366" y="156"/>
                </a:lnTo>
                <a:lnTo>
                  <a:pt x="366" y="150"/>
                </a:lnTo>
                <a:lnTo>
                  <a:pt x="366" y="156"/>
                </a:lnTo>
                <a:lnTo>
                  <a:pt x="360" y="156"/>
                </a:lnTo>
                <a:lnTo>
                  <a:pt x="360" y="162"/>
                </a:lnTo>
                <a:lnTo>
                  <a:pt x="360" y="168"/>
                </a:lnTo>
                <a:lnTo>
                  <a:pt x="360" y="162"/>
                </a:lnTo>
                <a:lnTo>
                  <a:pt x="360" y="168"/>
                </a:lnTo>
                <a:lnTo>
                  <a:pt x="360" y="162"/>
                </a:lnTo>
                <a:lnTo>
                  <a:pt x="360" y="168"/>
                </a:lnTo>
                <a:lnTo>
                  <a:pt x="366" y="168"/>
                </a:lnTo>
                <a:lnTo>
                  <a:pt x="360" y="168"/>
                </a:lnTo>
                <a:lnTo>
                  <a:pt x="366" y="168"/>
                </a:lnTo>
                <a:lnTo>
                  <a:pt x="360" y="168"/>
                </a:lnTo>
                <a:lnTo>
                  <a:pt x="366" y="168"/>
                </a:lnTo>
                <a:lnTo>
                  <a:pt x="360" y="168"/>
                </a:lnTo>
                <a:lnTo>
                  <a:pt x="366" y="168"/>
                </a:lnTo>
                <a:lnTo>
                  <a:pt x="360" y="168"/>
                </a:lnTo>
                <a:lnTo>
                  <a:pt x="366" y="168"/>
                </a:lnTo>
                <a:lnTo>
                  <a:pt x="366" y="174"/>
                </a:lnTo>
                <a:lnTo>
                  <a:pt x="360" y="174"/>
                </a:lnTo>
                <a:lnTo>
                  <a:pt x="366" y="174"/>
                </a:lnTo>
                <a:lnTo>
                  <a:pt x="360" y="174"/>
                </a:lnTo>
                <a:lnTo>
                  <a:pt x="366" y="174"/>
                </a:lnTo>
                <a:lnTo>
                  <a:pt x="366" y="168"/>
                </a:lnTo>
                <a:lnTo>
                  <a:pt x="366" y="174"/>
                </a:lnTo>
                <a:lnTo>
                  <a:pt x="366" y="168"/>
                </a:lnTo>
                <a:lnTo>
                  <a:pt x="366" y="174"/>
                </a:lnTo>
                <a:lnTo>
                  <a:pt x="372" y="174"/>
                </a:lnTo>
                <a:lnTo>
                  <a:pt x="372" y="180"/>
                </a:lnTo>
                <a:lnTo>
                  <a:pt x="372" y="174"/>
                </a:lnTo>
                <a:lnTo>
                  <a:pt x="372" y="180"/>
                </a:lnTo>
                <a:lnTo>
                  <a:pt x="366" y="180"/>
                </a:lnTo>
                <a:lnTo>
                  <a:pt x="366" y="186"/>
                </a:lnTo>
                <a:lnTo>
                  <a:pt x="372" y="186"/>
                </a:lnTo>
                <a:lnTo>
                  <a:pt x="372" y="180"/>
                </a:lnTo>
                <a:lnTo>
                  <a:pt x="372" y="186"/>
                </a:lnTo>
                <a:lnTo>
                  <a:pt x="372" y="192"/>
                </a:lnTo>
                <a:lnTo>
                  <a:pt x="378" y="192"/>
                </a:lnTo>
                <a:lnTo>
                  <a:pt x="378" y="186"/>
                </a:lnTo>
                <a:lnTo>
                  <a:pt x="378" y="192"/>
                </a:lnTo>
                <a:lnTo>
                  <a:pt x="378" y="186"/>
                </a:lnTo>
                <a:lnTo>
                  <a:pt x="378" y="192"/>
                </a:lnTo>
                <a:lnTo>
                  <a:pt x="384" y="192"/>
                </a:lnTo>
                <a:lnTo>
                  <a:pt x="378" y="192"/>
                </a:lnTo>
                <a:lnTo>
                  <a:pt x="384" y="192"/>
                </a:lnTo>
                <a:lnTo>
                  <a:pt x="378" y="192"/>
                </a:lnTo>
                <a:lnTo>
                  <a:pt x="384" y="192"/>
                </a:lnTo>
                <a:lnTo>
                  <a:pt x="378" y="192"/>
                </a:lnTo>
                <a:lnTo>
                  <a:pt x="378" y="198"/>
                </a:lnTo>
                <a:lnTo>
                  <a:pt x="378" y="192"/>
                </a:lnTo>
                <a:lnTo>
                  <a:pt x="378" y="198"/>
                </a:lnTo>
                <a:lnTo>
                  <a:pt x="378" y="204"/>
                </a:lnTo>
                <a:lnTo>
                  <a:pt x="378" y="210"/>
                </a:lnTo>
                <a:lnTo>
                  <a:pt x="378" y="204"/>
                </a:lnTo>
                <a:lnTo>
                  <a:pt x="378" y="198"/>
                </a:lnTo>
                <a:lnTo>
                  <a:pt x="378" y="204"/>
                </a:lnTo>
                <a:lnTo>
                  <a:pt x="378" y="210"/>
                </a:lnTo>
                <a:lnTo>
                  <a:pt x="372" y="210"/>
                </a:lnTo>
                <a:lnTo>
                  <a:pt x="378" y="210"/>
                </a:lnTo>
                <a:lnTo>
                  <a:pt x="372" y="210"/>
                </a:lnTo>
                <a:lnTo>
                  <a:pt x="372" y="204"/>
                </a:lnTo>
                <a:lnTo>
                  <a:pt x="366" y="204"/>
                </a:lnTo>
                <a:lnTo>
                  <a:pt x="366" y="210"/>
                </a:lnTo>
                <a:lnTo>
                  <a:pt x="366" y="216"/>
                </a:lnTo>
                <a:lnTo>
                  <a:pt x="366" y="222"/>
                </a:lnTo>
                <a:lnTo>
                  <a:pt x="366" y="228"/>
                </a:lnTo>
                <a:lnTo>
                  <a:pt x="366" y="222"/>
                </a:lnTo>
                <a:lnTo>
                  <a:pt x="366" y="228"/>
                </a:lnTo>
                <a:lnTo>
                  <a:pt x="372" y="228"/>
                </a:lnTo>
                <a:lnTo>
                  <a:pt x="372" y="234"/>
                </a:lnTo>
                <a:lnTo>
                  <a:pt x="366" y="234"/>
                </a:lnTo>
                <a:lnTo>
                  <a:pt x="372" y="234"/>
                </a:lnTo>
                <a:lnTo>
                  <a:pt x="372" y="240"/>
                </a:lnTo>
                <a:lnTo>
                  <a:pt x="372" y="246"/>
                </a:lnTo>
                <a:lnTo>
                  <a:pt x="372" y="252"/>
                </a:lnTo>
                <a:lnTo>
                  <a:pt x="372" y="258"/>
                </a:lnTo>
                <a:lnTo>
                  <a:pt x="378" y="258"/>
                </a:lnTo>
                <a:lnTo>
                  <a:pt x="378" y="264"/>
                </a:lnTo>
                <a:lnTo>
                  <a:pt x="378" y="270"/>
                </a:lnTo>
                <a:lnTo>
                  <a:pt x="384" y="270"/>
                </a:lnTo>
                <a:lnTo>
                  <a:pt x="384" y="276"/>
                </a:lnTo>
                <a:lnTo>
                  <a:pt x="390" y="276"/>
                </a:lnTo>
                <a:lnTo>
                  <a:pt x="396" y="282"/>
                </a:lnTo>
                <a:lnTo>
                  <a:pt x="402" y="282"/>
                </a:lnTo>
                <a:lnTo>
                  <a:pt x="402" y="288"/>
                </a:lnTo>
                <a:lnTo>
                  <a:pt x="402" y="282"/>
                </a:lnTo>
                <a:lnTo>
                  <a:pt x="402" y="288"/>
                </a:lnTo>
                <a:lnTo>
                  <a:pt x="408" y="288"/>
                </a:lnTo>
                <a:lnTo>
                  <a:pt x="414" y="288"/>
                </a:lnTo>
                <a:lnTo>
                  <a:pt x="414" y="294"/>
                </a:lnTo>
                <a:lnTo>
                  <a:pt x="420" y="294"/>
                </a:lnTo>
                <a:lnTo>
                  <a:pt x="426" y="300"/>
                </a:lnTo>
                <a:lnTo>
                  <a:pt x="432" y="300"/>
                </a:lnTo>
                <a:lnTo>
                  <a:pt x="432" y="306"/>
                </a:lnTo>
                <a:lnTo>
                  <a:pt x="438" y="306"/>
                </a:lnTo>
                <a:lnTo>
                  <a:pt x="438" y="312"/>
                </a:lnTo>
                <a:lnTo>
                  <a:pt x="444" y="312"/>
                </a:lnTo>
                <a:lnTo>
                  <a:pt x="450" y="312"/>
                </a:lnTo>
                <a:lnTo>
                  <a:pt x="450" y="318"/>
                </a:lnTo>
                <a:lnTo>
                  <a:pt x="456" y="318"/>
                </a:lnTo>
                <a:lnTo>
                  <a:pt x="450" y="318"/>
                </a:lnTo>
                <a:lnTo>
                  <a:pt x="450" y="312"/>
                </a:lnTo>
                <a:lnTo>
                  <a:pt x="456" y="312"/>
                </a:lnTo>
                <a:lnTo>
                  <a:pt x="456" y="318"/>
                </a:lnTo>
                <a:lnTo>
                  <a:pt x="456" y="312"/>
                </a:lnTo>
                <a:lnTo>
                  <a:pt x="450" y="312"/>
                </a:lnTo>
                <a:lnTo>
                  <a:pt x="456" y="312"/>
                </a:lnTo>
                <a:lnTo>
                  <a:pt x="456" y="318"/>
                </a:lnTo>
                <a:lnTo>
                  <a:pt x="462" y="318"/>
                </a:lnTo>
                <a:lnTo>
                  <a:pt x="462" y="324"/>
                </a:lnTo>
                <a:lnTo>
                  <a:pt x="462" y="330"/>
                </a:lnTo>
                <a:lnTo>
                  <a:pt x="468" y="330"/>
                </a:lnTo>
                <a:lnTo>
                  <a:pt x="468" y="336"/>
                </a:lnTo>
                <a:lnTo>
                  <a:pt x="468" y="342"/>
                </a:lnTo>
                <a:lnTo>
                  <a:pt x="474" y="342"/>
                </a:lnTo>
                <a:lnTo>
                  <a:pt x="474" y="348"/>
                </a:lnTo>
                <a:lnTo>
                  <a:pt x="474" y="354"/>
                </a:lnTo>
                <a:lnTo>
                  <a:pt x="474" y="360"/>
                </a:lnTo>
                <a:lnTo>
                  <a:pt x="480" y="360"/>
                </a:lnTo>
                <a:lnTo>
                  <a:pt x="480" y="366"/>
                </a:lnTo>
                <a:lnTo>
                  <a:pt x="480" y="372"/>
                </a:lnTo>
                <a:lnTo>
                  <a:pt x="480" y="378"/>
                </a:lnTo>
                <a:lnTo>
                  <a:pt x="486" y="378"/>
                </a:lnTo>
                <a:lnTo>
                  <a:pt x="486" y="384"/>
                </a:lnTo>
                <a:lnTo>
                  <a:pt x="486" y="390"/>
                </a:lnTo>
                <a:lnTo>
                  <a:pt x="486" y="396"/>
                </a:lnTo>
                <a:lnTo>
                  <a:pt x="492" y="396"/>
                </a:lnTo>
                <a:lnTo>
                  <a:pt x="492" y="402"/>
                </a:lnTo>
                <a:lnTo>
                  <a:pt x="498" y="402"/>
                </a:lnTo>
                <a:lnTo>
                  <a:pt x="498" y="408"/>
                </a:lnTo>
                <a:lnTo>
                  <a:pt x="498" y="414"/>
                </a:lnTo>
                <a:lnTo>
                  <a:pt x="504" y="414"/>
                </a:lnTo>
                <a:lnTo>
                  <a:pt x="504" y="420"/>
                </a:lnTo>
                <a:lnTo>
                  <a:pt x="510" y="420"/>
                </a:lnTo>
                <a:lnTo>
                  <a:pt x="516" y="426"/>
                </a:lnTo>
                <a:lnTo>
                  <a:pt x="522" y="426"/>
                </a:lnTo>
                <a:lnTo>
                  <a:pt x="522" y="432"/>
                </a:lnTo>
                <a:lnTo>
                  <a:pt x="528" y="432"/>
                </a:lnTo>
                <a:lnTo>
                  <a:pt x="528" y="438"/>
                </a:lnTo>
                <a:lnTo>
                  <a:pt x="534" y="438"/>
                </a:lnTo>
                <a:lnTo>
                  <a:pt x="534" y="444"/>
                </a:lnTo>
                <a:lnTo>
                  <a:pt x="540" y="444"/>
                </a:lnTo>
                <a:lnTo>
                  <a:pt x="546" y="444"/>
                </a:lnTo>
                <a:lnTo>
                  <a:pt x="546" y="450"/>
                </a:lnTo>
                <a:lnTo>
                  <a:pt x="546" y="456"/>
                </a:lnTo>
                <a:lnTo>
                  <a:pt x="552" y="456"/>
                </a:lnTo>
                <a:lnTo>
                  <a:pt x="558" y="456"/>
                </a:lnTo>
                <a:lnTo>
                  <a:pt x="564" y="456"/>
                </a:lnTo>
                <a:lnTo>
                  <a:pt x="564" y="462"/>
                </a:lnTo>
                <a:lnTo>
                  <a:pt x="570" y="462"/>
                </a:lnTo>
                <a:lnTo>
                  <a:pt x="576" y="468"/>
                </a:lnTo>
                <a:lnTo>
                  <a:pt x="582" y="468"/>
                </a:lnTo>
                <a:lnTo>
                  <a:pt x="582" y="462"/>
                </a:lnTo>
                <a:lnTo>
                  <a:pt x="588" y="468"/>
                </a:lnTo>
                <a:lnTo>
                  <a:pt x="594" y="468"/>
                </a:lnTo>
                <a:lnTo>
                  <a:pt x="600" y="468"/>
                </a:lnTo>
                <a:lnTo>
                  <a:pt x="600" y="462"/>
                </a:lnTo>
                <a:lnTo>
                  <a:pt x="606" y="462"/>
                </a:lnTo>
                <a:lnTo>
                  <a:pt x="612" y="462"/>
                </a:lnTo>
                <a:lnTo>
                  <a:pt x="618" y="462"/>
                </a:lnTo>
                <a:lnTo>
                  <a:pt x="624" y="462"/>
                </a:lnTo>
                <a:lnTo>
                  <a:pt x="630" y="462"/>
                </a:lnTo>
                <a:lnTo>
                  <a:pt x="630" y="456"/>
                </a:lnTo>
                <a:lnTo>
                  <a:pt x="636" y="456"/>
                </a:lnTo>
                <a:lnTo>
                  <a:pt x="636" y="462"/>
                </a:lnTo>
                <a:lnTo>
                  <a:pt x="636" y="456"/>
                </a:lnTo>
                <a:lnTo>
                  <a:pt x="636" y="462"/>
                </a:lnTo>
                <a:lnTo>
                  <a:pt x="642" y="462"/>
                </a:lnTo>
                <a:lnTo>
                  <a:pt x="642" y="456"/>
                </a:lnTo>
                <a:lnTo>
                  <a:pt x="642" y="462"/>
                </a:lnTo>
                <a:lnTo>
                  <a:pt x="648" y="462"/>
                </a:lnTo>
                <a:lnTo>
                  <a:pt x="648" y="468"/>
                </a:lnTo>
                <a:lnTo>
                  <a:pt x="648" y="474"/>
                </a:lnTo>
                <a:lnTo>
                  <a:pt x="648" y="480"/>
                </a:lnTo>
                <a:lnTo>
                  <a:pt x="642" y="480"/>
                </a:lnTo>
                <a:lnTo>
                  <a:pt x="636" y="486"/>
                </a:lnTo>
                <a:lnTo>
                  <a:pt x="630" y="486"/>
                </a:lnTo>
                <a:lnTo>
                  <a:pt x="630" y="492"/>
                </a:lnTo>
                <a:lnTo>
                  <a:pt x="630" y="498"/>
                </a:lnTo>
                <a:lnTo>
                  <a:pt x="630" y="504"/>
                </a:lnTo>
                <a:lnTo>
                  <a:pt x="636" y="504"/>
                </a:lnTo>
                <a:lnTo>
                  <a:pt x="642" y="510"/>
                </a:lnTo>
                <a:lnTo>
                  <a:pt x="648" y="510"/>
                </a:lnTo>
                <a:lnTo>
                  <a:pt x="654" y="510"/>
                </a:lnTo>
                <a:lnTo>
                  <a:pt x="654" y="516"/>
                </a:lnTo>
                <a:lnTo>
                  <a:pt x="660" y="516"/>
                </a:lnTo>
                <a:lnTo>
                  <a:pt x="666" y="516"/>
                </a:lnTo>
                <a:lnTo>
                  <a:pt x="672" y="522"/>
                </a:lnTo>
                <a:lnTo>
                  <a:pt x="672" y="516"/>
                </a:lnTo>
                <a:lnTo>
                  <a:pt x="672" y="522"/>
                </a:lnTo>
                <a:lnTo>
                  <a:pt x="678" y="522"/>
                </a:lnTo>
                <a:lnTo>
                  <a:pt x="684" y="522"/>
                </a:lnTo>
                <a:lnTo>
                  <a:pt x="684" y="528"/>
                </a:lnTo>
                <a:lnTo>
                  <a:pt x="684" y="522"/>
                </a:lnTo>
                <a:lnTo>
                  <a:pt x="684" y="528"/>
                </a:lnTo>
                <a:lnTo>
                  <a:pt x="684" y="522"/>
                </a:lnTo>
                <a:lnTo>
                  <a:pt x="690" y="528"/>
                </a:lnTo>
                <a:lnTo>
                  <a:pt x="696" y="528"/>
                </a:lnTo>
                <a:lnTo>
                  <a:pt x="702" y="528"/>
                </a:lnTo>
                <a:lnTo>
                  <a:pt x="696" y="528"/>
                </a:lnTo>
                <a:lnTo>
                  <a:pt x="702" y="528"/>
                </a:lnTo>
                <a:lnTo>
                  <a:pt x="708" y="528"/>
                </a:lnTo>
                <a:lnTo>
                  <a:pt x="708" y="534"/>
                </a:lnTo>
                <a:lnTo>
                  <a:pt x="714" y="534"/>
                </a:lnTo>
                <a:lnTo>
                  <a:pt x="720" y="534"/>
                </a:lnTo>
                <a:lnTo>
                  <a:pt x="726" y="534"/>
                </a:lnTo>
                <a:lnTo>
                  <a:pt x="726" y="540"/>
                </a:lnTo>
                <a:lnTo>
                  <a:pt x="732" y="540"/>
                </a:lnTo>
                <a:lnTo>
                  <a:pt x="732" y="546"/>
                </a:lnTo>
                <a:lnTo>
                  <a:pt x="738" y="546"/>
                </a:lnTo>
                <a:lnTo>
                  <a:pt x="738" y="552"/>
                </a:lnTo>
                <a:lnTo>
                  <a:pt x="744" y="552"/>
                </a:lnTo>
                <a:lnTo>
                  <a:pt x="750" y="552"/>
                </a:lnTo>
                <a:lnTo>
                  <a:pt x="750" y="558"/>
                </a:lnTo>
                <a:lnTo>
                  <a:pt x="756" y="558"/>
                </a:lnTo>
                <a:lnTo>
                  <a:pt x="762" y="558"/>
                </a:lnTo>
                <a:lnTo>
                  <a:pt x="768" y="558"/>
                </a:lnTo>
                <a:lnTo>
                  <a:pt x="768" y="564"/>
                </a:lnTo>
                <a:lnTo>
                  <a:pt x="774" y="564"/>
                </a:lnTo>
                <a:lnTo>
                  <a:pt x="780" y="564"/>
                </a:lnTo>
                <a:lnTo>
                  <a:pt x="780" y="570"/>
                </a:lnTo>
                <a:lnTo>
                  <a:pt x="780" y="564"/>
                </a:lnTo>
                <a:lnTo>
                  <a:pt x="780" y="570"/>
                </a:lnTo>
                <a:lnTo>
                  <a:pt x="780" y="564"/>
                </a:lnTo>
                <a:lnTo>
                  <a:pt x="780" y="570"/>
                </a:lnTo>
                <a:lnTo>
                  <a:pt x="780" y="564"/>
                </a:lnTo>
                <a:lnTo>
                  <a:pt x="786" y="564"/>
                </a:lnTo>
                <a:lnTo>
                  <a:pt x="786" y="570"/>
                </a:lnTo>
                <a:lnTo>
                  <a:pt x="786" y="576"/>
                </a:lnTo>
                <a:lnTo>
                  <a:pt x="792" y="576"/>
                </a:lnTo>
                <a:lnTo>
                  <a:pt x="798" y="582"/>
                </a:lnTo>
                <a:lnTo>
                  <a:pt x="804" y="582"/>
                </a:lnTo>
                <a:lnTo>
                  <a:pt x="804" y="588"/>
                </a:lnTo>
                <a:lnTo>
                  <a:pt x="810" y="588"/>
                </a:lnTo>
                <a:lnTo>
                  <a:pt x="816" y="594"/>
                </a:lnTo>
                <a:lnTo>
                  <a:pt x="822" y="594"/>
                </a:lnTo>
                <a:lnTo>
                  <a:pt x="822" y="600"/>
                </a:lnTo>
                <a:lnTo>
                  <a:pt x="822" y="606"/>
                </a:lnTo>
                <a:lnTo>
                  <a:pt x="828" y="606"/>
                </a:lnTo>
                <a:lnTo>
                  <a:pt x="828" y="612"/>
                </a:lnTo>
                <a:lnTo>
                  <a:pt x="828" y="618"/>
                </a:lnTo>
                <a:lnTo>
                  <a:pt x="822" y="618"/>
                </a:lnTo>
                <a:lnTo>
                  <a:pt x="828" y="618"/>
                </a:lnTo>
                <a:lnTo>
                  <a:pt x="822" y="618"/>
                </a:lnTo>
                <a:lnTo>
                  <a:pt x="822" y="624"/>
                </a:lnTo>
                <a:lnTo>
                  <a:pt x="822" y="630"/>
                </a:lnTo>
                <a:lnTo>
                  <a:pt x="822" y="636"/>
                </a:lnTo>
                <a:lnTo>
                  <a:pt x="822" y="642"/>
                </a:lnTo>
                <a:lnTo>
                  <a:pt x="816" y="642"/>
                </a:lnTo>
                <a:lnTo>
                  <a:pt x="810" y="642"/>
                </a:lnTo>
                <a:lnTo>
                  <a:pt x="804" y="636"/>
                </a:lnTo>
                <a:lnTo>
                  <a:pt x="798" y="636"/>
                </a:lnTo>
                <a:lnTo>
                  <a:pt x="798" y="630"/>
                </a:lnTo>
                <a:lnTo>
                  <a:pt x="792" y="630"/>
                </a:lnTo>
                <a:lnTo>
                  <a:pt x="792" y="624"/>
                </a:lnTo>
                <a:lnTo>
                  <a:pt x="786" y="624"/>
                </a:lnTo>
                <a:lnTo>
                  <a:pt x="792" y="618"/>
                </a:lnTo>
                <a:lnTo>
                  <a:pt x="792" y="612"/>
                </a:lnTo>
                <a:lnTo>
                  <a:pt x="786" y="612"/>
                </a:lnTo>
                <a:lnTo>
                  <a:pt x="792" y="612"/>
                </a:lnTo>
                <a:lnTo>
                  <a:pt x="786" y="612"/>
                </a:lnTo>
                <a:lnTo>
                  <a:pt x="786" y="606"/>
                </a:lnTo>
                <a:lnTo>
                  <a:pt x="780" y="606"/>
                </a:lnTo>
                <a:lnTo>
                  <a:pt x="780" y="600"/>
                </a:lnTo>
                <a:lnTo>
                  <a:pt x="774" y="600"/>
                </a:lnTo>
                <a:lnTo>
                  <a:pt x="768" y="600"/>
                </a:lnTo>
                <a:lnTo>
                  <a:pt x="762" y="600"/>
                </a:lnTo>
                <a:lnTo>
                  <a:pt x="756" y="600"/>
                </a:lnTo>
                <a:lnTo>
                  <a:pt x="750" y="600"/>
                </a:lnTo>
                <a:lnTo>
                  <a:pt x="756" y="600"/>
                </a:lnTo>
                <a:lnTo>
                  <a:pt x="750" y="600"/>
                </a:lnTo>
                <a:lnTo>
                  <a:pt x="744" y="600"/>
                </a:lnTo>
                <a:lnTo>
                  <a:pt x="738" y="600"/>
                </a:lnTo>
                <a:lnTo>
                  <a:pt x="738" y="594"/>
                </a:lnTo>
                <a:lnTo>
                  <a:pt x="732" y="594"/>
                </a:lnTo>
                <a:lnTo>
                  <a:pt x="732" y="588"/>
                </a:lnTo>
                <a:lnTo>
                  <a:pt x="726" y="588"/>
                </a:lnTo>
                <a:lnTo>
                  <a:pt x="726" y="582"/>
                </a:lnTo>
                <a:lnTo>
                  <a:pt x="720" y="582"/>
                </a:lnTo>
                <a:lnTo>
                  <a:pt x="720" y="588"/>
                </a:lnTo>
                <a:lnTo>
                  <a:pt x="714" y="588"/>
                </a:lnTo>
                <a:lnTo>
                  <a:pt x="708" y="594"/>
                </a:lnTo>
                <a:lnTo>
                  <a:pt x="708" y="600"/>
                </a:lnTo>
                <a:lnTo>
                  <a:pt x="702" y="600"/>
                </a:lnTo>
                <a:lnTo>
                  <a:pt x="702" y="606"/>
                </a:lnTo>
                <a:lnTo>
                  <a:pt x="702" y="612"/>
                </a:lnTo>
                <a:lnTo>
                  <a:pt x="702" y="618"/>
                </a:lnTo>
                <a:lnTo>
                  <a:pt x="696" y="618"/>
                </a:lnTo>
                <a:lnTo>
                  <a:pt x="696" y="624"/>
                </a:lnTo>
                <a:lnTo>
                  <a:pt x="690" y="624"/>
                </a:lnTo>
                <a:lnTo>
                  <a:pt x="690" y="630"/>
                </a:lnTo>
                <a:lnTo>
                  <a:pt x="690" y="636"/>
                </a:lnTo>
                <a:lnTo>
                  <a:pt x="696" y="636"/>
                </a:lnTo>
                <a:lnTo>
                  <a:pt x="696" y="642"/>
                </a:lnTo>
                <a:lnTo>
                  <a:pt x="690" y="642"/>
                </a:lnTo>
                <a:lnTo>
                  <a:pt x="690" y="648"/>
                </a:lnTo>
                <a:lnTo>
                  <a:pt x="690" y="654"/>
                </a:lnTo>
                <a:lnTo>
                  <a:pt x="684" y="654"/>
                </a:lnTo>
                <a:lnTo>
                  <a:pt x="684" y="660"/>
                </a:lnTo>
                <a:lnTo>
                  <a:pt x="690" y="660"/>
                </a:lnTo>
                <a:lnTo>
                  <a:pt x="690" y="666"/>
                </a:lnTo>
                <a:lnTo>
                  <a:pt x="690" y="672"/>
                </a:lnTo>
                <a:lnTo>
                  <a:pt x="696" y="672"/>
                </a:lnTo>
                <a:lnTo>
                  <a:pt x="702" y="672"/>
                </a:lnTo>
                <a:lnTo>
                  <a:pt x="708" y="672"/>
                </a:lnTo>
                <a:lnTo>
                  <a:pt x="714" y="672"/>
                </a:lnTo>
                <a:lnTo>
                  <a:pt x="714" y="678"/>
                </a:lnTo>
                <a:lnTo>
                  <a:pt x="720" y="678"/>
                </a:lnTo>
                <a:lnTo>
                  <a:pt x="726" y="684"/>
                </a:lnTo>
                <a:lnTo>
                  <a:pt x="732" y="684"/>
                </a:lnTo>
                <a:lnTo>
                  <a:pt x="732" y="690"/>
                </a:lnTo>
                <a:lnTo>
                  <a:pt x="738" y="690"/>
                </a:lnTo>
                <a:lnTo>
                  <a:pt x="738" y="696"/>
                </a:lnTo>
                <a:lnTo>
                  <a:pt x="732" y="696"/>
                </a:lnTo>
                <a:lnTo>
                  <a:pt x="732" y="702"/>
                </a:lnTo>
                <a:lnTo>
                  <a:pt x="738" y="702"/>
                </a:lnTo>
                <a:lnTo>
                  <a:pt x="738" y="708"/>
                </a:lnTo>
                <a:lnTo>
                  <a:pt x="738" y="714"/>
                </a:lnTo>
                <a:lnTo>
                  <a:pt x="738" y="720"/>
                </a:lnTo>
                <a:lnTo>
                  <a:pt x="744" y="720"/>
                </a:lnTo>
                <a:lnTo>
                  <a:pt x="744" y="726"/>
                </a:lnTo>
                <a:lnTo>
                  <a:pt x="744" y="732"/>
                </a:lnTo>
                <a:lnTo>
                  <a:pt x="738" y="732"/>
                </a:lnTo>
                <a:lnTo>
                  <a:pt x="738" y="738"/>
                </a:lnTo>
                <a:lnTo>
                  <a:pt x="738" y="732"/>
                </a:lnTo>
                <a:lnTo>
                  <a:pt x="732" y="732"/>
                </a:lnTo>
                <a:lnTo>
                  <a:pt x="732" y="738"/>
                </a:lnTo>
                <a:lnTo>
                  <a:pt x="732" y="732"/>
                </a:lnTo>
                <a:lnTo>
                  <a:pt x="726" y="732"/>
                </a:lnTo>
                <a:lnTo>
                  <a:pt x="720" y="732"/>
                </a:lnTo>
                <a:lnTo>
                  <a:pt x="720" y="738"/>
                </a:lnTo>
                <a:lnTo>
                  <a:pt x="714" y="738"/>
                </a:lnTo>
                <a:lnTo>
                  <a:pt x="708" y="738"/>
                </a:lnTo>
                <a:lnTo>
                  <a:pt x="708" y="744"/>
                </a:lnTo>
                <a:lnTo>
                  <a:pt x="702" y="744"/>
                </a:lnTo>
                <a:lnTo>
                  <a:pt x="702" y="750"/>
                </a:lnTo>
                <a:lnTo>
                  <a:pt x="702" y="756"/>
                </a:lnTo>
                <a:lnTo>
                  <a:pt x="696" y="756"/>
                </a:lnTo>
                <a:lnTo>
                  <a:pt x="702" y="756"/>
                </a:lnTo>
                <a:lnTo>
                  <a:pt x="702" y="762"/>
                </a:lnTo>
                <a:lnTo>
                  <a:pt x="702" y="768"/>
                </a:lnTo>
                <a:lnTo>
                  <a:pt x="702" y="774"/>
                </a:lnTo>
                <a:lnTo>
                  <a:pt x="702" y="780"/>
                </a:lnTo>
                <a:lnTo>
                  <a:pt x="702" y="786"/>
                </a:lnTo>
                <a:lnTo>
                  <a:pt x="696" y="792"/>
                </a:lnTo>
                <a:lnTo>
                  <a:pt x="690" y="792"/>
                </a:lnTo>
                <a:lnTo>
                  <a:pt x="690" y="798"/>
                </a:lnTo>
                <a:lnTo>
                  <a:pt x="684" y="798"/>
                </a:lnTo>
                <a:lnTo>
                  <a:pt x="684" y="804"/>
                </a:lnTo>
                <a:lnTo>
                  <a:pt x="678" y="804"/>
                </a:lnTo>
                <a:lnTo>
                  <a:pt x="678" y="810"/>
                </a:lnTo>
                <a:lnTo>
                  <a:pt x="678" y="816"/>
                </a:lnTo>
                <a:lnTo>
                  <a:pt x="672" y="822"/>
                </a:lnTo>
                <a:lnTo>
                  <a:pt x="672" y="828"/>
                </a:lnTo>
                <a:lnTo>
                  <a:pt x="672" y="834"/>
                </a:lnTo>
                <a:lnTo>
                  <a:pt x="666" y="834"/>
                </a:lnTo>
                <a:lnTo>
                  <a:pt x="660" y="834"/>
                </a:lnTo>
                <a:lnTo>
                  <a:pt x="654" y="834"/>
                </a:lnTo>
                <a:lnTo>
                  <a:pt x="648" y="834"/>
                </a:lnTo>
                <a:lnTo>
                  <a:pt x="642" y="834"/>
                </a:lnTo>
                <a:lnTo>
                  <a:pt x="636" y="828"/>
                </a:lnTo>
                <a:lnTo>
                  <a:pt x="636" y="822"/>
                </a:lnTo>
                <a:lnTo>
                  <a:pt x="636" y="816"/>
                </a:lnTo>
                <a:lnTo>
                  <a:pt x="636" y="810"/>
                </a:lnTo>
                <a:lnTo>
                  <a:pt x="636" y="804"/>
                </a:lnTo>
                <a:lnTo>
                  <a:pt x="642" y="804"/>
                </a:lnTo>
                <a:lnTo>
                  <a:pt x="648" y="804"/>
                </a:lnTo>
                <a:lnTo>
                  <a:pt x="648" y="798"/>
                </a:lnTo>
                <a:lnTo>
                  <a:pt x="648" y="792"/>
                </a:lnTo>
                <a:lnTo>
                  <a:pt x="654" y="792"/>
                </a:lnTo>
                <a:lnTo>
                  <a:pt x="648" y="792"/>
                </a:lnTo>
                <a:lnTo>
                  <a:pt x="654" y="792"/>
                </a:lnTo>
                <a:lnTo>
                  <a:pt x="654" y="786"/>
                </a:lnTo>
                <a:lnTo>
                  <a:pt x="654" y="780"/>
                </a:lnTo>
                <a:lnTo>
                  <a:pt x="654" y="774"/>
                </a:lnTo>
                <a:lnTo>
                  <a:pt x="648" y="774"/>
                </a:lnTo>
                <a:lnTo>
                  <a:pt x="648" y="768"/>
                </a:lnTo>
                <a:lnTo>
                  <a:pt x="648" y="762"/>
                </a:lnTo>
                <a:lnTo>
                  <a:pt x="654" y="762"/>
                </a:lnTo>
                <a:lnTo>
                  <a:pt x="660" y="762"/>
                </a:lnTo>
                <a:lnTo>
                  <a:pt x="660" y="756"/>
                </a:lnTo>
                <a:lnTo>
                  <a:pt x="660" y="762"/>
                </a:lnTo>
                <a:lnTo>
                  <a:pt x="660" y="756"/>
                </a:lnTo>
                <a:lnTo>
                  <a:pt x="660" y="762"/>
                </a:lnTo>
                <a:lnTo>
                  <a:pt x="666" y="762"/>
                </a:lnTo>
                <a:lnTo>
                  <a:pt x="666" y="756"/>
                </a:lnTo>
                <a:lnTo>
                  <a:pt x="666" y="762"/>
                </a:lnTo>
                <a:lnTo>
                  <a:pt x="672" y="756"/>
                </a:lnTo>
                <a:lnTo>
                  <a:pt x="672" y="750"/>
                </a:lnTo>
                <a:lnTo>
                  <a:pt x="672" y="744"/>
                </a:lnTo>
                <a:lnTo>
                  <a:pt x="672" y="738"/>
                </a:lnTo>
                <a:lnTo>
                  <a:pt x="666" y="738"/>
                </a:lnTo>
                <a:lnTo>
                  <a:pt x="666" y="732"/>
                </a:lnTo>
                <a:lnTo>
                  <a:pt x="660" y="732"/>
                </a:lnTo>
                <a:lnTo>
                  <a:pt x="660" y="726"/>
                </a:lnTo>
                <a:lnTo>
                  <a:pt x="660" y="720"/>
                </a:lnTo>
                <a:lnTo>
                  <a:pt x="660" y="714"/>
                </a:lnTo>
                <a:lnTo>
                  <a:pt x="660" y="708"/>
                </a:lnTo>
                <a:lnTo>
                  <a:pt x="660" y="702"/>
                </a:lnTo>
                <a:lnTo>
                  <a:pt x="654" y="702"/>
                </a:lnTo>
                <a:lnTo>
                  <a:pt x="654" y="696"/>
                </a:lnTo>
                <a:lnTo>
                  <a:pt x="654" y="690"/>
                </a:lnTo>
                <a:lnTo>
                  <a:pt x="648" y="690"/>
                </a:lnTo>
                <a:lnTo>
                  <a:pt x="648" y="684"/>
                </a:lnTo>
                <a:lnTo>
                  <a:pt x="642" y="684"/>
                </a:lnTo>
                <a:lnTo>
                  <a:pt x="642" y="678"/>
                </a:lnTo>
                <a:lnTo>
                  <a:pt x="642" y="672"/>
                </a:lnTo>
                <a:lnTo>
                  <a:pt x="636" y="672"/>
                </a:lnTo>
                <a:lnTo>
                  <a:pt x="636" y="666"/>
                </a:lnTo>
                <a:lnTo>
                  <a:pt x="636" y="660"/>
                </a:lnTo>
                <a:lnTo>
                  <a:pt x="636" y="654"/>
                </a:lnTo>
                <a:lnTo>
                  <a:pt x="630" y="648"/>
                </a:lnTo>
                <a:lnTo>
                  <a:pt x="630" y="642"/>
                </a:lnTo>
                <a:lnTo>
                  <a:pt x="624" y="642"/>
                </a:lnTo>
                <a:lnTo>
                  <a:pt x="624" y="636"/>
                </a:lnTo>
                <a:lnTo>
                  <a:pt x="618" y="636"/>
                </a:lnTo>
                <a:lnTo>
                  <a:pt x="612" y="636"/>
                </a:lnTo>
                <a:lnTo>
                  <a:pt x="612" y="642"/>
                </a:lnTo>
                <a:lnTo>
                  <a:pt x="606" y="642"/>
                </a:lnTo>
                <a:lnTo>
                  <a:pt x="600" y="642"/>
                </a:lnTo>
                <a:lnTo>
                  <a:pt x="594" y="642"/>
                </a:lnTo>
                <a:lnTo>
                  <a:pt x="600" y="642"/>
                </a:lnTo>
                <a:lnTo>
                  <a:pt x="594" y="642"/>
                </a:lnTo>
                <a:lnTo>
                  <a:pt x="594" y="636"/>
                </a:lnTo>
                <a:lnTo>
                  <a:pt x="588" y="636"/>
                </a:lnTo>
                <a:lnTo>
                  <a:pt x="588" y="630"/>
                </a:lnTo>
                <a:lnTo>
                  <a:pt x="588" y="636"/>
                </a:lnTo>
                <a:lnTo>
                  <a:pt x="588" y="630"/>
                </a:lnTo>
                <a:lnTo>
                  <a:pt x="582" y="630"/>
                </a:lnTo>
                <a:lnTo>
                  <a:pt x="576" y="630"/>
                </a:lnTo>
                <a:lnTo>
                  <a:pt x="576" y="624"/>
                </a:lnTo>
                <a:lnTo>
                  <a:pt x="570" y="624"/>
                </a:lnTo>
                <a:lnTo>
                  <a:pt x="570" y="618"/>
                </a:lnTo>
                <a:lnTo>
                  <a:pt x="570" y="612"/>
                </a:lnTo>
                <a:lnTo>
                  <a:pt x="576" y="612"/>
                </a:lnTo>
                <a:lnTo>
                  <a:pt x="576" y="606"/>
                </a:lnTo>
                <a:lnTo>
                  <a:pt x="570" y="606"/>
                </a:lnTo>
                <a:lnTo>
                  <a:pt x="570" y="600"/>
                </a:lnTo>
                <a:lnTo>
                  <a:pt x="570" y="594"/>
                </a:lnTo>
                <a:lnTo>
                  <a:pt x="564" y="594"/>
                </a:lnTo>
                <a:lnTo>
                  <a:pt x="564" y="588"/>
                </a:lnTo>
                <a:lnTo>
                  <a:pt x="558" y="588"/>
                </a:lnTo>
                <a:lnTo>
                  <a:pt x="558" y="582"/>
                </a:lnTo>
                <a:lnTo>
                  <a:pt x="552" y="582"/>
                </a:lnTo>
                <a:lnTo>
                  <a:pt x="552" y="588"/>
                </a:lnTo>
                <a:lnTo>
                  <a:pt x="546" y="588"/>
                </a:lnTo>
                <a:lnTo>
                  <a:pt x="540" y="588"/>
                </a:lnTo>
                <a:lnTo>
                  <a:pt x="540" y="594"/>
                </a:lnTo>
                <a:lnTo>
                  <a:pt x="540" y="588"/>
                </a:lnTo>
                <a:lnTo>
                  <a:pt x="534" y="588"/>
                </a:lnTo>
                <a:lnTo>
                  <a:pt x="534" y="594"/>
                </a:lnTo>
                <a:lnTo>
                  <a:pt x="528" y="594"/>
                </a:lnTo>
                <a:lnTo>
                  <a:pt x="528" y="588"/>
                </a:lnTo>
                <a:lnTo>
                  <a:pt x="534" y="588"/>
                </a:lnTo>
                <a:lnTo>
                  <a:pt x="534" y="582"/>
                </a:lnTo>
                <a:lnTo>
                  <a:pt x="534" y="576"/>
                </a:lnTo>
                <a:lnTo>
                  <a:pt x="528" y="576"/>
                </a:lnTo>
                <a:lnTo>
                  <a:pt x="522" y="576"/>
                </a:lnTo>
                <a:lnTo>
                  <a:pt x="522" y="570"/>
                </a:lnTo>
                <a:lnTo>
                  <a:pt x="516" y="570"/>
                </a:lnTo>
                <a:lnTo>
                  <a:pt x="516" y="576"/>
                </a:lnTo>
                <a:lnTo>
                  <a:pt x="510" y="576"/>
                </a:lnTo>
                <a:lnTo>
                  <a:pt x="516" y="576"/>
                </a:lnTo>
                <a:lnTo>
                  <a:pt x="510" y="576"/>
                </a:lnTo>
                <a:lnTo>
                  <a:pt x="510" y="570"/>
                </a:lnTo>
                <a:lnTo>
                  <a:pt x="510" y="576"/>
                </a:lnTo>
                <a:lnTo>
                  <a:pt x="510" y="570"/>
                </a:lnTo>
                <a:lnTo>
                  <a:pt x="504" y="570"/>
                </a:lnTo>
                <a:lnTo>
                  <a:pt x="504" y="576"/>
                </a:lnTo>
                <a:lnTo>
                  <a:pt x="510" y="576"/>
                </a:lnTo>
                <a:lnTo>
                  <a:pt x="504" y="576"/>
                </a:lnTo>
                <a:lnTo>
                  <a:pt x="510" y="576"/>
                </a:lnTo>
                <a:lnTo>
                  <a:pt x="504" y="576"/>
                </a:lnTo>
                <a:lnTo>
                  <a:pt x="504" y="570"/>
                </a:lnTo>
                <a:lnTo>
                  <a:pt x="504" y="564"/>
                </a:lnTo>
                <a:lnTo>
                  <a:pt x="498" y="564"/>
                </a:lnTo>
                <a:lnTo>
                  <a:pt x="498" y="558"/>
                </a:lnTo>
                <a:lnTo>
                  <a:pt x="492" y="558"/>
                </a:lnTo>
                <a:lnTo>
                  <a:pt x="492" y="552"/>
                </a:lnTo>
                <a:lnTo>
                  <a:pt x="492" y="546"/>
                </a:lnTo>
                <a:lnTo>
                  <a:pt x="486" y="540"/>
                </a:lnTo>
                <a:lnTo>
                  <a:pt x="480" y="540"/>
                </a:lnTo>
                <a:lnTo>
                  <a:pt x="480" y="534"/>
                </a:lnTo>
                <a:lnTo>
                  <a:pt x="480" y="540"/>
                </a:lnTo>
                <a:lnTo>
                  <a:pt x="480" y="534"/>
                </a:lnTo>
                <a:lnTo>
                  <a:pt x="474" y="534"/>
                </a:lnTo>
                <a:lnTo>
                  <a:pt x="468" y="534"/>
                </a:lnTo>
                <a:lnTo>
                  <a:pt x="468" y="540"/>
                </a:lnTo>
                <a:lnTo>
                  <a:pt x="462" y="540"/>
                </a:lnTo>
                <a:lnTo>
                  <a:pt x="462" y="534"/>
                </a:lnTo>
                <a:lnTo>
                  <a:pt x="456" y="534"/>
                </a:lnTo>
                <a:lnTo>
                  <a:pt x="450" y="534"/>
                </a:lnTo>
                <a:lnTo>
                  <a:pt x="444" y="534"/>
                </a:lnTo>
                <a:lnTo>
                  <a:pt x="438" y="534"/>
                </a:lnTo>
                <a:lnTo>
                  <a:pt x="438" y="540"/>
                </a:lnTo>
                <a:lnTo>
                  <a:pt x="432" y="540"/>
                </a:lnTo>
                <a:lnTo>
                  <a:pt x="432" y="534"/>
                </a:lnTo>
                <a:lnTo>
                  <a:pt x="426" y="534"/>
                </a:lnTo>
                <a:lnTo>
                  <a:pt x="426" y="528"/>
                </a:lnTo>
                <a:lnTo>
                  <a:pt x="420" y="528"/>
                </a:lnTo>
                <a:lnTo>
                  <a:pt x="420" y="522"/>
                </a:lnTo>
                <a:lnTo>
                  <a:pt x="414" y="522"/>
                </a:lnTo>
                <a:lnTo>
                  <a:pt x="408" y="522"/>
                </a:lnTo>
                <a:lnTo>
                  <a:pt x="408" y="516"/>
                </a:lnTo>
                <a:lnTo>
                  <a:pt x="402" y="516"/>
                </a:lnTo>
                <a:lnTo>
                  <a:pt x="402" y="522"/>
                </a:lnTo>
                <a:lnTo>
                  <a:pt x="402" y="516"/>
                </a:lnTo>
                <a:lnTo>
                  <a:pt x="396" y="516"/>
                </a:lnTo>
                <a:lnTo>
                  <a:pt x="396" y="510"/>
                </a:lnTo>
                <a:lnTo>
                  <a:pt x="390" y="504"/>
                </a:lnTo>
                <a:lnTo>
                  <a:pt x="384" y="498"/>
                </a:lnTo>
                <a:lnTo>
                  <a:pt x="378" y="498"/>
                </a:lnTo>
                <a:lnTo>
                  <a:pt x="378" y="492"/>
                </a:lnTo>
                <a:lnTo>
                  <a:pt x="372" y="492"/>
                </a:lnTo>
                <a:lnTo>
                  <a:pt x="372" y="486"/>
                </a:lnTo>
                <a:lnTo>
                  <a:pt x="372" y="480"/>
                </a:lnTo>
                <a:lnTo>
                  <a:pt x="366" y="480"/>
                </a:lnTo>
                <a:lnTo>
                  <a:pt x="366" y="474"/>
                </a:lnTo>
                <a:lnTo>
                  <a:pt x="360" y="474"/>
                </a:lnTo>
                <a:lnTo>
                  <a:pt x="360" y="468"/>
                </a:lnTo>
                <a:lnTo>
                  <a:pt x="354" y="468"/>
                </a:lnTo>
                <a:lnTo>
                  <a:pt x="348" y="468"/>
                </a:lnTo>
                <a:lnTo>
                  <a:pt x="342" y="468"/>
                </a:lnTo>
                <a:lnTo>
                  <a:pt x="342" y="462"/>
                </a:lnTo>
                <a:lnTo>
                  <a:pt x="342" y="456"/>
                </a:lnTo>
                <a:lnTo>
                  <a:pt x="336" y="456"/>
                </a:lnTo>
                <a:lnTo>
                  <a:pt x="336" y="450"/>
                </a:lnTo>
                <a:lnTo>
                  <a:pt x="336" y="444"/>
                </a:lnTo>
                <a:lnTo>
                  <a:pt x="330" y="444"/>
                </a:lnTo>
                <a:lnTo>
                  <a:pt x="330" y="438"/>
                </a:lnTo>
                <a:lnTo>
                  <a:pt x="324" y="438"/>
                </a:lnTo>
                <a:lnTo>
                  <a:pt x="318" y="438"/>
                </a:lnTo>
                <a:lnTo>
                  <a:pt x="318" y="432"/>
                </a:lnTo>
                <a:lnTo>
                  <a:pt x="312" y="432"/>
                </a:lnTo>
                <a:lnTo>
                  <a:pt x="306" y="432"/>
                </a:lnTo>
                <a:lnTo>
                  <a:pt x="300" y="432"/>
                </a:lnTo>
                <a:lnTo>
                  <a:pt x="300" y="438"/>
                </a:lnTo>
                <a:lnTo>
                  <a:pt x="294" y="438"/>
                </a:lnTo>
                <a:lnTo>
                  <a:pt x="294" y="432"/>
                </a:lnTo>
                <a:lnTo>
                  <a:pt x="294" y="426"/>
                </a:lnTo>
                <a:lnTo>
                  <a:pt x="294" y="432"/>
                </a:lnTo>
                <a:lnTo>
                  <a:pt x="300" y="432"/>
                </a:lnTo>
                <a:lnTo>
                  <a:pt x="300" y="426"/>
                </a:lnTo>
                <a:lnTo>
                  <a:pt x="300" y="420"/>
                </a:lnTo>
                <a:lnTo>
                  <a:pt x="294" y="420"/>
                </a:lnTo>
                <a:lnTo>
                  <a:pt x="294" y="414"/>
                </a:lnTo>
                <a:lnTo>
                  <a:pt x="288" y="408"/>
                </a:lnTo>
                <a:lnTo>
                  <a:pt x="288" y="402"/>
                </a:lnTo>
                <a:lnTo>
                  <a:pt x="282" y="402"/>
                </a:lnTo>
                <a:lnTo>
                  <a:pt x="276" y="402"/>
                </a:lnTo>
                <a:lnTo>
                  <a:pt x="276" y="396"/>
                </a:lnTo>
                <a:lnTo>
                  <a:pt x="270" y="396"/>
                </a:lnTo>
                <a:lnTo>
                  <a:pt x="270" y="402"/>
                </a:lnTo>
                <a:lnTo>
                  <a:pt x="270" y="396"/>
                </a:lnTo>
                <a:lnTo>
                  <a:pt x="270" y="390"/>
                </a:lnTo>
                <a:lnTo>
                  <a:pt x="270" y="384"/>
                </a:lnTo>
                <a:lnTo>
                  <a:pt x="264" y="384"/>
                </a:lnTo>
                <a:lnTo>
                  <a:pt x="258" y="384"/>
                </a:lnTo>
                <a:lnTo>
                  <a:pt x="252" y="384"/>
                </a:lnTo>
                <a:lnTo>
                  <a:pt x="252" y="378"/>
                </a:lnTo>
                <a:lnTo>
                  <a:pt x="252" y="372"/>
                </a:lnTo>
                <a:lnTo>
                  <a:pt x="258" y="372"/>
                </a:lnTo>
                <a:lnTo>
                  <a:pt x="258" y="366"/>
                </a:lnTo>
                <a:lnTo>
                  <a:pt x="258" y="360"/>
                </a:lnTo>
                <a:lnTo>
                  <a:pt x="252" y="354"/>
                </a:lnTo>
                <a:lnTo>
                  <a:pt x="252" y="348"/>
                </a:lnTo>
                <a:lnTo>
                  <a:pt x="252" y="342"/>
                </a:lnTo>
                <a:lnTo>
                  <a:pt x="246" y="342"/>
                </a:lnTo>
                <a:lnTo>
                  <a:pt x="246" y="336"/>
                </a:lnTo>
                <a:lnTo>
                  <a:pt x="240" y="336"/>
                </a:lnTo>
                <a:lnTo>
                  <a:pt x="240" y="330"/>
                </a:lnTo>
                <a:lnTo>
                  <a:pt x="240" y="324"/>
                </a:lnTo>
                <a:lnTo>
                  <a:pt x="240" y="318"/>
                </a:lnTo>
                <a:lnTo>
                  <a:pt x="240" y="312"/>
                </a:lnTo>
                <a:lnTo>
                  <a:pt x="240" y="306"/>
                </a:lnTo>
                <a:lnTo>
                  <a:pt x="234" y="300"/>
                </a:lnTo>
                <a:lnTo>
                  <a:pt x="234" y="294"/>
                </a:lnTo>
                <a:lnTo>
                  <a:pt x="234" y="288"/>
                </a:lnTo>
                <a:lnTo>
                  <a:pt x="228" y="288"/>
                </a:lnTo>
                <a:lnTo>
                  <a:pt x="228" y="282"/>
                </a:lnTo>
                <a:lnTo>
                  <a:pt x="222" y="282"/>
                </a:lnTo>
                <a:lnTo>
                  <a:pt x="216" y="282"/>
                </a:lnTo>
                <a:lnTo>
                  <a:pt x="210" y="282"/>
                </a:lnTo>
                <a:lnTo>
                  <a:pt x="210" y="276"/>
                </a:lnTo>
                <a:lnTo>
                  <a:pt x="204" y="276"/>
                </a:lnTo>
                <a:lnTo>
                  <a:pt x="210" y="276"/>
                </a:lnTo>
                <a:lnTo>
                  <a:pt x="204" y="276"/>
                </a:lnTo>
                <a:lnTo>
                  <a:pt x="210" y="276"/>
                </a:lnTo>
                <a:lnTo>
                  <a:pt x="210" y="282"/>
                </a:lnTo>
                <a:lnTo>
                  <a:pt x="204" y="282"/>
                </a:lnTo>
                <a:lnTo>
                  <a:pt x="204" y="276"/>
                </a:lnTo>
                <a:lnTo>
                  <a:pt x="198" y="276"/>
                </a:lnTo>
                <a:lnTo>
                  <a:pt x="198" y="270"/>
                </a:lnTo>
                <a:lnTo>
                  <a:pt x="192" y="270"/>
                </a:lnTo>
                <a:lnTo>
                  <a:pt x="192" y="276"/>
                </a:lnTo>
                <a:lnTo>
                  <a:pt x="192" y="270"/>
                </a:lnTo>
                <a:lnTo>
                  <a:pt x="186" y="264"/>
                </a:lnTo>
                <a:lnTo>
                  <a:pt x="180" y="264"/>
                </a:lnTo>
                <a:lnTo>
                  <a:pt x="180" y="258"/>
                </a:lnTo>
                <a:lnTo>
                  <a:pt x="174" y="258"/>
                </a:lnTo>
                <a:lnTo>
                  <a:pt x="168" y="252"/>
                </a:lnTo>
                <a:lnTo>
                  <a:pt x="168" y="258"/>
                </a:lnTo>
                <a:lnTo>
                  <a:pt x="162" y="258"/>
                </a:lnTo>
                <a:lnTo>
                  <a:pt x="162" y="252"/>
                </a:lnTo>
                <a:lnTo>
                  <a:pt x="156" y="252"/>
                </a:lnTo>
                <a:lnTo>
                  <a:pt x="150" y="252"/>
                </a:lnTo>
                <a:lnTo>
                  <a:pt x="150" y="246"/>
                </a:lnTo>
                <a:lnTo>
                  <a:pt x="144" y="246"/>
                </a:lnTo>
                <a:lnTo>
                  <a:pt x="150" y="246"/>
                </a:lnTo>
                <a:lnTo>
                  <a:pt x="144" y="246"/>
                </a:lnTo>
                <a:lnTo>
                  <a:pt x="138" y="246"/>
                </a:lnTo>
                <a:lnTo>
                  <a:pt x="132" y="246"/>
                </a:lnTo>
                <a:lnTo>
                  <a:pt x="132" y="252"/>
                </a:lnTo>
                <a:lnTo>
                  <a:pt x="126" y="252"/>
                </a:lnTo>
                <a:lnTo>
                  <a:pt x="120" y="252"/>
                </a:lnTo>
                <a:lnTo>
                  <a:pt x="120" y="258"/>
                </a:lnTo>
                <a:lnTo>
                  <a:pt x="114" y="258"/>
                </a:lnTo>
                <a:lnTo>
                  <a:pt x="114" y="264"/>
                </a:lnTo>
                <a:lnTo>
                  <a:pt x="114" y="270"/>
                </a:lnTo>
                <a:lnTo>
                  <a:pt x="108" y="270"/>
                </a:lnTo>
                <a:lnTo>
                  <a:pt x="102" y="270"/>
                </a:lnTo>
                <a:lnTo>
                  <a:pt x="102" y="276"/>
                </a:lnTo>
                <a:lnTo>
                  <a:pt x="102" y="282"/>
                </a:lnTo>
                <a:lnTo>
                  <a:pt x="96" y="282"/>
                </a:lnTo>
                <a:lnTo>
                  <a:pt x="96" y="288"/>
                </a:lnTo>
                <a:lnTo>
                  <a:pt x="90" y="288"/>
                </a:lnTo>
                <a:lnTo>
                  <a:pt x="90" y="294"/>
                </a:lnTo>
                <a:lnTo>
                  <a:pt x="84" y="294"/>
                </a:lnTo>
                <a:lnTo>
                  <a:pt x="84" y="300"/>
                </a:lnTo>
                <a:lnTo>
                  <a:pt x="78" y="300"/>
                </a:lnTo>
                <a:lnTo>
                  <a:pt x="72" y="300"/>
                </a:lnTo>
                <a:lnTo>
                  <a:pt x="66" y="300"/>
                </a:lnTo>
                <a:lnTo>
                  <a:pt x="66" y="306"/>
                </a:lnTo>
                <a:lnTo>
                  <a:pt x="60" y="306"/>
                </a:lnTo>
                <a:lnTo>
                  <a:pt x="60" y="300"/>
                </a:lnTo>
                <a:lnTo>
                  <a:pt x="54" y="300"/>
                </a:lnTo>
                <a:lnTo>
                  <a:pt x="54" y="306"/>
                </a:lnTo>
                <a:lnTo>
                  <a:pt x="54" y="300"/>
                </a:lnTo>
                <a:lnTo>
                  <a:pt x="54" y="306"/>
                </a:lnTo>
                <a:lnTo>
                  <a:pt x="54" y="300"/>
                </a:lnTo>
                <a:lnTo>
                  <a:pt x="54" y="306"/>
                </a:lnTo>
                <a:close/>
                <a:moveTo>
                  <a:pt x="378" y="288"/>
                </a:moveTo>
                <a:lnTo>
                  <a:pt x="384" y="288"/>
                </a:lnTo>
                <a:lnTo>
                  <a:pt x="384" y="282"/>
                </a:lnTo>
                <a:lnTo>
                  <a:pt x="384" y="288"/>
                </a:lnTo>
                <a:lnTo>
                  <a:pt x="384" y="294"/>
                </a:lnTo>
                <a:lnTo>
                  <a:pt x="378" y="294"/>
                </a:lnTo>
                <a:lnTo>
                  <a:pt x="378" y="288"/>
                </a:lnTo>
                <a:close/>
                <a:moveTo>
                  <a:pt x="414" y="126"/>
                </a:moveTo>
                <a:lnTo>
                  <a:pt x="414" y="120"/>
                </a:lnTo>
                <a:lnTo>
                  <a:pt x="414" y="126"/>
                </a:lnTo>
                <a:close/>
                <a:moveTo>
                  <a:pt x="420" y="570"/>
                </a:moveTo>
                <a:lnTo>
                  <a:pt x="420" y="564"/>
                </a:lnTo>
                <a:lnTo>
                  <a:pt x="420" y="570"/>
                </a:lnTo>
                <a:close/>
                <a:moveTo>
                  <a:pt x="420" y="126"/>
                </a:moveTo>
                <a:lnTo>
                  <a:pt x="426" y="126"/>
                </a:lnTo>
                <a:lnTo>
                  <a:pt x="420" y="126"/>
                </a:lnTo>
                <a:lnTo>
                  <a:pt x="426" y="120"/>
                </a:lnTo>
                <a:lnTo>
                  <a:pt x="426" y="126"/>
                </a:lnTo>
                <a:lnTo>
                  <a:pt x="420" y="126"/>
                </a:lnTo>
                <a:close/>
                <a:moveTo>
                  <a:pt x="420" y="120"/>
                </a:moveTo>
                <a:lnTo>
                  <a:pt x="426" y="120"/>
                </a:lnTo>
                <a:lnTo>
                  <a:pt x="420" y="120"/>
                </a:lnTo>
                <a:close/>
                <a:moveTo>
                  <a:pt x="426" y="126"/>
                </a:moveTo>
                <a:lnTo>
                  <a:pt x="426" y="120"/>
                </a:lnTo>
                <a:lnTo>
                  <a:pt x="426" y="126"/>
                </a:lnTo>
                <a:close/>
                <a:moveTo>
                  <a:pt x="426" y="570"/>
                </a:moveTo>
                <a:lnTo>
                  <a:pt x="426" y="564"/>
                </a:lnTo>
                <a:lnTo>
                  <a:pt x="432" y="564"/>
                </a:lnTo>
                <a:lnTo>
                  <a:pt x="426" y="564"/>
                </a:lnTo>
                <a:lnTo>
                  <a:pt x="426" y="570"/>
                </a:lnTo>
                <a:close/>
                <a:moveTo>
                  <a:pt x="432" y="120"/>
                </a:moveTo>
                <a:lnTo>
                  <a:pt x="432" y="126"/>
                </a:lnTo>
                <a:lnTo>
                  <a:pt x="432" y="120"/>
                </a:lnTo>
                <a:close/>
                <a:moveTo>
                  <a:pt x="432" y="126"/>
                </a:moveTo>
                <a:lnTo>
                  <a:pt x="432" y="120"/>
                </a:lnTo>
                <a:lnTo>
                  <a:pt x="432" y="126"/>
                </a:lnTo>
                <a:close/>
                <a:moveTo>
                  <a:pt x="432" y="126"/>
                </a:moveTo>
                <a:lnTo>
                  <a:pt x="432" y="120"/>
                </a:lnTo>
                <a:lnTo>
                  <a:pt x="432" y="126"/>
                </a:lnTo>
                <a:close/>
                <a:moveTo>
                  <a:pt x="432" y="126"/>
                </a:moveTo>
                <a:lnTo>
                  <a:pt x="432" y="120"/>
                </a:lnTo>
                <a:lnTo>
                  <a:pt x="432" y="126"/>
                </a:lnTo>
                <a:close/>
                <a:moveTo>
                  <a:pt x="432" y="126"/>
                </a:moveTo>
                <a:lnTo>
                  <a:pt x="432" y="120"/>
                </a:lnTo>
                <a:lnTo>
                  <a:pt x="432" y="126"/>
                </a:lnTo>
                <a:close/>
                <a:moveTo>
                  <a:pt x="432" y="126"/>
                </a:moveTo>
                <a:lnTo>
                  <a:pt x="432" y="120"/>
                </a:lnTo>
                <a:lnTo>
                  <a:pt x="432" y="126"/>
                </a:lnTo>
                <a:close/>
                <a:moveTo>
                  <a:pt x="438" y="126"/>
                </a:moveTo>
                <a:lnTo>
                  <a:pt x="432" y="126"/>
                </a:lnTo>
                <a:lnTo>
                  <a:pt x="438" y="126"/>
                </a:lnTo>
                <a:close/>
                <a:moveTo>
                  <a:pt x="438" y="126"/>
                </a:moveTo>
                <a:lnTo>
                  <a:pt x="432" y="126"/>
                </a:lnTo>
                <a:lnTo>
                  <a:pt x="438" y="126"/>
                </a:lnTo>
                <a:close/>
                <a:moveTo>
                  <a:pt x="450" y="774"/>
                </a:moveTo>
                <a:lnTo>
                  <a:pt x="456" y="774"/>
                </a:lnTo>
                <a:lnTo>
                  <a:pt x="450" y="774"/>
                </a:lnTo>
                <a:close/>
                <a:moveTo>
                  <a:pt x="486" y="924"/>
                </a:moveTo>
                <a:lnTo>
                  <a:pt x="486" y="930"/>
                </a:lnTo>
                <a:lnTo>
                  <a:pt x="486" y="924"/>
                </a:lnTo>
                <a:close/>
                <a:moveTo>
                  <a:pt x="492" y="582"/>
                </a:moveTo>
                <a:lnTo>
                  <a:pt x="498" y="582"/>
                </a:lnTo>
                <a:lnTo>
                  <a:pt x="498" y="588"/>
                </a:lnTo>
                <a:lnTo>
                  <a:pt x="492" y="588"/>
                </a:lnTo>
                <a:lnTo>
                  <a:pt x="492" y="582"/>
                </a:lnTo>
                <a:close/>
                <a:moveTo>
                  <a:pt x="504" y="582"/>
                </a:moveTo>
                <a:lnTo>
                  <a:pt x="498" y="582"/>
                </a:lnTo>
                <a:lnTo>
                  <a:pt x="504" y="582"/>
                </a:lnTo>
                <a:close/>
                <a:moveTo>
                  <a:pt x="504" y="582"/>
                </a:moveTo>
                <a:lnTo>
                  <a:pt x="504" y="576"/>
                </a:lnTo>
                <a:lnTo>
                  <a:pt x="504" y="582"/>
                </a:lnTo>
                <a:lnTo>
                  <a:pt x="504" y="576"/>
                </a:lnTo>
                <a:lnTo>
                  <a:pt x="504" y="582"/>
                </a:lnTo>
                <a:close/>
                <a:moveTo>
                  <a:pt x="402" y="864"/>
                </a:moveTo>
                <a:lnTo>
                  <a:pt x="402" y="858"/>
                </a:lnTo>
                <a:lnTo>
                  <a:pt x="402" y="852"/>
                </a:lnTo>
                <a:lnTo>
                  <a:pt x="402" y="846"/>
                </a:lnTo>
                <a:lnTo>
                  <a:pt x="402" y="840"/>
                </a:lnTo>
                <a:lnTo>
                  <a:pt x="408" y="840"/>
                </a:lnTo>
                <a:lnTo>
                  <a:pt x="408" y="834"/>
                </a:lnTo>
                <a:lnTo>
                  <a:pt x="414" y="834"/>
                </a:lnTo>
                <a:lnTo>
                  <a:pt x="420" y="834"/>
                </a:lnTo>
                <a:lnTo>
                  <a:pt x="420" y="828"/>
                </a:lnTo>
                <a:lnTo>
                  <a:pt x="420" y="822"/>
                </a:lnTo>
                <a:lnTo>
                  <a:pt x="420" y="828"/>
                </a:lnTo>
                <a:lnTo>
                  <a:pt x="426" y="828"/>
                </a:lnTo>
                <a:lnTo>
                  <a:pt x="426" y="834"/>
                </a:lnTo>
                <a:lnTo>
                  <a:pt x="432" y="834"/>
                </a:lnTo>
                <a:lnTo>
                  <a:pt x="432" y="840"/>
                </a:lnTo>
                <a:lnTo>
                  <a:pt x="432" y="834"/>
                </a:lnTo>
                <a:lnTo>
                  <a:pt x="432" y="840"/>
                </a:lnTo>
                <a:lnTo>
                  <a:pt x="438" y="840"/>
                </a:lnTo>
                <a:lnTo>
                  <a:pt x="444" y="834"/>
                </a:lnTo>
                <a:lnTo>
                  <a:pt x="444" y="828"/>
                </a:lnTo>
                <a:lnTo>
                  <a:pt x="450" y="828"/>
                </a:lnTo>
                <a:lnTo>
                  <a:pt x="444" y="828"/>
                </a:lnTo>
                <a:lnTo>
                  <a:pt x="444" y="822"/>
                </a:lnTo>
                <a:lnTo>
                  <a:pt x="450" y="822"/>
                </a:lnTo>
                <a:lnTo>
                  <a:pt x="456" y="822"/>
                </a:lnTo>
                <a:lnTo>
                  <a:pt x="462" y="822"/>
                </a:lnTo>
                <a:lnTo>
                  <a:pt x="468" y="822"/>
                </a:lnTo>
                <a:lnTo>
                  <a:pt x="462" y="822"/>
                </a:lnTo>
                <a:lnTo>
                  <a:pt x="468" y="822"/>
                </a:lnTo>
                <a:lnTo>
                  <a:pt x="468" y="828"/>
                </a:lnTo>
                <a:lnTo>
                  <a:pt x="474" y="828"/>
                </a:lnTo>
                <a:lnTo>
                  <a:pt x="480" y="828"/>
                </a:lnTo>
                <a:lnTo>
                  <a:pt x="480" y="834"/>
                </a:lnTo>
                <a:lnTo>
                  <a:pt x="486" y="834"/>
                </a:lnTo>
                <a:lnTo>
                  <a:pt x="486" y="840"/>
                </a:lnTo>
                <a:lnTo>
                  <a:pt x="492" y="840"/>
                </a:lnTo>
                <a:lnTo>
                  <a:pt x="498" y="840"/>
                </a:lnTo>
                <a:lnTo>
                  <a:pt x="504" y="840"/>
                </a:lnTo>
                <a:lnTo>
                  <a:pt x="510" y="840"/>
                </a:lnTo>
                <a:lnTo>
                  <a:pt x="510" y="834"/>
                </a:lnTo>
                <a:lnTo>
                  <a:pt x="516" y="834"/>
                </a:lnTo>
                <a:lnTo>
                  <a:pt x="522" y="834"/>
                </a:lnTo>
                <a:lnTo>
                  <a:pt x="528" y="834"/>
                </a:lnTo>
                <a:lnTo>
                  <a:pt x="534" y="834"/>
                </a:lnTo>
                <a:lnTo>
                  <a:pt x="540" y="834"/>
                </a:lnTo>
                <a:lnTo>
                  <a:pt x="546" y="834"/>
                </a:lnTo>
                <a:lnTo>
                  <a:pt x="552" y="834"/>
                </a:lnTo>
                <a:lnTo>
                  <a:pt x="558" y="834"/>
                </a:lnTo>
                <a:lnTo>
                  <a:pt x="558" y="828"/>
                </a:lnTo>
                <a:lnTo>
                  <a:pt x="564" y="828"/>
                </a:lnTo>
                <a:lnTo>
                  <a:pt x="570" y="822"/>
                </a:lnTo>
                <a:lnTo>
                  <a:pt x="570" y="816"/>
                </a:lnTo>
                <a:lnTo>
                  <a:pt x="570" y="822"/>
                </a:lnTo>
                <a:lnTo>
                  <a:pt x="576" y="822"/>
                </a:lnTo>
                <a:lnTo>
                  <a:pt x="576" y="816"/>
                </a:lnTo>
                <a:lnTo>
                  <a:pt x="582" y="816"/>
                </a:lnTo>
                <a:lnTo>
                  <a:pt x="588" y="816"/>
                </a:lnTo>
                <a:lnTo>
                  <a:pt x="588" y="822"/>
                </a:lnTo>
                <a:lnTo>
                  <a:pt x="588" y="816"/>
                </a:lnTo>
                <a:lnTo>
                  <a:pt x="594" y="816"/>
                </a:lnTo>
                <a:lnTo>
                  <a:pt x="594" y="822"/>
                </a:lnTo>
                <a:lnTo>
                  <a:pt x="600" y="822"/>
                </a:lnTo>
                <a:lnTo>
                  <a:pt x="600" y="816"/>
                </a:lnTo>
                <a:lnTo>
                  <a:pt x="606" y="816"/>
                </a:lnTo>
                <a:lnTo>
                  <a:pt x="606" y="810"/>
                </a:lnTo>
                <a:lnTo>
                  <a:pt x="606" y="804"/>
                </a:lnTo>
                <a:lnTo>
                  <a:pt x="606" y="810"/>
                </a:lnTo>
                <a:lnTo>
                  <a:pt x="612" y="810"/>
                </a:lnTo>
                <a:lnTo>
                  <a:pt x="618" y="810"/>
                </a:lnTo>
                <a:lnTo>
                  <a:pt x="624" y="810"/>
                </a:lnTo>
                <a:lnTo>
                  <a:pt x="624" y="804"/>
                </a:lnTo>
                <a:lnTo>
                  <a:pt x="630" y="804"/>
                </a:lnTo>
                <a:lnTo>
                  <a:pt x="636" y="804"/>
                </a:lnTo>
                <a:lnTo>
                  <a:pt x="630" y="804"/>
                </a:lnTo>
                <a:lnTo>
                  <a:pt x="630" y="810"/>
                </a:lnTo>
                <a:lnTo>
                  <a:pt x="630" y="816"/>
                </a:lnTo>
                <a:lnTo>
                  <a:pt x="630" y="822"/>
                </a:lnTo>
                <a:lnTo>
                  <a:pt x="624" y="822"/>
                </a:lnTo>
                <a:lnTo>
                  <a:pt x="624" y="828"/>
                </a:lnTo>
                <a:lnTo>
                  <a:pt x="624" y="834"/>
                </a:lnTo>
                <a:lnTo>
                  <a:pt x="618" y="834"/>
                </a:lnTo>
                <a:lnTo>
                  <a:pt x="618" y="840"/>
                </a:lnTo>
                <a:lnTo>
                  <a:pt x="612" y="840"/>
                </a:lnTo>
                <a:lnTo>
                  <a:pt x="612" y="846"/>
                </a:lnTo>
                <a:lnTo>
                  <a:pt x="612" y="852"/>
                </a:lnTo>
                <a:lnTo>
                  <a:pt x="606" y="852"/>
                </a:lnTo>
                <a:lnTo>
                  <a:pt x="606" y="858"/>
                </a:lnTo>
                <a:lnTo>
                  <a:pt x="606" y="864"/>
                </a:lnTo>
                <a:lnTo>
                  <a:pt x="606" y="870"/>
                </a:lnTo>
                <a:lnTo>
                  <a:pt x="606" y="876"/>
                </a:lnTo>
                <a:lnTo>
                  <a:pt x="600" y="876"/>
                </a:lnTo>
                <a:lnTo>
                  <a:pt x="600" y="882"/>
                </a:lnTo>
                <a:lnTo>
                  <a:pt x="600" y="888"/>
                </a:lnTo>
                <a:lnTo>
                  <a:pt x="600" y="894"/>
                </a:lnTo>
                <a:lnTo>
                  <a:pt x="600" y="900"/>
                </a:lnTo>
                <a:lnTo>
                  <a:pt x="606" y="900"/>
                </a:lnTo>
                <a:lnTo>
                  <a:pt x="612" y="900"/>
                </a:lnTo>
                <a:lnTo>
                  <a:pt x="612" y="906"/>
                </a:lnTo>
                <a:lnTo>
                  <a:pt x="612" y="900"/>
                </a:lnTo>
                <a:lnTo>
                  <a:pt x="612" y="906"/>
                </a:lnTo>
                <a:lnTo>
                  <a:pt x="612" y="912"/>
                </a:lnTo>
                <a:lnTo>
                  <a:pt x="612" y="918"/>
                </a:lnTo>
                <a:lnTo>
                  <a:pt x="618" y="918"/>
                </a:lnTo>
                <a:lnTo>
                  <a:pt x="618" y="924"/>
                </a:lnTo>
                <a:lnTo>
                  <a:pt x="624" y="924"/>
                </a:lnTo>
                <a:lnTo>
                  <a:pt x="618" y="924"/>
                </a:lnTo>
                <a:lnTo>
                  <a:pt x="618" y="930"/>
                </a:lnTo>
                <a:lnTo>
                  <a:pt x="612" y="930"/>
                </a:lnTo>
                <a:lnTo>
                  <a:pt x="612" y="936"/>
                </a:lnTo>
                <a:lnTo>
                  <a:pt x="606" y="936"/>
                </a:lnTo>
                <a:lnTo>
                  <a:pt x="606" y="942"/>
                </a:lnTo>
                <a:lnTo>
                  <a:pt x="606" y="948"/>
                </a:lnTo>
                <a:lnTo>
                  <a:pt x="606" y="954"/>
                </a:lnTo>
                <a:lnTo>
                  <a:pt x="612" y="954"/>
                </a:lnTo>
                <a:lnTo>
                  <a:pt x="612" y="960"/>
                </a:lnTo>
                <a:lnTo>
                  <a:pt x="606" y="960"/>
                </a:lnTo>
                <a:lnTo>
                  <a:pt x="600" y="960"/>
                </a:lnTo>
                <a:lnTo>
                  <a:pt x="600" y="954"/>
                </a:lnTo>
                <a:lnTo>
                  <a:pt x="594" y="954"/>
                </a:lnTo>
                <a:lnTo>
                  <a:pt x="588" y="954"/>
                </a:lnTo>
                <a:lnTo>
                  <a:pt x="582" y="954"/>
                </a:lnTo>
                <a:lnTo>
                  <a:pt x="576" y="954"/>
                </a:lnTo>
                <a:lnTo>
                  <a:pt x="570" y="954"/>
                </a:lnTo>
                <a:lnTo>
                  <a:pt x="570" y="948"/>
                </a:lnTo>
                <a:lnTo>
                  <a:pt x="564" y="948"/>
                </a:lnTo>
                <a:lnTo>
                  <a:pt x="558" y="948"/>
                </a:lnTo>
                <a:lnTo>
                  <a:pt x="558" y="942"/>
                </a:lnTo>
                <a:lnTo>
                  <a:pt x="552" y="942"/>
                </a:lnTo>
                <a:lnTo>
                  <a:pt x="552" y="936"/>
                </a:lnTo>
                <a:lnTo>
                  <a:pt x="546" y="930"/>
                </a:lnTo>
                <a:lnTo>
                  <a:pt x="540" y="924"/>
                </a:lnTo>
                <a:lnTo>
                  <a:pt x="534" y="924"/>
                </a:lnTo>
                <a:lnTo>
                  <a:pt x="528" y="924"/>
                </a:lnTo>
                <a:lnTo>
                  <a:pt x="522" y="924"/>
                </a:lnTo>
                <a:lnTo>
                  <a:pt x="516" y="924"/>
                </a:lnTo>
                <a:lnTo>
                  <a:pt x="510" y="924"/>
                </a:lnTo>
                <a:lnTo>
                  <a:pt x="510" y="918"/>
                </a:lnTo>
                <a:lnTo>
                  <a:pt x="504" y="918"/>
                </a:lnTo>
                <a:lnTo>
                  <a:pt x="498" y="918"/>
                </a:lnTo>
                <a:lnTo>
                  <a:pt x="492" y="918"/>
                </a:lnTo>
                <a:lnTo>
                  <a:pt x="492" y="912"/>
                </a:lnTo>
                <a:lnTo>
                  <a:pt x="486" y="912"/>
                </a:lnTo>
                <a:lnTo>
                  <a:pt x="486" y="906"/>
                </a:lnTo>
                <a:lnTo>
                  <a:pt x="480" y="906"/>
                </a:lnTo>
                <a:lnTo>
                  <a:pt x="474" y="906"/>
                </a:lnTo>
                <a:lnTo>
                  <a:pt x="474" y="900"/>
                </a:lnTo>
                <a:lnTo>
                  <a:pt x="468" y="900"/>
                </a:lnTo>
                <a:lnTo>
                  <a:pt x="462" y="900"/>
                </a:lnTo>
                <a:lnTo>
                  <a:pt x="462" y="894"/>
                </a:lnTo>
                <a:lnTo>
                  <a:pt x="456" y="894"/>
                </a:lnTo>
                <a:lnTo>
                  <a:pt x="456" y="888"/>
                </a:lnTo>
                <a:lnTo>
                  <a:pt x="450" y="888"/>
                </a:lnTo>
                <a:lnTo>
                  <a:pt x="444" y="888"/>
                </a:lnTo>
                <a:lnTo>
                  <a:pt x="444" y="882"/>
                </a:lnTo>
                <a:lnTo>
                  <a:pt x="438" y="882"/>
                </a:lnTo>
                <a:lnTo>
                  <a:pt x="432" y="882"/>
                </a:lnTo>
                <a:lnTo>
                  <a:pt x="426" y="882"/>
                </a:lnTo>
                <a:lnTo>
                  <a:pt x="420" y="882"/>
                </a:lnTo>
                <a:lnTo>
                  <a:pt x="414" y="882"/>
                </a:lnTo>
                <a:lnTo>
                  <a:pt x="414" y="876"/>
                </a:lnTo>
                <a:lnTo>
                  <a:pt x="408" y="876"/>
                </a:lnTo>
                <a:lnTo>
                  <a:pt x="402" y="870"/>
                </a:lnTo>
                <a:lnTo>
                  <a:pt x="402" y="864"/>
                </a:lnTo>
                <a:close/>
                <a:moveTo>
                  <a:pt x="516" y="600"/>
                </a:moveTo>
                <a:lnTo>
                  <a:pt x="516" y="594"/>
                </a:lnTo>
                <a:lnTo>
                  <a:pt x="522" y="594"/>
                </a:lnTo>
                <a:lnTo>
                  <a:pt x="522" y="600"/>
                </a:lnTo>
                <a:lnTo>
                  <a:pt x="522" y="594"/>
                </a:lnTo>
                <a:lnTo>
                  <a:pt x="522" y="600"/>
                </a:lnTo>
                <a:lnTo>
                  <a:pt x="516" y="600"/>
                </a:lnTo>
                <a:close/>
                <a:moveTo>
                  <a:pt x="552" y="780"/>
                </a:moveTo>
                <a:lnTo>
                  <a:pt x="558" y="780"/>
                </a:lnTo>
                <a:lnTo>
                  <a:pt x="558" y="786"/>
                </a:lnTo>
                <a:lnTo>
                  <a:pt x="558" y="780"/>
                </a:lnTo>
                <a:lnTo>
                  <a:pt x="552" y="780"/>
                </a:lnTo>
                <a:close/>
                <a:moveTo>
                  <a:pt x="570" y="780"/>
                </a:moveTo>
                <a:lnTo>
                  <a:pt x="576" y="780"/>
                </a:lnTo>
                <a:lnTo>
                  <a:pt x="576" y="786"/>
                </a:lnTo>
                <a:lnTo>
                  <a:pt x="576" y="780"/>
                </a:lnTo>
                <a:lnTo>
                  <a:pt x="570" y="780"/>
                </a:lnTo>
                <a:close/>
                <a:moveTo>
                  <a:pt x="582" y="786"/>
                </a:moveTo>
                <a:lnTo>
                  <a:pt x="588" y="786"/>
                </a:lnTo>
                <a:lnTo>
                  <a:pt x="582" y="786"/>
                </a:lnTo>
                <a:lnTo>
                  <a:pt x="582" y="792"/>
                </a:lnTo>
                <a:lnTo>
                  <a:pt x="582" y="786"/>
                </a:lnTo>
                <a:close/>
                <a:moveTo>
                  <a:pt x="582" y="798"/>
                </a:moveTo>
                <a:lnTo>
                  <a:pt x="582" y="792"/>
                </a:lnTo>
                <a:lnTo>
                  <a:pt x="588" y="792"/>
                </a:lnTo>
                <a:lnTo>
                  <a:pt x="582" y="792"/>
                </a:lnTo>
                <a:lnTo>
                  <a:pt x="588" y="792"/>
                </a:lnTo>
                <a:lnTo>
                  <a:pt x="588" y="798"/>
                </a:lnTo>
                <a:lnTo>
                  <a:pt x="582" y="798"/>
                </a:lnTo>
                <a:close/>
                <a:moveTo>
                  <a:pt x="588" y="774"/>
                </a:moveTo>
                <a:lnTo>
                  <a:pt x="594" y="774"/>
                </a:lnTo>
                <a:lnTo>
                  <a:pt x="588" y="774"/>
                </a:lnTo>
                <a:close/>
                <a:moveTo>
                  <a:pt x="600" y="756"/>
                </a:moveTo>
                <a:lnTo>
                  <a:pt x="600" y="762"/>
                </a:lnTo>
                <a:lnTo>
                  <a:pt x="600" y="756"/>
                </a:lnTo>
                <a:close/>
                <a:moveTo>
                  <a:pt x="618" y="924"/>
                </a:moveTo>
                <a:lnTo>
                  <a:pt x="618" y="918"/>
                </a:lnTo>
                <a:lnTo>
                  <a:pt x="618" y="924"/>
                </a:lnTo>
                <a:close/>
                <a:moveTo>
                  <a:pt x="726" y="588"/>
                </a:moveTo>
                <a:lnTo>
                  <a:pt x="726" y="594"/>
                </a:lnTo>
                <a:lnTo>
                  <a:pt x="726" y="588"/>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GB"/>
          </a:p>
        </p:txBody>
      </p:sp>
      <p:sp>
        <p:nvSpPr>
          <p:cNvPr id="15" name="Freeform 1080"/>
          <p:cNvSpPr>
            <a:spLocks noEditPoints="1"/>
          </p:cNvSpPr>
          <p:nvPr>
            <p:custDataLst>
              <p:tags r:id="rId11"/>
            </p:custDataLst>
          </p:nvPr>
        </p:nvSpPr>
        <p:spPr bwMode="auto">
          <a:xfrm>
            <a:off x="3295650" y="1762125"/>
            <a:ext cx="1076325" cy="1454150"/>
          </a:xfrm>
          <a:custGeom>
            <a:avLst/>
            <a:gdLst>
              <a:gd name="T0" fmla="*/ 84 w 528"/>
              <a:gd name="T1" fmla="*/ 120 h 714"/>
              <a:gd name="T2" fmla="*/ 126 w 528"/>
              <a:gd name="T3" fmla="*/ 114 h 714"/>
              <a:gd name="T4" fmla="*/ 150 w 528"/>
              <a:gd name="T5" fmla="*/ 36 h 714"/>
              <a:gd name="T6" fmla="*/ 156 w 528"/>
              <a:gd name="T7" fmla="*/ 30 h 714"/>
              <a:gd name="T8" fmla="*/ 168 w 528"/>
              <a:gd name="T9" fmla="*/ 96 h 714"/>
              <a:gd name="T10" fmla="*/ 6 w 528"/>
              <a:gd name="T11" fmla="*/ 372 h 714"/>
              <a:gd name="T12" fmla="*/ 18 w 528"/>
              <a:gd name="T13" fmla="*/ 330 h 714"/>
              <a:gd name="T14" fmla="*/ 18 w 528"/>
              <a:gd name="T15" fmla="*/ 294 h 714"/>
              <a:gd name="T16" fmla="*/ 66 w 528"/>
              <a:gd name="T17" fmla="*/ 264 h 714"/>
              <a:gd name="T18" fmla="*/ 66 w 528"/>
              <a:gd name="T19" fmla="*/ 216 h 714"/>
              <a:gd name="T20" fmla="*/ 90 w 528"/>
              <a:gd name="T21" fmla="*/ 162 h 714"/>
              <a:gd name="T22" fmla="*/ 126 w 528"/>
              <a:gd name="T23" fmla="*/ 126 h 714"/>
              <a:gd name="T24" fmla="*/ 156 w 528"/>
              <a:gd name="T25" fmla="*/ 156 h 714"/>
              <a:gd name="T26" fmla="*/ 210 w 528"/>
              <a:gd name="T27" fmla="*/ 132 h 714"/>
              <a:gd name="T28" fmla="*/ 204 w 528"/>
              <a:gd name="T29" fmla="*/ 114 h 714"/>
              <a:gd name="T30" fmla="*/ 162 w 528"/>
              <a:gd name="T31" fmla="*/ 72 h 714"/>
              <a:gd name="T32" fmla="*/ 180 w 528"/>
              <a:gd name="T33" fmla="*/ 48 h 714"/>
              <a:gd name="T34" fmla="*/ 150 w 528"/>
              <a:gd name="T35" fmla="*/ 6 h 714"/>
              <a:gd name="T36" fmla="*/ 216 w 528"/>
              <a:gd name="T37" fmla="*/ 24 h 714"/>
              <a:gd name="T38" fmla="*/ 246 w 528"/>
              <a:gd name="T39" fmla="*/ 54 h 714"/>
              <a:gd name="T40" fmla="*/ 294 w 528"/>
              <a:gd name="T41" fmla="*/ 66 h 714"/>
              <a:gd name="T42" fmla="*/ 282 w 528"/>
              <a:gd name="T43" fmla="*/ 102 h 714"/>
              <a:gd name="T44" fmla="*/ 324 w 528"/>
              <a:gd name="T45" fmla="*/ 90 h 714"/>
              <a:gd name="T46" fmla="*/ 348 w 528"/>
              <a:gd name="T47" fmla="*/ 78 h 714"/>
              <a:gd name="T48" fmla="*/ 378 w 528"/>
              <a:gd name="T49" fmla="*/ 60 h 714"/>
              <a:gd name="T50" fmla="*/ 378 w 528"/>
              <a:gd name="T51" fmla="*/ 66 h 714"/>
              <a:gd name="T52" fmla="*/ 414 w 528"/>
              <a:gd name="T53" fmla="*/ 78 h 714"/>
              <a:gd name="T54" fmla="*/ 450 w 528"/>
              <a:gd name="T55" fmla="*/ 114 h 714"/>
              <a:gd name="T56" fmla="*/ 474 w 528"/>
              <a:gd name="T57" fmla="*/ 174 h 714"/>
              <a:gd name="T58" fmla="*/ 498 w 528"/>
              <a:gd name="T59" fmla="*/ 252 h 714"/>
              <a:gd name="T60" fmla="*/ 522 w 528"/>
              <a:gd name="T61" fmla="*/ 336 h 714"/>
              <a:gd name="T62" fmla="*/ 516 w 528"/>
              <a:gd name="T63" fmla="*/ 384 h 714"/>
              <a:gd name="T64" fmla="*/ 480 w 528"/>
              <a:gd name="T65" fmla="*/ 360 h 714"/>
              <a:gd name="T66" fmla="*/ 456 w 528"/>
              <a:gd name="T67" fmla="*/ 390 h 714"/>
              <a:gd name="T68" fmla="*/ 396 w 528"/>
              <a:gd name="T69" fmla="*/ 426 h 714"/>
              <a:gd name="T70" fmla="*/ 366 w 528"/>
              <a:gd name="T71" fmla="*/ 444 h 714"/>
              <a:gd name="T72" fmla="*/ 396 w 528"/>
              <a:gd name="T73" fmla="*/ 516 h 714"/>
              <a:gd name="T74" fmla="*/ 462 w 528"/>
              <a:gd name="T75" fmla="*/ 564 h 714"/>
              <a:gd name="T76" fmla="*/ 414 w 528"/>
              <a:gd name="T77" fmla="*/ 624 h 714"/>
              <a:gd name="T78" fmla="*/ 414 w 528"/>
              <a:gd name="T79" fmla="*/ 690 h 714"/>
              <a:gd name="T80" fmla="*/ 360 w 528"/>
              <a:gd name="T81" fmla="*/ 684 h 714"/>
              <a:gd name="T82" fmla="*/ 324 w 528"/>
              <a:gd name="T83" fmla="*/ 696 h 714"/>
              <a:gd name="T84" fmla="*/ 270 w 528"/>
              <a:gd name="T85" fmla="*/ 690 h 714"/>
              <a:gd name="T86" fmla="*/ 240 w 528"/>
              <a:gd name="T87" fmla="*/ 696 h 714"/>
              <a:gd name="T88" fmla="*/ 162 w 528"/>
              <a:gd name="T89" fmla="*/ 678 h 714"/>
              <a:gd name="T90" fmla="*/ 144 w 528"/>
              <a:gd name="T91" fmla="*/ 672 h 714"/>
              <a:gd name="T92" fmla="*/ 114 w 528"/>
              <a:gd name="T93" fmla="*/ 690 h 714"/>
              <a:gd name="T94" fmla="*/ 90 w 528"/>
              <a:gd name="T95" fmla="*/ 642 h 714"/>
              <a:gd name="T96" fmla="*/ 120 w 528"/>
              <a:gd name="T97" fmla="*/ 558 h 714"/>
              <a:gd name="T98" fmla="*/ 60 w 528"/>
              <a:gd name="T99" fmla="*/ 546 h 714"/>
              <a:gd name="T100" fmla="*/ 24 w 528"/>
              <a:gd name="T101" fmla="*/ 498 h 714"/>
              <a:gd name="T102" fmla="*/ 6 w 528"/>
              <a:gd name="T103" fmla="*/ 456 h 714"/>
              <a:gd name="T104" fmla="*/ 12 w 528"/>
              <a:gd name="T105" fmla="*/ 402 h 714"/>
              <a:gd name="T106" fmla="*/ 318 w 528"/>
              <a:gd name="T107" fmla="*/ 102 h 714"/>
              <a:gd name="T108" fmla="*/ 402 w 528"/>
              <a:gd name="T109" fmla="*/ 54 h 714"/>
              <a:gd name="T110" fmla="*/ 414 w 528"/>
              <a:gd name="T111" fmla="*/ 48 h 714"/>
              <a:gd name="T112" fmla="*/ 426 w 528"/>
              <a:gd name="T113" fmla="*/ 48 h 714"/>
              <a:gd name="T114" fmla="*/ 432 w 528"/>
              <a:gd name="T115" fmla="*/ 42 h 714"/>
              <a:gd name="T116" fmla="*/ 408 w 528"/>
              <a:gd name="T117" fmla="*/ 66 h 714"/>
              <a:gd name="T118" fmla="*/ 450 w 528"/>
              <a:gd name="T119" fmla="*/ 96 h 714"/>
              <a:gd name="T120" fmla="*/ 438 w 528"/>
              <a:gd name="T121" fmla="*/ 8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714">
                <a:moveTo>
                  <a:pt x="54" y="132"/>
                </a:moveTo>
                <a:lnTo>
                  <a:pt x="60" y="132"/>
                </a:lnTo>
                <a:lnTo>
                  <a:pt x="66" y="132"/>
                </a:lnTo>
                <a:lnTo>
                  <a:pt x="60" y="132"/>
                </a:lnTo>
                <a:lnTo>
                  <a:pt x="60" y="138"/>
                </a:lnTo>
                <a:lnTo>
                  <a:pt x="60" y="132"/>
                </a:lnTo>
                <a:lnTo>
                  <a:pt x="60" y="138"/>
                </a:lnTo>
                <a:lnTo>
                  <a:pt x="54" y="132"/>
                </a:lnTo>
                <a:close/>
                <a:moveTo>
                  <a:pt x="66" y="126"/>
                </a:moveTo>
                <a:lnTo>
                  <a:pt x="72" y="126"/>
                </a:lnTo>
                <a:lnTo>
                  <a:pt x="66" y="126"/>
                </a:lnTo>
                <a:lnTo>
                  <a:pt x="66" y="132"/>
                </a:lnTo>
                <a:lnTo>
                  <a:pt x="66" y="126"/>
                </a:lnTo>
                <a:lnTo>
                  <a:pt x="66" y="132"/>
                </a:lnTo>
                <a:lnTo>
                  <a:pt x="66" y="126"/>
                </a:lnTo>
                <a:close/>
                <a:moveTo>
                  <a:pt x="66" y="126"/>
                </a:moveTo>
                <a:lnTo>
                  <a:pt x="72" y="126"/>
                </a:lnTo>
                <a:lnTo>
                  <a:pt x="78" y="126"/>
                </a:lnTo>
                <a:lnTo>
                  <a:pt x="72" y="126"/>
                </a:lnTo>
                <a:lnTo>
                  <a:pt x="66" y="126"/>
                </a:lnTo>
                <a:close/>
                <a:moveTo>
                  <a:pt x="84" y="126"/>
                </a:moveTo>
                <a:lnTo>
                  <a:pt x="84" y="120"/>
                </a:lnTo>
                <a:lnTo>
                  <a:pt x="90" y="120"/>
                </a:lnTo>
                <a:lnTo>
                  <a:pt x="90" y="126"/>
                </a:lnTo>
                <a:lnTo>
                  <a:pt x="90" y="120"/>
                </a:lnTo>
                <a:lnTo>
                  <a:pt x="90" y="126"/>
                </a:lnTo>
                <a:lnTo>
                  <a:pt x="84" y="126"/>
                </a:lnTo>
                <a:lnTo>
                  <a:pt x="84" y="120"/>
                </a:lnTo>
                <a:lnTo>
                  <a:pt x="84" y="126"/>
                </a:lnTo>
                <a:close/>
                <a:moveTo>
                  <a:pt x="102" y="120"/>
                </a:moveTo>
                <a:lnTo>
                  <a:pt x="108" y="120"/>
                </a:lnTo>
                <a:lnTo>
                  <a:pt x="102" y="120"/>
                </a:lnTo>
                <a:close/>
                <a:moveTo>
                  <a:pt x="108" y="120"/>
                </a:moveTo>
                <a:lnTo>
                  <a:pt x="114" y="120"/>
                </a:lnTo>
                <a:lnTo>
                  <a:pt x="120" y="120"/>
                </a:lnTo>
                <a:lnTo>
                  <a:pt x="114" y="120"/>
                </a:lnTo>
                <a:lnTo>
                  <a:pt x="108" y="120"/>
                </a:lnTo>
                <a:close/>
                <a:moveTo>
                  <a:pt x="120" y="78"/>
                </a:moveTo>
                <a:lnTo>
                  <a:pt x="126" y="78"/>
                </a:lnTo>
                <a:lnTo>
                  <a:pt x="126" y="84"/>
                </a:lnTo>
                <a:lnTo>
                  <a:pt x="120" y="78"/>
                </a:lnTo>
                <a:close/>
                <a:moveTo>
                  <a:pt x="120" y="120"/>
                </a:moveTo>
                <a:lnTo>
                  <a:pt x="120" y="114"/>
                </a:lnTo>
                <a:lnTo>
                  <a:pt x="126" y="114"/>
                </a:lnTo>
                <a:lnTo>
                  <a:pt x="126" y="120"/>
                </a:lnTo>
                <a:lnTo>
                  <a:pt x="120" y="120"/>
                </a:lnTo>
                <a:lnTo>
                  <a:pt x="120" y="114"/>
                </a:lnTo>
                <a:lnTo>
                  <a:pt x="120" y="120"/>
                </a:lnTo>
                <a:close/>
                <a:moveTo>
                  <a:pt x="126" y="120"/>
                </a:moveTo>
                <a:lnTo>
                  <a:pt x="132" y="120"/>
                </a:lnTo>
                <a:lnTo>
                  <a:pt x="126" y="120"/>
                </a:lnTo>
                <a:close/>
                <a:moveTo>
                  <a:pt x="126" y="120"/>
                </a:moveTo>
                <a:lnTo>
                  <a:pt x="132" y="120"/>
                </a:lnTo>
                <a:lnTo>
                  <a:pt x="126" y="120"/>
                </a:lnTo>
                <a:lnTo>
                  <a:pt x="132" y="120"/>
                </a:lnTo>
                <a:lnTo>
                  <a:pt x="126" y="120"/>
                </a:lnTo>
                <a:close/>
                <a:moveTo>
                  <a:pt x="132" y="126"/>
                </a:moveTo>
                <a:lnTo>
                  <a:pt x="138" y="126"/>
                </a:lnTo>
                <a:lnTo>
                  <a:pt x="138" y="120"/>
                </a:lnTo>
                <a:lnTo>
                  <a:pt x="138" y="126"/>
                </a:lnTo>
                <a:lnTo>
                  <a:pt x="132" y="126"/>
                </a:lnTo>
                <a:close/>
                <a:moveTo>
                  <a:pt x="150" y="114"/>
                </a:moveTo>
                <a:lnTo>
                  <a:pt x="144" y="114"/>
                </a:lnTo>
                <a:lnTo>
                  <a:pt x="150" y="114"/>
                </a:lnTo>
                <a:close/>
                <a:moveTo>
                  <a:pt x="144" y="36"/>
                </a:moveTo>
                <a:lnTo>
                  <a:pt x="150" y="36"/>
                </a:lnTo>
                <a:lnTo>
                  <a:pt x="150" y="30"/>
                </a:lnTo>
                <a:lnTo>
                  <a:pt x="150" y="36"/>
                </a:lnTo>
                <a:lnTo>
                  <a:pt x="150" y="42"/>
                </a:lnTo>
                <a:lnTo>
                  <a:pt x="150" y="36"/>
                </a:lnTo>
                <a:lnTo>
                  <a:pt x="144" y="36"/>
                </a:lnTo>
                <a:close/>
                <a:moveTo>
                  <a:pt x="150" y="102"/>
                </a:moveTo>
                <a:lnTo>
                  <a:pt x="156" y="102"/>
                </a:lnTo>
                <a:lnTo>
                  <a:pt x="150" y="102"/>
                </a:lnTo>
                <a:close/>
                <a:moveTo>
                  <a:pt x="156" y="60"/>
                </a:moveTo>
                <a:lnTo>
                  <a:pt x="156" y="54"/>
                </a:lnTo>
                <a:lnTo>
                  <a:pt x="156" y="60"/>
                </a:lnTo>
                <a:close/>
                <a:moveTo>
                  <a:pt x="156" y="48"/>
                </a:moveTo>
                <a:lnTo>
                  <a:pt x="156" y="54"/>
                </a:lnTo>
                <a:lnTo>
                  <a:pt x="156" y="48"/>
                </a:lnTo>
                <a:close/>
                <a:moveTo>
                  <a:pt x="156" y="678"/>
                </a:moveTo>
                <a:lnTo>
                  <a:pt x="156" y="672"/>
                </a:lnTo>
                <a:lnTo>
                  <a:pt x="156" y="678"/>
                </a:lnTo>
                <a:lnTo>
                  <a:pt x="156" y="672"/>
                </a:lnTo>
                <a:lnTo>
                  <a:pt x="156" y="678"/>
                </a:lnTo>
                <a:close/>
                <a:moveTo>
                  <a:pt x="150" y="36"/>
                </a:moveTo>
                <a:lnTo>
                  <a:pt x="150" y="30"/>
                </a:lnTo>
                <a:lnTo>
                  <a:pt x="156" y="30"/>
                </a:lnTo>
                <a:lnTo>
                  <a:pt x="162" y="30"/>
                </a:lnTo>
                <a:lnTo>
                  <a:pt x="162" y="36"/>
                </a:lnTo>
                <a:lnTo>
                  <a:pt x="156" y="36"/>
                </a:lnTo>
                <a:lnTo>
                  <a:pt x="150" y="36"/>
                </a:lnTo>
                <a:close/>
                <a:moveTo>
                  <a:pt x="156" y="48"/>
                </a:moveTo>
                <a:lnTo>
                  <a:pt x="162" y="48"/>
                </a:lnTo>
                <a:lnTo>
                  <a:pt x="156" y="48"/>
                </a:lnTo>
                <a:close/>
                <a:moveTo>
                  <a:pt x="156" y="42"/>
                </a:moveTo>
                <a:lnTo>
                  <a:pt x="162" y="42"/>
                </a:lnTo>
                <a:lnTo>
                  <a:pt x="162" y="36"/>
                </a:lnTo>
                <a:lnTo>
                  <a:pt x="168" y="36"/>
                </a:lnTo>
                <a:lnTo>
                  <a:pt x="168" y="42"/>
                </a:lnTo>
                <a:lnTo>
                  <a:pt x="162" y="42"/>
                </a:lnTo>
                <a:lnTo>
                  <a:pt x="156" y="42"/>
                </a:lnTo>
                <a:close/>
                <a:moveTo>
                  <a:pt x="162" y="54"/>
                </a:moveTo>
                <a:lnTo>
                  <a:pt x="162" y="48"/>
                </a:lnTo>
                <a:lnTo>
                  <a:pt x="168" y="48"/>
                </a:lnTo>
                <a:lnTo>
                  <a:pt x="168" y="54"/>
                </a:lnTo>
                <a:lnTo>
                  <a:pt x="162" y="54"/>
                </a:lnTo>
                <a:close/>
                <a:moveTo>
                  <a:pt x="168" y="96"/>
                </a:moveTo>
                <a:lnTo>
                  <a:pt x="168" y="90"/>
                </a:lnTo>
                <a:lnTo>
                  <a:pt x="168" y="96"/>
                </a:lnTo>
                <a:close/>
                <a:moveTo>
                  <a:pt x="174" y="42"/>
                </a:moveTo>
                <a:lnTo>
                  <a:pt x="168" y="42"/>
                </a:lnTo>
                <a:lnTo>
                  <a:pt x="174" y="42"/>
                </a:lnTo>
                <a:close/>
                <a:moveTo>
                  <a:pt x="204" y="126"/>
                </a:moveTo>
                <a:lnTo>
                  <a:pt x="210" y="126"/>
                </a:lnTo>
                <a:lnTo>
                  <a:pt x="204" y="126"/>
                </a:lnTo>
                <a:close/>
                <a:moveTo>
                  <a:pt x="210" y="126"/>
                </a:moveTo>
                <a:lnTo>
                  <a:pt x="210" y="132"/>
                </a:lnTo>
                <a:lnTo>
                  <a:pt x="210" y="126"/>
                </a:lnTo>
                <a:close/>
                <a:moveTo>
                  <a:pt x="216" y="138"/>
                </a:moveTo>
                <a:lnTo>
                  <a:pt x="222" y="138"/>
                </a:lnTo>
                <a:lnTo>
                  <a:pt x="216" y="138"/>
                </a:lnTo>
                <a:close/>
                <a:moveTo>
                  <a:pt x="6" y="390"/>
                </a:moveTo>
                <a:lnTo>
                  <a:pt x="6" y="384"/>
                </a:lnTo>
                <a:lnTo>
                  <a:pt x="6" y="390"/>
                </a:lnTo>
                <a:lnTo>
                  <a:pt x="6" y="384"/>
                </a:lnTo>
                <a:lnTo>
                  <a:pt x="6" y="378"/>
                </a:lnTo>
                <a:lnTo>
                  <a:pt x="6" y="384"/>
                </a:lnTo>
                <a:lnTo>
                  <a:pt x="12" y="384"/>
                </a:lnTo>
                <a:lnTo>
                  <a:pt x="12" y="378"/>
                </a:lnTo>
                <a:lnTo>
                  <a:pt x="12" y="372"/>
                </a:lnTo>
                <a:lnTo>
                  <a:pt x="6" y="372"/>
                </a:lnTo>
                <a:lnTo>
                  <a:pt x="6" y="366"/>
                </a:lnTo>
                <a:lnTo>
                  <a:pt x="6" y="372"/>
                </a:lnTo>
                <a:lnTo>
                  <a:pt x="6" y="366"/>
                </a:lnTo>
                <a:lnTo>
                  <a:pt x="0" y="366"/>
                </a:lnTo>
                <a:lnTo>
                  <a:pt x="0" y="372"/>
                </a:lnTo>
                <a:lnTo>
                  <a:pt x="0" y="366"/>
                </a:lnTo>
                <a:lnTo>
                  <a:pt x="0" y="360"/>
                </a:lnTo>
                <a:lnTo>
                  <a:pt x="0" y="366"/>
                </a:lnTo>
                <a:lnTo>
                  <a:pt x="6" y="366"/>
                </a:lnTo>
                <a:lnTo>
                  <a:pt x="6" y="360"/>
                </a:lnTo>
                <a:lnTo>
                  <a:pt x="12" y="360"/>
                </a:lnTo>
                <a:lnTo>
                  <a:pt x="12" y="354"/>
                </a:lnTo>
                <a:lnTo>
                  <a:pt x="18" y="354"/>
                </a:lnTo>
                <a:lnTo>
                  <a:pt x="12" y="354"/>
                </a:lnTo>
                <a:lnTo>
                  <a:pt x="18" y="354"/>
                </a:lnTo>
                <a:lnTo>
                  <a:pt x="18" y="348"/>
                </a:lnTo>
                <a:lnTo>
                  <a:pt x="12" y="354"/>
                </a:lnTo>
                <a:lnTo>
                  <a:pt x="12" y="348"/>
                </a:lnTo>
                <a:lnTo>
                  <a:pt x="12" y="342"/>
                </a:lnTo>
                <a:lnTo>
                  <a:pt x="18" y="342"/>
                </a:lnTo>
                <a:lnTo>
                  <a:pt x="18" y="336"/>
                </a:lnTo>
                <a:lnTo>
                  <a:pt x="18" y="330"/>
                </a:lnTo>
                <a:lnTo>
                  <a:pt x="24" y="330"/>
                </a:lnTo>
                <a:lnTo>
                  <a:pt x="18" y="330"/>
                </a:lnTo>
                <a:lnTo>
                  <a:pt x="18" y="324"/>
                </a:lnTo>
                <a:lnTo>
                  <a:pt x="24" y="324"/>
                </a:lnTo>
                <a:lnTo>
                  <a:pt x="18" y="324"/>
                </a:lnTo>
                <a:lnTo>
                  <a:pt x="18" y="318"/>
                </a:lnTo>
                <a:lnTo>
                  <a:pt x="18" y="312"/>
                </a:lnTo>
                <a:lnTo>
                  <a:pt x="12" y="312"/>
                </a:lnTo>
                <a:lnTo>
                  <a:pt x="18" y="312"/>
                </a:lnTo>
                <a:lnTo>
                  <a:pt x="18" y="306"/>
                </a:lnTo>
                <a:lnTo>
                  <a:pt x="12" y="306"/>
                </a:lnTo>
                <a:lnTo>
                  <a:pt x="12" y="300"/>
                </a:lnTo>
                <a:lnTo>
                  <a:pt x="6" y="300"/>
                </a:lnTo>
                <a:lnTo>
                  <a:pt x="12" y="300"/>
                </a:lnTo>
                <a:lnTo>
                  <a:pt x="12" y="294"/>
                </a:lnTo>
                <a:lnTo>
                  <a:pt x="6" y="294"/>
                </a:lnTo>
                <a:lnTo>
                  <a:pt x="6" y="288"/>
                </a:lnTo>
                <a:lnTo>
                  <a:pt x="6" y="294"/>
                </a:lnTo>
                <a:lnTo>
                  <a:pt x="12" y="294"/>
                </a:lnTo>
                <a:lnTo>
                  <a:pt x="12" y="288"/>
                </a:lnTo>
                <a:lnTo>
                  <a:pt x="18" y="288"/>
                </a:lnTo>
                <a:lnTo>
                  <a:pt x="18" y="294"/>
                </a:lnTo>
                <a:lnTo>
                  <a:pt x="18" y="288"/>
                </a:lnTo>
                <a:lnTo>
                  <a:pt x="24" y="288"/>
                </a:lnTo>
                <a:lnTo>
                  <a:pt x="18" y="288"/>
                </a:lnTo>
                <a:lnTo>
                  <a:pt x="24" y="288"/>
                </a:lnTo>
                <a:lnTo>
                  <a:pt x="30" y="288"/>
                </a:lnTo>
                <a:lnTo>
                  <a:pt x="30" y="294"/>
                </a:lnTo>
                <a:lnTo>
                  <a:pt x="36" y="294"/>
                </a:lnTo>
                <a:lnTo>
                  <a:pt x="36" y="288"/>
                </a:lnTo>
                <a:lnTo>
                  <a:pt x="30" y="288"/>
                </a:lnTo>
                <a:lnTo>
                  <a:pt x="36" y="288"/>
                </a:lnTo>
                <a:lnTo>
                  <a:pt x="42" y="288"/>
                </a:lnTo>
                <a:lnTo>
                  <a:pt x="48" y="288"/>
                </a:lnTo>
                <a:lnTo>
                  <a:pt x="54" y="288"/>
                </a:lnTo>
                <a:lnTo>
                  <a:pt x="54" y="282"/>
                </a:lnTo>
                <a:lnTo>
                  <a:pt x="60" y="282"/>
                </a:lnTo>
                <a:lnTo>
                  <a:pt x="54" y="276"/>
                </a:lnTo>
                <a:lnTo>
                  <a:pt x="48" y="276"/>
                </a:lnTo>
                <a:lnTo>
                  <a:pt x="48" y="270"/>
                </a:lnTo>
                <a:lnTo>
                  <a:pt x="54" y="270"/>
                </a:lnTo>
                <a:lnTo>
                  <a:pt x="60" y="270"/>
                </a:lnTo>
                <a:lnTo>
                  <a:pt x="60" y="264"/>
                </a:lnTo>
                <a:lnTo>
                  <a:pt x="66" y="264"/>
                </a:lnTo>
                <a:lnTo>
                  <a:pt x="66" y="258"/>
                </a:lnTo>
                <a:lnTo>
                  <a:pt x="72" y="258"/>
                </a:lnTo>
                <a:lnTo>
                  <a:pt x="72" y="252"/>
                </a:lnTo>
                <a:lnTo>
                  <a:pt x="72" y="246"/>
                </a:lnTo>
                <a:lnTo>
                  <a:pt x="72" y="240"/>
                </a:lnTo>
                <a:lnTo>
                  <a:pt x="66" y="234"/>
                </a:lnTo>
                <a:lnTo>
                  <a:pt x="66" y="240"/>
                </a:lnTo>
                <a:lnTo>
                  <a:pt x="60" y="240"/>
                </a:lnTo>
                <a:lnTo>
                  <a:pt x="60" y="234"/>
                </a:lnTo>
                <a:lnTo>
                  <a:pt x="54" y="234"/>
                </a:lnTo>
                <a:lnTo>
                  <a:pt x="54" y="228"/>
                </a:lnTo>
                <a:lnTo>
                  <a:pt x="54" y="222"/>
                </a:lnTo>
                <a:lnTo>
                  <a:pt x="54" y="216"/>
                </a:lnTo>
                <a:lnTo>
                  <a:pt x="54" y="222"/>
                </a:lnTo>
                <a:lnTo>
                  <a:pt x="54" y="216"/>
                </a:lnTo>
                <a:lnTo>
                  <a:pt x="60" y="222"/>
                </a:lnTo>
                <a:lnTo>
                  <a:pt x="60" y="216"/>
                </a:lnTo>
                <a:lnTo>
                  <a:pt x="60" y="222"/>
                </a:lnTo>
                <a:lnTo>
                  <a:pt x="60" y="216"/>
                </a:lnTo>
                <a:lnTo>
                  <a:pt x="60" y="222"/>
                </a:lnTo>
                <a:lnTo>
                  <a:pt x="60" y="216"/>
                </a:lnTo>
                <a:lnTo>
                  <a:pt x="66" y="216"/>
                </a:lnTo>
                <a:lnTo>
                  <a:pt x="66" y="222"/>
                </a:lnTo>
                <a:lnTo>
                  <a:pt x="66" y="216"/>
                </a:lnTo>
                <a:lnTo>
                  <a:pt x="66" y="222"/>
                </a:lnTo>
                <a:lnTo>
                  <a:pt x="72" y="222"/>
                </a:lnTo>
                <a:lnTo>
                  <a:pt x="72" y="216"/>
                </a:lnTo>
                <a:lnTo>
                  <a:pt x="72" y="210"/>
                </a:lnTo>
                <a:lnTo>
                  <a:pt x="72" y="204"/>
                </a:lnTo>
                <a:lnTo>
                  <a:pt x="78" y="204"/>
                </a:lnTo>
                <a:lnTo>
                  <a:pt x="78" y="198"/>
                </a:lnTo>
                <a:lnTo>
                  <a:pt x="84" y="192"/>
                </a:lnTo>
                <a:lnTo>
                  <a:pt x="84" y="186"/>
                </a:lnTo>
                <a:lnTo>
                  <a:pt x="84" y="180"/>
                </a:lnTo>
                <a:lnTo>
                  <a:pt x="84" y="174"/>
                </a:lnTo>
                <a:lnTo>
                  <a:pt x="84" y="168"/>
                </a:lnTo>
                <a:lnTo>
                  <a:pt x="84" y="162"/>
                </a:lnTo>
                <a:lnTo>
                  <a:pt x="84" y="156"/>
                </a:lnTo>
                <a:lnTo>
                  <a:pt x="90" y="156"/>
                </a:lnTo>
                <a:lnTo>
                  <a:pt x="90" y="162"/>
                </a:lnTo>
                <a:lnTo>
                  <a:pt x="96" y="162"/>
                </a:lnTo>
                <a:lnTo>
                  <a:pt x="96" y="168"/>
                </a:lnTo>
                <a:lnTo>
                  <a:pt x="96" y="162"/>
                </a:lnTo>
                <a:lnTo>
                  <a:pt x="90" y="162"/>
                </a:lnTo>
                <a:lnTo>
                  <a:pt x="90" y="156"/>
                </a:lnTo>
                <a:lnTo>
                  <a:pt x="84" y="156"/>
                </a:lnTo>
                <a:lnTo>
                  <a:pt x="78" y="156"/>
                </a:lnTo>
                <a:lnTo>
                  <a:pt x="72" y="156"/>
                </a:lnTo>
                <a:lnTo>
                  <a:pt x="72" y="150"/>
                </a:lnTo>
                <a:lnTo>
                  <a:pt x="72" y="144"/>
                </a:lnTo>
                <a:lnTo>
                  <a:pt x="78" y="144"/>
                </a:lnTo>
                <a:lnTo>
                  <a:pt x="78" y="138"/>
                </a:lnTo>
                <a:lnTo>
                  <a:pt x="78" y="144"/>
                </a:lnTo>
                <a:lnTo>
                  <a:pt x="78" y="138"/>
                </a:lnTo>
                <a:lnTo>
                  <a:pt x="84" y="138"/>
                </a:lnTo>
                <a:lnTo>
                  <a:pt x="78" y="138"/>
                </a:lnTo>
                <a:lnTo>
                  <a:pt x="78" y="132"/>
                </a:lnTo>
                <a:lnTo>
                  <a:pt x="84" y="132"/>
                </a:lnTo>
                <a:lnTo>
                  <a:pt x="84" y="126"/>
                </a:lnTo>
                <a:lnTo>
                  <a:pt x="90" y="126"/>
                </a:lnTo>
                <a:lnTo>
                  <a:pt x="96" y="126"/>
                </a:lnTo>
                <a:lnTo>
                  <a:pt x="102" y="126"/>
                </a:lnTo>
                <a:lnTo>
                  <a:pt x="108" y="126"/>
                </a:lnTo>
                <a:lnTo>
                  <a:pt x="114" y="126"/>
                </a:lnTo>
                <a:lnTo>
                  <a:pt x="120" y="126"/>
                </a:lnTo>
                <a:lnTo>
                  <a:pt x="126" y="126"/>
                </a:lnTo>
                <a:lnTo>
                  <a:pt x="132" y="126"/>
                </a:lnTo>
                <a:lnTo>
                  <a:pt x="132" y="132"/>
                </a:lnTo>
                <a:lnTo>
                  <a:pt x="138" y="138"/>
                </a:lnTo>
                <a:lnTo>
                  <a:pt x="138" y="144"/>
                </a:lnTo>
                <a:lnTo>
                  <a:pt x="138" y="138"/>
                </a:lnTo>
                <a:lnTo>
                  <a:pt x="138" y="144"/>
                </a:lnTo>
                <a:lnTo>
                  <a:pt x="132" y="144"/>
                </a:lnTo>
                <a:lnTo>
                  <a:pt x="132" y="150"/>
                </a:lnTo>
                <a:lnTo>
                  <a:pt x="138" y="150"/>
                </a:lnTo>
                <a:lnTo>
                  <a:pt x="138" y="156"/>
                </a:lnTo>
                <a:lnTo>
                  <a:pt x="144" y="156"/>
                </a:lnTo>
                <a:lnTo>
                  <a:pt x="144" y="150"/>
                </a:lnTo>
                <a:lnTo>
                  <a:pt x="144" y="144"/>
                </a:lnTo>
                <a:lnTo>
                  <a:pt x="138" y="144"/>
                </a:lnTo>
                <a:lnTo>
                  <a:pt x="138" y="138"/>
                </a:lnTo>
                <a:lnTo>
                  <a:pt x="144" y="138"/>
                </a:lnTo>
                <a:lnTo>
                  <a:pt x="144" y="132"/>
                </a:lnTo>
                <a:lnTo>
                  <a:pt x="150" y="138"/>
                </a:lnTo>
                <a:lnTo>
                  <a:pt x="156" y="138"/>
                </a:lnTo>
                <a:lnTo>
                  <a:pt x="156" y="144"/>
                </a:lnTo>
                <a:lnTo>
                  <a:pt x="156" y="150"/>
                </a:lnTo>
                <a:lnTo>
                  <a:pt x="156" y="156"/>
                </a:lnTo>
                <a:lnTo>
                  <a:pt x="156" y="150"/>
                </a:lnTo>
                <a:lnTo>
                  <a:pt x="156" y="144"/>
                </a:lnTo>
                <a:lnTo>
                  <a:pt x="162" y="144"/>
                </a:lnTo>
                <a:lnTo>
                  <a:pt x="162" y="138"/>
                </a:lnTo>
                <a:lnTo>
                  <a:pt x="156" y="138"/>
                </a:lnTo>
                <a:lnTo>
                  <a:pt x="156" y="132"/>
                </a:lnTo>
                <a:lnTo>
                  <a:pt x="156" y="126"/>
                </a:lnTo>
                <a:lnTo>
                  <a:pt x="156" y="120"/>
                </a:lnTo>
                <a:lnTo>
                  <a:pt x="156" y="114"/>
                </a:lnTo>
                <a:lnTo>
                  <a:pt x="162" y="114"/>
                </a:lnTo>
                <a:lnTo>
                  <a:pt x="162" y="108"/>
                </a:lnTo>
                <a:lnTo>
                  <a:pt x="168" y="108"/>
                </a:lnTo>
                <a:lnTo>
                  <a:pt x="168" y="114"/>
                </a:lnTo>
                <a:lnTo>
                  <a:pt x="174" y="114"/>
                </a:lnTo>
                <a:lnTo>
                  <a:pt x="180" y="114"/>
                </a:lnTo>
                <a:lnTo>
                  <a:pt x="186" y="114"/>
                </a:lnTo>
                <a:lnTo>
                  <a:pt x="192" y="114"/>
                </a:lnTo>
                <a:lnTo>
                  <a:pt x="198" y="114"/>
                </a:lnTo>
                <a:lnTo>
                  <a:pt x="204" y="120"/>
                </a:lnTo>
                <a:lnTo>
                  <a:pt x="204" y="126"/>
                </a:lnTo>
                <a:lnTo>
                  <a:pt x="210" y="126"/>
                </a:lnTo>
                <a:lnTo>
                  <a:pt x="210" y="132"/>
                </a:lnTo>
                <a:lnTo>
                  <a:pt x="210" y="138"/>
                </a:lnTo>
                <a:lnTo>
                  <a:pt x="216" y="138"/>
                </a:lnTo>
                <a:lnTo>
                  <a:pt x="222" y="138"/>
                </a:lnTo>
                <a:lnTo>
                  <a:pt x="222" y="144"/>
                </a:lnTo>
                <a:lnTo>
                  <a:pt x="228" y="144"/>
                </a:lnTo>
                <a:lnTo>
                  <a:pt x="228" y="138"/>
                </a:lnTo>
                <a:lnTo>
                  <a:pt x="228" y="144"/>
                </a:lnTo>
                <a:lnTo>
                  <a:pt x="234" y="144"/>
                </a:lnTo>
                <a:lnTo>
                  <a:pt x="234" y="138"/>
                </a:lnTo>
                <a:lnTo>
                  <a:pt x="228" y="138"/>
                </a:lnTo>
                <a:lnTo>
                  <a:pt x="222" y="138"/>
                </a:lnTo>
                <a:lnTo>
                  <a:pt x="216" y="138"/>
                </a:lnTo>
                <a:lnTo>
                  <a:pt x="216" y="132"/>
                </a:lnTo>
                <a:lnTo>
                  <a:pt x="210" y="132"/>
                </a:lnTo>
                <a:lnTo>
                  <a:pt x="216" y="132"/>
                </a:lnTo>
                <a:lnTo>
                  <a:pt x="210" y="132"/>
                </a:lnTo>
                <a:lnTo>
                  <a:pt x="216" y="132"/>
                </a:lnTo>
                <a:lnTo>
                  <a:pt x="210" y="132"/>
                </a:lnTo>
                <a:lnTo>
                  <a:pt x="210" y="126"/>
                </a:lnTo>
                <a:lnTo>
                  <a:pt x="204" y="126"/>
                </a:lnTo>
                <a:lnTo>
                  <a:pt x="204" y="120"/>
                </a:lnTo>
                <a:lnTo>
                  <a:pt x="204" y="114"/>
                </a:lnTo>
                <a:lnTo>
                  <a:pt x="198" y="114"/>
                </a:lnTo>
                <a:lnTo>
                  <a:pt x="198" y="108"/>
                </a:lnTo>
                <a:lnTo>
                  <a:pt x="192" y="108"/>
                </a:lnTo>
                <a:lnTo>
                  <a:pt x="186" y="108"/>
                </a:lnTo>
                <a:lnTo>
                  <a:pt x="180" y="108"/>
                </a:lnTo>
                <a:lnTo>
                  <a:pt x="180" y="102"/>
                </a:lnTo>
                <a:lnTo>
                  <a:pt x="174" y="102"/>
                </a:lnTo>
                <a:lnTo>
                  <a:pt x="174" y="96"/>
                </a:lnTo>
                <a:lnTo>
                  <a:pt x="180" y="96"/>
                </a:lnTo>
                <a:lnTo>
                  <a:pt x="180" y="90"/>
                </a:lnTo>
                <a:lnTo>
                  <a:pt x="180" y="96"/>
                </a:lnTo>
                <a:lnTo>
                  <a:pt x="180" y="90"/>
                </a:lnTo>
                <a:lnTo>
                  <a:pt x="180" y="84"/>
                </a:lnTo>
                <a:lnTo>
                  <a:pt x="174" y="84"/>
                </a:lnTo>
                <a:lnTo>
                  <a:pt x="174" y="90"/>
                </a:lnTo>
                <a:lnTo>
                  <a:pt x="174" y="84"/>
                </a:lnTo>
                <a:lnTo>
                  <a:pt x="174" y="78"/>
                </a:lnTo>
                <a:lnTo>
                  <a:pt x="180" y="78"/>
                </a:lnTo>
                <a:lnTo>
                  <a:pt x="180" y="72"/>
                </a:lnTo>
                <a:lnTo>
                  <a:pt x="174" y="72"/>
                </a:lnTo>
                <a:lnTo>
                  <a:pt x="168" y="72"/>
                </a:lnTo>
                <a:lnTo>
                  <a:pt x="162" y="72"/>
                </a:lnTo>
                <a:lnTo>
                  <a:pt x="162" y="66"/>
                </a:lnTo>
                <a:lnTo>
                  <a:pt x="162" y="72"/>
                </a:lnTo>
                <a:lnTo>
                  <a:pt x="162" y="66"/>
                </a:lnTo>
                <a:lnTo>
                  <a:pt x="168" y="66"/>
                </a:lnTo>
                <a:lnTo>
                  <a:pt x="162" y="66"/>
                </a:lnTo>
                <a:lnTo>
                  <a:pt x="162" y="60"/>
                </a:lnTo>
                <a:lnTo>
                  <a:pt x="168" y="60"/>
                </a:lnTo>
                <a:lnTo>
                  <a:pt x="162" y="60"/>
                </a:lnTo>
                <a:lnTo>
                  <a:pt x="168" y="60"/>
                </a:lnTo>
                <a:lnTo>
                  <a:pt x="174" y="60"/>
                </a:lnTo>
                <a:lnTo>
                  <a:pt x="180" y="60"/>
                </a:lnTo>
                <a:lnTo>
                  <a:pt x="180" y="54"/>
                </a:lnTo>
                <a:lnTo>
                  <a:pt x="180" y="60"/>
                </a:lnTo>
                <a:lnTo>
                  <a:pt x="180" y="54"/>
                </a:lnTo>
                <a:lnTo>
                  <a:pt x="186" y="54"/>
                </a:lnTo>
                <a:lnTo>
                  <a:pt x="180" y="54"/>
                </a:lnTo>
                <a:lnTo>
                  <a:pt x="174" y="54"/>
                </a:lnTo>
                <a:lnTo>
                  <a:pt x="174" y="48"/>
                </a:lnTo>
                <a:lnTo>
                  <a:pt x="180" y="54"/>
                </a:lnTo>
                <a:lnTo>
                  <a:pt x="180" y="48"/>
                </a:lnTo>
                <a:lnTo>
                  <a:pt x="180" y="54"/>
                </a:lnTo>
                <a:lnTo>
                  <a:pt x="180" y="48"/>
                </a:lnTo>
                <a:lnTo>
                  <a:pt x="180" y="42"/>
                </a:lnTo>
                <a:lnTo>
                  <a:pt x="174" y="42"/>
                </a:lnTo>
                <a:lnTo>
                  <a:pt x="174" y="36"/>
                </a:lnTo>
                <a:lnTo>
                  <a:pt x="168" y="36"/>
                </a:lnTo>
                <a:lnTo>
                  <a:pt x="168" y="30"/>
                </a:lnTo>
                <a:lnTo>
                  <a:pt x="168" y="36"/>
                </a:lnTo>
                <a:lnTo>
                  <a:pt x="168" y="30"/>
                </a:lnTo>
                <a:lnTo>
                  <a:pt x="168" y="24"/>
                </a:lnTo>
                <a:lnTo>
                  <a:pt x="162" y="24"/>
                </a:lnTo>
                <a:lnTo>
                  <a:pt x="162" y="18"/>
                </a:lnTo>
                <a:lnTo>
                  <a:pt x="156" y="18"/>
                </a:lnTo>
                <a:lnTo>
                  <a:pt x="150" y="18"/>
                </a:lnTo>
                <a:lnTo>
                  <a:pt x="144" y="18"/>
                </a:lnTo>
                <a:lnTo>
                  <a:pt x="144" y="24"/>
                </a:lnTo>
                <a:lnTo>
                  <a:pt x="144" y="30"/>
                </a:lnTo>
                <a:lnTo>
                  <a:pt x="144" y="24"/>
                </a:lnTo>
                <a:lnTo>
                  <a:pt x="144" y="30"/>
                </a:lnTo>
                <a:lnTo>
                  <a:pt x="144" y="24"/>
                </a:lnTo>
                <a:lnTo>
                  <a:pt x="144" y="18"/>
                </a:lnTo>
                <a:lnTo>
                  <a:pt x="144" y="12"/>
                </a:lnTo>
                <a:lnTo>
                  <a:pt x="150" y="12"/>
                </a:lnTo>
                <a:lnTo>
                  <a:pt x="150" y="6"/>
                </a:lnTo>
                <a:lnTo>
                  <a:pt x="150" y="0"/>
                </a:lnTo>
                <a:lnTo>
                  <a:pt x="156" y="0"/>
                </a:lnTo>
                <a:lnTo>
                  <a:pt x="150" y="0"/>
                </a:lnTo>
                <a:lnTo>
                  <a:pt x="150" y="6"/>
                </a:lnTo>
                <a:lnTo>
                  <a:pt x="156" y="6"/>
                </a:lnTo>
                <a:lnTo>
                  <a:pt x="150" y="6"/>
                </a:lnTo>
                <a:lnTo>
                  <a:pt x="150" y="12"/>
                </a:lnTo>
                <a:lnTo>
                  <a:pt x="150" y="18"/>
                </a:lnTo>
                <a:lnTo>
                  <a:pt x="156" y="18"/>
                </a:lnTo>
                <a:lnTo>
                  <a:pt x="162" y="18"/>
                </a:lnTo>
                <a:lnTo>
                  <a:pt x="168" y="18"/>
                </a:lnTo>
                <a:lnTo>
                  <a:pt x="174" y="18"/>
                </a:lnTo>
                <a:lnTo>
                  <a:pt x="180" y="18"/>
                </a:lnTo>
                <a:lnTo>
                  <a:pt x="186" y="18"/>
                </a:lnTo>
                <a:lnTo>
                  <a:pt x="192" y="18"/>
                </a:lnTo>
                <a:lnTo>
                  <a:pt x="198" y="18"/>
                </a:lnTo>
                <a:lnTo>
                  <a:pt x="198" y="24"/>
                </a:lnTo>
                <a:lnTo>
                  <a:pt x="204" y="24"/>
                </a:lnTo>
                <a:lnTo>
                  <a:pt x="210" y="24"/>
                </a:lnTo>
                <a:lnTo>
                  <a:pt x="216" y="24"/>
                </a:lnTo>
                <a:lnTo>
                  <a:pt x="216" y="18"/>
                </a:lnTo>
                <a:lnTo>
                  <a:pt x="216" y="24"/>
                </a:lnTo>
                <a:lnTo>
                  <a:pt x="222" y="24"/>
                </a:lnTo>
                <a:lnTo>
                  <a:pt x="228" y="24"/>
                </a:lnTo>
                <a:lnTo>
                  <a:pt x="228" y="30"/>
                </a:lnTo>
                <a:lnTo>
                  <a:pt x="234" y="30"/>
                </a:lnTo>
                <a:lnTo>
                  <a:pt x="228" y="30"/>
                </a:lnTo>
                <a:lnTo>
                  <a:pt x="234" y="30"/>
                </a:lnTo>
                <a:lnTo>
                  <a:pt x="228" y="30"/>
                </a:lnTo>
                <a:lnTo>
                  <a:pt x="234" y="30"/>
                </a:lnTo>
                <a:lnTo>
                  <a:pt x="234" y="24"/>
                </a:lnTo>
                <a:lnTo>
                  <a:pt x="234" y="30"/>
                </a:lnTo>
                <a:lnTo>
                  <a:pt x="234" y="36"/>
                </a:lnTo>
                <a:lnTo>
                  <a:pt x="240" y="36"/>
                </a:lnTo>
                <a:lnTo>
                  <a:pt x="240" y="42"/>
                </a:lnTo>
                <a:lnTo>
                  <a:pt x="240" y="48"/>
                </a:lnTo>
                <a:lnTo>
                  <a:pt x="234" y="48"/>
                </a:lnTo>
                <a:lnTo>
                  <a:pt x="234" y="54"/>
                </a:lnTo>
                <a:lnTo>
                  <a:pt x="228" y="54"/>
                </a:lnTo>
                <a:lnTo>
                  <a:pt x="228" y="60"/>
                </a:lnTo>
                <a:lnTo>
                  <a:pt x="234" y="60"/>
                </a:lnTo>
                <a:lnTo>
                  <a:pt x="234" y="54"/>
                </a:lnTo>
                <a:lnTo>
                  <a:pt x="240" y="54"/>
                </a:lnTo>
                <a:lnTo>
                  <a:pt x="246" y="54"/>
                </a:lnTo>
                <a:lnTo>
                  <a:pt x="246" y="60"/>
                </a:lnTo>
                <a:lnTo>
                  <a:pt x="246" y="66"/>
                </a:lnTo>
                <a:lnTo>
                  <a:pt x="240" y="66"/>
                </a:lnTo>
                <a:lnTo>
                  <a:pt x="246" y="66"/>
                </a:lnTo>
                <a:lnTo>
                  <a:pt x="246" y="72"/>
                </a:lnTo>
                <a:lnTo>
                  <a:pt x="246" y="66"/>
                </a:lnTo>
                <a:lnTo>
                  <a:pt x="246" y="72"/>
                </a:lnTo>
                <a:lnTo>
                  <a:pt x="246" y="66"/>
                </a:lnTo>
                <a:lnTo>
                  <a:pt x="246" y="72"/>
                </a:lnTo>
                <a:lnTo>
                  <a:pt x="246" y="66"/>
                </a:lnTo>
                <a:lnTo>
                  <a:pt x="246" y="60"/>
                </a:lnTo>
                <a:lnTo>
                  <a:pt x="252" y="60"/>
                </a:lnTo>
                <a:lnTo>
                  <a:pt x="258" y="60"/>
                </a:lnTo>
                <a:lnTo>
                  <a:pt x="264" y="60"/>
                </a:lnTo>
                <a:lnTo>
                  <a:pt x="264" y="66"/>
                </a:lnTo>
                <a:lnTo>
                  <a:pt x="270" y="66"/>
                </a:lnTo>
                <a:lnTo>
                  <a:pt x="270" y="72"/>
                </a:lnTo>
                <a:lnTo>
                  <a:pt x="276" y="72"/>
                </a:lnTo>
                <a:lnTo>
                  <a:pt x="282" y="72"/>
                </a:lnTo>
                <a:lnTo>
                  <a:pt x="282" y="66"/>
                </a:lnTo>
                <a:lnTo>
                  <a:pt x="288" y="66"/>
                </a:lnTo>
                <a:lnTo>
                  <a:pt x="294" y="66"/>
                </a:lnTo>
                <a:lnTo>
                  <a:pt x="288" y="66"/>
                </a:lnTo>
                <a:lnTo>
                  <a:pt x="294" y="66"/>
                </a:lnTo>
                <a:lnTo>
                  <a:pt x="294" y="60"/>
                </a:lnTo>
                <a:lnTo>
                  <a:pt x="294" y="66"/>
                </a:lnTo>
                <a:lnTo>
                  <a:pt x="294" y="60"/>
                </a:lnTo>
                <a:lnTo>
                  <a:pt x="294" y="66"/>
                </a:lnTo>
                <a:lnTo>
                  <a:pt x="294" y="72"/>
                </a:lnTo>
                <a:lnTo>
                  <a:pt x="294" y="78"/>
                </a:lnTo>
                <a:lnTo>
                  <a:pt x="294" y="84"/>
                </a:lnTo>
                <a:lnTo>
                  <a:pt x="288" y="84"/>
                </a:lnTo>
                <a:lnTo>
                  <a:pt x="288" y="90"/>
                </a:lnTo>
                <a:lnTo>
                  <a:pt x="282" y="90"/>
                </a:lnTo>
                <a:lnTo>
                  <a:pt x="276" y="90"/>
                </a:lnTo>
                <a:lnTo>
                  <a:pt x="276" y="96"/>
                </a:lnTo>
                <a:lnTo>
                  <a:pt x="276" y="102"/>
                </a:lnTo>
                <a:lnTo>
                  <a:pt x="282" y="102"/>
                </a:lnTo>
                <a:lnTo>
                  <a:pt x="282" y="108"/>
                </a:lnTo>
                <a:lnTo>
                  <a:pt x="276" y="108"/>
                </a:lnTo>
                <a:lnTo>
                  <a:pt x="282" y="108"/>
                </a:lnTo>
                <a:lnTo>
                  <a:pt x="288" y="108"/>
                </a:lnTo>
                <a:lnTo>
                  <a:pt x="282" y="108"/>
                </a:lnTo>
                <a:lnTo>
                  <a:pt x="282" y="102"/>
                </a:lnTo>
                <a:lnTo>
                  <a:pt x="288" y="102"/>
                </a:lnTo>
                <a:lnTo>
                  <a:pt x="282" y="102"/>
                </a:lnTo>
                <a:lnTo>
                  <a:pt x="288" y="102"/>
                </a:lnTo>
                <a:lnTo>
                  <a:pt x="294" y="96"/>
                </a:lnTo>
                <a:lnTo>
                  <a:pt x="300" y="96"/>
                </a:lnTo>
                <a:lnTo>
                  <a:pt x="300" y="102"/>
                </a:lnTo>
                <a:lnTo>
                  <a:pt x="306" y="102"/>
                </a:lnTo>
                <a:lnTo>
                  <a:pt x="306" y="108"/>
                </a:lnTo>
                <a:lnTo>
                  <a:pt x="306" y="102"/>
                </a:lnTo>
                <a:lnTo>
                  <a:pt x="312" y="102"/>
                </a:lnTo>
                <a:lnTo>
                  <a:pt x="312" y="108"/>
                </a:lnTo>
                <a:lnTo>
                  <a:pt x="318" y="108"/>
                </a:lnTo>
                <a:lnTo>
                  <a:pt x="312" y="108"/>
                </a:lnTo>
                <a:lnTo>
                  <a:pt x="318" y="108"/>
                </a:lnTo>
                <a:lnTo>
                  <a:pt x="312" y="108"/>
                </a:lnTo>
                <a:lnTo>
                  <a:pt x="318" y="108"/>
                </a:lnTo>
                <a:lnTo>
                  <a:pt x="318" y="102"/>
                </a:lnTo>
                <a:lnTo>
                  <a:pt x="318" y="108"/>
                </a:lnTo>
                <a:lnTo>
                  <a:pt x="318" y="102"/>
                </a:lnTo>
                <a:lnTo>
                  <a:pt x="318" y="96"/>
                </a:lnTo>
                <a:lnTo>
                  <a:pt x="324" y="96"/>
                </a:lnTo>
                <a:lnTo>
                  <a:pt x="324" y="90"/>
                </a:lnTo>
                <a:lnTo>
                  <a:pt x="318" y="90"/>
                </a:lnTo>
                <a:lnTo>
                  <a:pt x="318" y="96"/>
                </a:lnTo>
                <a:lnTo>
                  <a:pt x="318" y="90"/>
                </a:lnTo>
                <a:lnTo>
                  <a:pt x="318" y="96"/>
                </a:lnTo>
                <a:lnTo>
                  <a:pt x="318" y="90"/>
                </a:lnTo>
                <a:lnTo>
                  <a:pt x="324" y="90"/>
                </a:lnTo>
                <a:lnTo>
                  <a:pt x="324" y="84"/>
                </a:lnTo>
                <a:lnTo>
                  <a:pt x="330" y="84"/>
                </a:lnTo>
                <a:lnTo>
                  <a:pt x="336" y="84"/>
                </a:lnTo>
                <a:lnTo>
                  <a:pt x="342" y="84"/>
                </a:lnTo>
                <a:lnTo>
                  <a:pt x="348" y="84"/>
                </a:lnTo>
                <a:lnTo>
                  <a:pt x="348" y="78"/>
                </a:lnTo>
                <a:lnTo>
                  <a:pt x="348" y="84"/>
                </a:lnTo>
                <a:lnTo>
                  <a:pt x="348" y="90"/>
                </a:lnTo>
                <a:lnTo>
                  <a:pt x="354" y="90"/>
                </a:lnTo>
                <a:lnTo>
                  <a:pt x="348" y="90"/>
                </a:lnTo>
                <a:lnTo>
                  <a:pt x="348" y="84"/>
                </a:lnTo>
                <a:lnTo>
                  <a:pt x="354" y="84"/>
                </a:lnTo>
                <a:lnTo>
                  <a:pt x="348" y="84"/>
                </a:lnTo>
                <a:lnTo>
                  <a:pt x="354" y="84"/>
                </a:lnTo>
                <a:lnTo>
                  <a:pt x="348" y="84"/>
                </a:lnTo>
                <a:lnTo>
                  <a:pt x="348" y="78"/>
                </a:lnTo>
                <a:lnTo>
                  <a:pt x="348" y="84"/>
                </a:lnTo>
                <a:lnTo>
                  <a:pt x="348" y="78"/>
                </a:lnTo>
                <a:lnTo>
                  <a:pt x="354" y="78"/>
                </a:lnTo>
                <a:lnTo>
                  <a:pt x="354" y="72"/>
                </a:lnTo>
                <a:lnTo>
                  <a:pt x="360" y="72"/>
                </a:lnTo>
                <a:lnTo>
                  <a:pt x="360" y="66"/>
                </a:lnTo>
                <a:lnTo>
                  <a:pt x="366" y="66"/>
                </a:lnTo>
                <a:lnTo>
                  <a:pt x="366" y="60"/>
                </a:lnTo>
                <a:lnTo>
                  <a:pt x="366" y="54"/>
                </a:lnTo>
                <a:lnTo>
                  <a:pt x="372" y="54"/>
                </a:lnTo>
                <a:lnTo>
                  <a:pt x="378" y="54"/>
                </a:lnTo>
                <a:lnTo>
                  <a:pt x="384" y="54"/>
                </a:lnTo>
                <a:lnTo>
                  <a:pt x="390" y="54"/>
                </a:lnTo>
                <a:lnTo>
                  <a:pt x="396" y="54"/>
                </a:lnTo>
                <a:lnTo>
                  <a:pt x="390" y="54"/>
                </a:lnTo>
                <a:lnTo>
                  <a:pt x="390" y="60"/>
                </a:lnTo>
                <a:lnTo>
                  <a:pt x="384" y="60"/>
                </a:lnTo>
                <a:lnTo>
                  <a:pt x="384" y="54"/>
                </a:lnTo>
                <a:lnTo>
                  <a:pt x="384" y="60"/>
                </a:lnTo>
                <a:lnTo>
                  <a:pt x="378" y="60"/>
                </a:lnTo>
                <a:lnTo>
                  <a:pt x="378" y="54"/>
                </a:lnTo>
                <a:lnTo>
                  <a:pt x="378" y="60"/>
                </a:lnTo>
                <a:lnTo>
                  <a:pt x="372" y="60"/>
                </a:lnTo>
                <a:lnTo>
                  <a:pt x="378" y="60"/>
                </a:lnTo>
                <a:lnTo>
                  <a:pt x="372" y="60"/>
                </a:lnTo>
                <a:lnTo>
                  <a:pt x="366" y="60"/>
                </a:lnTo>
                <a:lnTo>
                  <a:pt x="366" y="66"/>
                </a:lnTo>
                <a:lnTo>
                  <a:pt x="366" y="60"/>
                </a:lnTo>
                <a:lnTo>
                  <a:pt x="366" y="66"/>
                </a:lnTo>
                <a:lnTo>
                  <a:pt x="360" y="66"/>
                </a:lnTo>
                <a:lnTo>
                  <a:pt x="360" y="72"/>
                </a:lnTo>
                <a:lnTo>
                  <a:pt x="366" y="72"/>
                </a:lnTo>
                <a:lnTo>
                  <a:pt x="360" y="72"/>
                </a:lnTo>
                <a:lnTo>
                  <a:pt x="366" y="72"/>
                </a:lnTo>
                <a:lnTo>
                  <a:pt x="372" y="72"/>
                </a:lnTo>
                <a:lnTo>
                  <a:pt x="366" y="66"/>
                </a:lnTo>
                <a:lnTo>
                  <a:pt x="372" y="66"/>
                </a:lnTo>
                <a:lnTo>
                  <a:pt x="366" y="66"/>
                </a:lnTo>
                <a:lnTo>
                  <a:pt x="372" y="66"/>
                </a:lnTo>
                <a:lnTo>
                  <a:pt x="366" y="66"/>
                </a:lnTo>
                <a:lnTo>
                  <a:pt x="372" y="66"/>
                </a:lnTo>
                <a:lnTo>
                  <a:pt x="372" y="60"/>
                </a:lnTo>
                <a:lnTo>
                  <a:pt x="372" y="66"/>
                </a:lnTo>
                <a:lnTo>
                  <a:pt x="378" y="66"/>
                </a:lnTo>
                <a:lnTo>
                  <a:pt x="378" y="60"/>
                </a:lnTo>
                <a:lnTo>
                  <a:pt x="384" y="60"/>
                </a:lnTo>
                <a:lnTo>
                  <a:pt x="378" y="60"/>
                </a:lnTo>
                <a:lnTo>
                  <a:pt x="378" y="66"/>
                </a:lnTo>
                <a:lnTo>
                  <a:pt x="378" y="60"/>
                </a:lnTo>
                <a:lnTo>
                  <a:pt x="384" y="60"/>
                </a:lnTo>
                <a:lnTo>
                  <a:pt x="384" y="66"/>
                </a:lnTo>
                <a:lnTo>
                  <a:pt x="390" y="66"/>
                </a:lnTo>
                <a:lnTo>
                  <a:pt x="390" y="60"/>
                </a:lnTo>
                <a:lnTo>
                  <a:pt x="396" y="60"/>
                </a:lnTo>
                <a:lnTo>
                  <a:pt x="396" y="54"/>
                </a:lnTo>
                <a:lnTo>
                  <a:pt x="396" y="60"/>
                </a:lnTo>
                <a:lnTo>
                  <a:pt x="402" y="60"/>
                </a:lnTo>
                <a:lnTo>
                  <a:pt x="402" y="66"/>
                </a:lnTo>
                <a:lnTo>
                  <a:pt x="402" y="72"/>
                </a:lnTo>
                <a:lnTo>
                  <a:pt x="408" y="72"/>
                </a:lnTo>
                <a:lnTo>
                  <a:pt x="402" y="72"/>
                </a:lnTo>
                <a:lnTo>
                  <a:pt x="408" y="72"/>
                </a:lnTo>
                <a:lnTo>
                  <a:pt x="414" y="72"/>
                </a:lnTo>
                <a:lnTo>
                  <a:pt x="414" y="78"/>
                </a:lnTo>
                <a:lnTo>
                  <a:pt x="420" y="78"/>
                </a:lnTo>
                <a:lnTo>
                  <a:pt x="414" y="78"/>
                </a:lnTo>
                <a:lnTo>
                  <a:pt x="420" y="78"/>
                </a:lnTo>
                <a:lnTo>
                  <a:pt x="420" y="84"/>
                </a:lnTo>
                <a:lnTo>
                  <a:pt x="420" y="78"/>
                </a:lnTo>
                <a:lnTo>
                  <a:pt x="420" y="84"/>
                </a:lnTo>
                <a:lnTo>
                  <a:pt x="426" y="84"/>
                </a:lnTo>
                <a:lnTo>
                  <a:pt x="426" y="90"/>
                </a:lnTo>
                <a:lnTo>
                  <a:pt x="426" y="84"/>
                </a:lnTo>
                <a:lnTo>
                  <a:pt x="432" y="84"/>
                </a:lnTo>
                <a:lnTo>
                  <a:pt x="432" y="78"/>
                </a:lnTo>
                <a:lnTo>
                  <a:pt x="438" y="78"/>
                </a:lnTo>
                <a:lnTo>
                  <a:pt x="432" y="78"/>
                </a:lnTo>
                <a:lnTo>
                  <a:pt x="438" y="78"/>
                </a:lnTo>
                <a:lnTo>
                  <a:pt x="438" y="84"/>
                </a:lnTo>
                <a:lnTo>
                  <a:pt x="438" y="90"/>
                </a:lnTo>
                <a:lnTo>
                  <a:pt x="438" y="96"/>
                </a:lnTo>
                <a:lnTo>
                  <a:pt x="444" y="96"/>
                </a:lnTo>
                <a:lnTo>
                  <a:pt x="444" y="102"/>
                </a:lnTo>
                <a:lnTo>
                  <a:pt x="450" y="102"/>
                </a:lnTo>
                <a:lnTo>
                  <a:pt x="444" y="102"/>
                </a:lnTo>
                <a:lnTo>
                  <a:pt x="444" y="108"/>
                </a:lnTo>
                <a:lnTo>
                  <a:pt x="444" y="114"/>
                </a:lnTo>
                <a:lnTo>
                  <a:pt x="450" y="114"/>
                </a:lnTo>
                <a:lnTo>
                  <a:pt x="456" y="114"/>
                </a:lnTo>
                <a:lnTo>
                  <a:pt x="462" y="114"/>
                </a:lnTo>
                <a:lnTo>
                  <a:pt x="468" y="114"/>
                </a:lnTo>
                <a:lnTo>
                  <a:pt x="468" y="120"/>
                </a:lnTo>
                <a:lnTo>
                  <a:pt x="462" y="120"/>
                </a:lnTo>
                <a:lnTo>
                  <a:pt x="468" y="120"/>
                </a:lnTo>
                <a:lnTo>
                  <a:pt x="468" y="126"/>
                </a:lnTo>
                <a:lnTo>
                  <a:pt x="468" y="132"/>
                </a:lnTo>
                <a:lnTo>
                  <a:pt x="474" y="132"/>
                </a:lnTo>
                <a:lnTo>
                  <a:pt x="468" y="132"/>
                </a:lnTo>
                <a:lnTo>
                  <a:pt x="474" y="132"/>
                </a:lnTo>
                <a:lnTo>
                  <a:pt x="474" y="138"/>
                </a:lnTo>
                <a:lnTo>
                  <a:pt x="474" y="144"/>
                </a:lnTo>
                <a:lnTo>
                  <a:pt x="474" y="150"/>
                </a:lnTo>
                <a:lnTo>
                  <a:pt x="480" y="150"/>
                </a:lnTo>
                <a:lnTo>
                  <a:pt x="480" y="156"/>
                </a:lnTo>
                <a:lnTo>
                  <a:pt x="480" y="162"/>
                </a:lnTo>
                <a:lnTo>
                  <a:pt x="474" y="162"/>
                </a:lnTo>
                <a:lnTo>
                  <a:pt x="474" y="168"/>
                </a:lnTo>
                <a:lnTo>
                  <a:pt x="480" y="168"/>
                </a:lnTo>
                <a:lnTo>
                  <a:pt x="480" y="174"/>
                </a:lnTo>
                <a:lnTo>
                  <a:pt x="474" y="174"/>
                </a:lnTo>
                <a:lnTo>
                  <a:pt x="474" y="180"/>
                </a:lnTo>
                <a:lnTo>
                  <a:pt x="474" y="186"/>
                </a:lnTo>
                <a:lnTo>
                  <a:pt x="468" y="186"/>
                </a:lnTo>
                <a:lnTo>
                  <a:pt x="462" y="186"/>
                </a:lnTo>
                <a:lnTo>
                  <a:pt x="468" y="192"/>
                </a:lnTo>
                <a:lnTo>
                  <a:pt x="468" y="198"/>
                </a:lnTo>
                <a:lnTo>
                  <a:pt x="462" y="198"/>
                </a:lnTo>
                <a:lnTo>
                  <a:pt x="468" y="198"/>
                </a:lnTo>
                <a:lnTo>
                  <a:pt x="468" y="204"/>
                </a:lnTo>
                <a:lnTo>
                  <a:pt x="474" y="204"/>
                </a:lnTo>
                <a:lnTo>
                  <a:pt x="480" y="204"/>
                </a:lnTo>
                <a:lnTo>
                  <a:pt x="480" y="210"/>
                </a:lnTo>
                <a:lnTo>
                  <a:pt x="486" y="210"/>
                </a:lnTo>
                <a:lnTo>
                  <a:pt x="486" y="216"/>
                </a:lnTo>
                <a:lnTo>
                  <a:pt x="492" y="216"/>
                </a:lnTo>
                <a:lnTo>
                  <a:pt x="492" y="222"/>
                </a:lnTo>
                <a:lnTo>
                  <a:pt x="492" y="228"/>
                </a:lnTo>
                <a:lnTo>
                  <a:pt x="492" y="234"/>
                </a:lnTo>
                <a:lnTo>
                  <a:pt x="492" y="240"/>
                </a:lnTo>
                <a:lnTo>
                  <a:pt x="492" y="246"/>
                </a:lnTo>
                <a:lnTo>
                  <a:pt x="492" y="252"/>
                </a:lnTo>
                <a:lnTo>
                  <a:pt x="498" y="252"/>
                </a:lnTo>
                <a:lnTo>
                  <a:pt x="498" y="258"/>
                </a:lnTo>
                <a:lnTo>
                  <a:pt x="498" y="264"/>
                </a:lnTo>
                <a:lnTo>
                  <a:pt x="504" y="264"/>
                </a:lnTo>
                <a:lnTo>
                  <a:pt x="504" y="270"/>
                </a:lnTo>
                <a:lnTo>
                  <a:pt x="504" y="276"/>
                </a:lnTo>
                <a:lnTo>
                  <a:pt x="504" y="282"/>
                </a:lnTo>
                <a:lnTo>
                  <a:pt x="498" y="282"/>
                </a:lnTo>
                <a:lnTo>
                  <a:pt x="498" y="288"/>
                </a:lnTo>
                <a:lnTo>
                  <a:pt x="498" y="294"/>
                </a:lnTo>
                <a:lnTo>
                  <a:pt x="498" y="300"/>
                </a:lnTo>
                <a:lnTo>
                  <a:pt x="504" y="300"/>
                </a:lnTo>
                <a:lnTo>
                  <a:pt x="504" y="306"/>
                </a:lnTo>
                <a:lnTo>
                  <a:pt x="510" y="306"/>
                </a:lnTo>
                <a:lnTo>
                  <a:pt x="510" y="312"/>
                </a:lnTo>
                <a:lnTo>
                  <a:pt x="504" y="312"/>
                </a:lnTo>
                <a:lnTo>
                  <a:pt x="504" y="318"/>
                </a:lnTo>
                <a:lnTo>
                  <a:pt x="510" y="318"/>
                </a:lnTo>
                <a:lnTo>
                  <a:pt x="516" y="318"/>
                </a:lnTo>
                <a:lnTo>
                  <a:pt x="516" y="324"/>
                </a:lnTo>
                <a:lnTo>
                  <a:pt x="522" y="324"/>
                </a:lnTo>
                <a:lnTo>
                  <a:pt x="522" y="330"/>
                </a:lnTo>
                <a:lnTo>
                  <a:pt x="522" y="336"/>
                </a:lnTo>
                <a:lnTo>
                  <a:pt x="528" y="336"/>
                </a:lnTo>
                <a:lnTo>
                  <a:pt x="522" y="342"/>
                </a:lnTo>
                <a:lnTo>
                  <a:pt x="528" y="342"/>
                </a:lnTo>
                <a:lnTo>
                  <a:pt x="522" y="342"/>
                </a:lnTo>
                <a:lnTo>
                  <a:pt x="528" y="342"/>
                </a:lnTo>
                <a:lnTo>
                  <a:pt x="522" y="342"/>
                </a:lnTo>
                <a:lnTo>
                  <a:pt x="528" y="342"/>
                </a:lnTo>
                <a:lnTo>
                  <a:pt x="522" y="342"/>
                </a:lnTo>
                <a:lnTo>
                  <a:pt x="528" y="342"/>
                </a:lnTo>
                <a:lnTo>
                  <a:pt x="522" y="342"/>
                </a:lnTo>
                <a:lnTo>
                  <a:pt x="528" y="342"/>
                </a:lnTo>
                <a:lnTo>
                  <a:pt x="522" y="342"/>
                </a:lnTo>
                <a:lnTo>
                  <a:pt x="528" y="342"/>
                </a:lnTo>
                <a:lnTo>
                  <a:pt x="522" y="342"/>
                </a:lnTo>
                <a:lnTo>
                  <a:pt x="522" y="348"/>
                </a:lnTo>
                <a:lnTo>
                  <a:pt x="522" y="354"/>
                </a:lnTo>
                <a:lnTo>
                  <a:pt x="522" y="360"/>
                </a:lnTo>
                <a:lnTo>
                  <a:pt x="522" y="366"/>
                </a:lnTo>
                <a:lnTo>
                  <a:pt x="516" y="366"/>
                </a:lnTo>
                <a:lnTo>
                  <a:pt x="516" y="372"/>
                </a:lnTo>
                <a:lnTo>
                  <a:pt x="516" y="378"/>
                </a:lnTo>
                <a:lnTo>
                  <a:pt x="516" y="384"/>
                </a:lnTo>
                <a:lnTo>
                  <a:pt x="516" y="378"/>
                </a:lnTo>
                <a:lnTo>
                  <a:pt x="516" y="384"/>
                </a:lnTo>
                <a:lnTo>
                  <a:pt x="510" y="384"/>
                </a:lnTo>
                <a:lnTo>
                  <a:pt x="510" y="378"/>
                </a:lnTo>
                <a:lnTo>
                  <a:pt x="510" y="384"/>
                </a:lnTo>
                <a:lnTo>
                  <a:pt x="510" y="378"/>
                </a:lnTo>
                <a:lnTo>
                  <a:pt x="504" y="378"/>
                </a:lnTo>
                <a:lnTo>
                  <a:pt x="504" y="372"/>
                </a:lnTo>
                <a:lnTo>
                  <a:pt x="498" y="372"/>
                </a:lnTo>
                <a:lnTo>
                  <a:pt x="504" y="372"/>
                </a:lnTo>
                <a:lnTo>
                  <a:pt x="504" y="366"/>
                </a:lnTo>
                <a:lnTo>
                  <a:pt x="498" y="366"/>
                </a:lnTo>
                <a:lnTo>
                  <a:pt x="498" y="360"/>
                </a:lnTo>
                <a:lnTo>
                  <a:pt x="498" y="366"/>
                </a:lnTo>
                <a:lnTo>
                  <a:pt x="492" y="366"/>
                </a:lnTo>
                <a:lnTo>
                  <a:pt x="492" y="360"/>
                </a:lnTo>
                <a:lnTo>
                  <a:pt x="492" y="366"/>
                </a:lnTo>
                <a:lnTo>
                  <a:pt x="486" y="366"/>
                </a:lnTo>
                <a:lnTo>
                  <a:pt x="486" y="360"/>
                </a:lnTo>
                <a:lnTo>
                  <a:pt x="486" y="366"/>
                </a:lnTo>
                <a:lnTo>
                  <a:pt x="480" y="366"/>
                </a:lnTo>
                <a:lnTo>
                  <a:pt x="480" y="360"/>
                </a:lnTo>
                <a:lnTo>
                  <a:pt x="480" y="366"/>
                </a:lnTo>
                <a:lnTo>
                  <a:pt x="486" y="366"/>
                </a:lnTo>
                <a:lnTo>
                  <a:pt x="480" y="366"/>
                </a:lnTo>
                <a:lnTo>
                  <a:pt x="486" y="366"/>
                </a:lnTo>
                <a:lnTo>
                  <a:pt x="480" y="366"/>
                </a:lnTo>
                <a:lnTo>
                  <a:pt x="486" y="366"/>
                </a:lnTo>
                <a:lnTo>
                  <a:pt x="486" y="372"/>
                </a:lnTo>
                <a:lnTo>
                  <a:pt x="492" y="372"/>
                </a:lnTo>
                <a:lnTo>
                  <a:pt x="492" y="378"/>
                </a:lnTo>
                <a:lnTo>
                  <a:pt x="486" y="378"/>
                </a:lnTo>
                <a:lnTo>
                  <a:pt x="480" y="378"/>
                </a:lnTo>
                <a:lnTo>
                  <a:pt x="474" y="384"/>
                </a:lnTo>
                <a:lnTo>
                  <a:pt x="468" y="384"/>
                </a:lnTo>
                <a:lnTo>
                  <a:pt x="462" y="384"/>
                </a:lnTo>
                <a:lnTo>
                  <a:pt x="462" y="390"/>
                </a:lnTo>
                <a:lnTo>
                  <a:pt x="462" y="384"/>
                </a:lnTo>
                <a:lnTo>
                  <a:pt x="462" y="390"/>
                </a:lnTo>
                <a:lnTo>
                  <a:pt x="462" y="384"/>
                </a:lnTo>
                <a:lnTo>
                  <a:pt x="462" y="390"/>
                </a:lnTo>
                <a:lnTo>
                  <a:pt x="462" y="396"/>
                </a:lnTo>
                <a:lnTo>
                  <a:pt x="456" y="396"/>
                </a:lnTo>
                <a:lnTo>
                  <a:pt x="456" y="390"/>
                </a:lnTo>
                <a:lnTo>
                  <a:pt x="456" y="396"/>
                </a:lnTo>
                <a:lnTo>
                  <a:pt x="450" y="390"/>
                </a:lnTo>
                <a:lnTo>
                  <a:pt x="450" y="396"/>
                </a:lnTo>
                <a:lnTo>
                  <a:pt x="444" y="396"/>
                </a:lnTo>
                <a:lnTo>
                  <a:pt x="444" y="402"/>
                </a:lnTo>
                <a:lnTo>
                  <a:pt x="438" y="402"/>
                </a:lnTo>
                <a:lnTo>
                  <a:pt x="444" y="402"/>
                </a:lnTo>
                <a:lnTo>
                  <a:pt x="438" y="402"/>
                </a:lnTo>
                <a:lnTo>
                  <a:pt x="438" y="408"/>
                </a:lnTo>
                <a:lnTo>
                  <a:pt x="438" y="402"/>
                </a:lnTo>
                <a:lnTo>
                  <a:pt x="432" y="402"/>
                </a:lnTo>
                <a:lnTo>
                  <a:pt x="432" y="408"/>
                </a:lnTo>
                <a:lnTo>
                  <a:pt x="426" y="408"/>
                </a:lnTo>
                <a:lnTo>
                  <a:pt x="426" y="414"/>
                </a:lnTo>
                <a:lnTo>
                  <a:pt x="420" y="414"/>
                </a:lnTo>
                <a:lnTo>
                  <a:pt x="414" y="414"/>
                </a:lnTo>
                <a:lnTo>
                  <a:pt x="414" y="420"/>
                </a:lnTo>
                <a:lnTo>
                  <a:pt x="408" y="426"/>
                </a:lnTo>
                <a:lnTo>
                  <a:pt x="408" y="420"/>
                </a:lnTo>
                <a:lnTo>
                  <a:pt x="402" y="420"/>
                </a:lnTo>
                <a:lnTo>
                  <a:pt x="396" y="420"/>
                </a:lnTo>
                <a:lnTo>
                  <a:pt x="396" y="426"/>
                </a:lnTo>
                <a:lnTo>
                  <a:pt x="390" y="426"/>
                </a:lnTo>
                <a:lnTo>
                  <a:pt x="384" y="426"/>
                </a:lnTo>
                <a:lnTo>
                  <a:pt x="384" y="432"/>
                </a:lnTo>
                <a:lnTo>
                  <a:pt x="378" y="432"/>
                </a:lnTo>
                <a:lnTo>
                  <a:pt x="378" y="438"/>
                </a:lnTo>
                <a:lnTo>
                  <a:pt x="372" y="438"/>
                </a:lnTo>
                <a:lnTo>
                  <a:pt x="372" y="444"/>
                </a:lnTo>
                <a:lnTo>
                  <a:pt x="372" y="450"/>
                </a:lnTo>
                <a:lnTo>
                  <a:pt x="372" y="444"/>
                </a:lnTo>
                <a:lnTo>
                  <a:pt x="366" y="444"/>
                </a:lnTo>
                <a:lnTo>
                  <a:pt x="366" y="438"/>
                </a:lnTo>
                <a:lnTo>
                  <a:pt x="372" y="438"/>
                </a:lnTo>
                <a:lnTo>
                  <a:pt x="366" y="438"/>
                </a:lnTo>
                <a:lnTo>
                  <a:pt x="366" y="432"/>
                </a:lnTo>
                <a:lnTo>
                  <a:pt x="360" y="432"/>
                </a:lnTo>
                <a:lnTo>
                  <a:pt x="360" y="438"/>
                </a:lnTo>
                <a:lnTo>
                  <a:pt x="360" y="432"/>
                </a:lnTo>
                <a:lnTo>
                  <a:pt x="360" y="438"/>
                </a:lnTo>
                <a:lnTo>
                  <a:pt x="360" y="444"/>
                </a:lnTo>
                <a:lnTo>
                  <a:pt x="366" y="444"/>
                </a:lnTo>
                <a:lnTo>
                  <a:pt x="360" y="444"/>
                </a:lnTo>
                <a:lnTo>
                  <a:pt x="366" y="444"/>
                </a:lnTo>
                <a:lnTo>
                  <a:pt x="366" y="450"/>
                </a:lnTo>
                <a:lnTo>
                  <a:pt x="366" y="456"/>
                </a:lnTo>
                <a:lnTo>
                  <a:pt x="372" y="456"/>
                </a:lnTo>
                <a:lnTo>
                  <a:pt x="372" y="462"/>
                </a:lnTo>
                <a:lnTo>
                  <a:pt x="378" y="462"/>
                </a:lnTo>
                <a:lnTo>
                  <a:pt x="384" y="462"/>
                </a:lnTo>
                <a:lnTo>
                  <a:pt x="384" y="468"/>
                </a:lnTo>
                <a:lnTo>
                  <a:pt x="390" y="468"/>
                </a:lnTo>
                <a:lnTo>
                  <a:pt x="390" y="474"/>
                </a:lnTo>
                <a:lnTo>
                  <a:pt x="384" y="474"/>
                </a:lnTo>
                <a:lnTo>
                  <a:pt x="384" y="480"/>
                </a:lnTo>
                <a:lnTo>
                  <a:pt x="378" y="486"/>
                </a:lnTo>
                <a:lnTo>
                  <a:pt x="378" y="492"/>
                </a:lnTo>
                <a:lnTo>
                  <a:pt x="384" y="492"/>
                </a:lnTo>
                <a:lnTo>
                  <a:pt x="384" y="498"/>
                </a:lnTo>
                <a:lnTo>
                  <a:pt x="390" y="498"/>
                </a:lnTo>
                <a:lnTo>
                  <a:pt x="384" y="498"/>
                </a:lnTo>
                <a:lnTo>
                  <a:pt x="390" y="498"/>
                </a:lnTo>
                <a:lnTo>
                  <a:pt x="390" y="504"/>
                </a:lnTo>
                <a:lnTo>
                  <a:pt x="396" y="504"/>
                </a:lnTo>
                <a:lnTo>
                  <a:pt x="396" y="510"/>
                </a:lnTo>
                <a:lnTo>
                  <a:pt x="396" y="516"/>
                </a:lnTo>
                <a:lnTo>
                  <a:pt x="402" y="516"/>
                </a:lnTo>
                <a:lnTo>
                  <a:pt x="402" y="522"/>
                </a:lnTo>
                <a:lnTo>
                  <a:pt x="408" y="522"/>
                </a:lnTo>
                <a:lnTo>
                  <a:pt x="414" y="522"/>
                </a:lnTo>
                <a:lnTo>
                  <a:pt x="414" y="528"/>
                </a:lnTo>
                <a:lnTo>
                  <a:pt x="420" y="528"/>
                </a:lnTo>
                <a:lnTo>
                  <a:pt x="420" y="534"/>
                </a:lnTo>
                <a:lnTo>
                  <a:pt x="426" y="534"/>
                </a:lnTo>
                <a:lnTo>
                  <a:pt x="420" y="534"/>
                </a:lnTo>
                <a:lnTo>
                  <a:pt x="426" y="534"/>
                </a:lnTo>
                <a:lnTo>
                  <a:pt x="426" y="540"/>
                </a:lnTo>
                <a:lnTo>
                  <a:pt x="432" y="540"/>
                </a:lnTo>
                <a:lnTo>
                  <a:pt x="438" y="546"/>
                </a:lnTo>
                <a:lnTo>
                  <a:pt x="438" y="552"/>
                </a:lnTo>
                <a:lnTo>
                  <a:pt x="444" y="552"/>
                </a:lnTo>
                <a:lnTo>
                  <a:pt x="444" y="558"/>
                </a:lnTo>
                <a:lnTo>
                  <a:pt x="450" y="558"/>
                </a:lnTo>
                <a:lnTo>
                  <a:pt x="450" y="552"/>
                </a:lnTo>
                <a:lnTo>
                  <a:pt x="450" y="558"/>
                </a:lnTo>
                <a:lnTo>
                  <a:pt x="456" y="558"/>
                </a:lnTo>
                <a:lnTo>
                  <a:pt x="456" y="564"/>
                </a:lnTo>
                <a:lnTo>
                  <a:pt x="462" y="564"/>
                </a:lnTo>
                <a:lnTo>
                  <a:pt x="468" y="564"/>
                </a:lnTo>
                <a:lnTo>
                  <a:pt x="468" y="570"/>
                </a:lnTo>
                <a:lnTo>
                  <a:pt x="468" y="576"/>
                </a:lnTo>
                <a:lnTo>
                  <a:pt x="468" y="582"/>
                </a:lnTo>
                <a:lnTo>
                  <a:pt x="468" y="588"/>
                </a:lnTo>
                <a:lnTo>
                  <a:pt x="468" y="594"/>
                </a:lnTo>
                <a:lnTo>
                  <a:pt x="462" y="594"/>
                </a:lnTo>
                <a:lnTo>
                  <a:pt x="456" y="594"/>
                </a:lnTo>
                <a:lnTo>
                  <a:pt x="450" y="594"/>
                </a:lnTo>
                <a:lnTo>
                  <a:pt x="450" y="588"/>
                </a:lnTo>
                <a:lnTo>
                  <a:pt x="450" y="594"/>
                </a:lnTo>
                <a:lnTo>
                  <a:pt x="444" y="594"/>
                </a:lnTo>
                <a:lnTo>
                  <a:pt x="444" y="600"/>
                </a:lnTo>
                <a:lnTo>
                  <a:pt x="444" y="606"/>
                </a:lnTo>
                <a:lnTo>
                  <a:pt x="444" y="612"/>
                </a:lnTo>
                <a:lnTo>
                  <a:pt x="438" y="612"/>
                </a:lnTo>
                <a:lnTo>
                  <a:pt x="438" y="618"/>
                </a:lnTo>
                <a:lnTo>
                  <a:pt x="432" y="618"/>
                </a:lnTo>
                <a:lnTo>
                  <a:pt x="426" y="618"/>
                </a:lnTo>
                <a:lnTo>
                  <a:pt x="420" y="618"/>
                </a:lnTo>
                <a:lnTo>
                  <a:pt x="420" y="624"/>
                </a:lnTo>
                <a:lnTo>
                  <a:pt x="414" y="624"/>
                </a:lnTo>
                <a:lnTo>
                  <a:pt x="414" y="630"/>
                </a:lnTo>
                <a:lnTo>
                  <a:pt x="408" y="630"/>
                </a:lnTo>
                <a:lnTo>
                  <a:pt x="408" y="636"/>
                </a:lnTo>
                <a:lnTo>
                  <a:pt x="408" y="642"/>
                </a:lnTo>
                <a:lnTo>
                  <a:pt x="414" y="642"/>
                </a:lnTo>
                <a:lnTo>
                  <a:pt x="414" y="648"/>
                </a:lnTo>
                <a:lnTo>
                  <a:pt x="420" y="648"/>
                </a:lnTo>
                <a:lnTo>
                  <a:pt x="420" y="654"/>
                </a:lnTo>
                <a:lnTo>
                  <a:pt x="420" y="660"/>
                </a:lnTo>
                <a:lnTo>
                  <a:pt x="420" y="666"/>
                </a:lnTo>
                <a:lnTo>
                  <a:pt x="414" y="672"/>
                </a:lnTo>
                <a:lnTo>
                  <a:pt x="420" y="672"/>
                </a:lnTo>
                <a:lnTo>
                  <a:pt x="426" y="672"/>
                </a:lnTo>
                <a:lnTo>
                  <a:pt x="426" y="678"/>
                </a:lnTo>
                <a:lnTo>
                  <a:pt x="426" y="684"/>
                </a:lnTo>
                <a:lnTo>
                  <a:pt x="426" y="690"/>
                </a:lnTo>
                <a:lnTo>
                  <a:pt x="426" y="696"/>
                </a:lnTo>
                <a:lnTo>
                  <a:pt x="420" y="696"/>
                </a:lnTo>
                <a:lnTo>
                  <a:pt x="420" y="690"/>
                </a:lnTo>
                <a:lnTo>
                  <a:pt x="420" y="696"/>
                </a:lnTo>
                <a:lnTo>
                  <a:pt x="420" y="690"/>
                </a:lnTo>
                <a:lnTo>
                  <a:pt x="414" y="690"/>
                </a:lnTo>
                <a:lnTo>
                  <a:pt x="408" y="690"/>
                </a:lnTo>
                <a:lnTo>
                  <a:pt x="408" y="684"/>
                </a:lnTo>
                <a:lnTo>
                  <a:pt x="414" y="684"/>
                </a:lnTo>
                <a:lnTo>
                  <a:pt x="414" y="678"/>
                </a:lnTo>
                <a:lnTo>
                  <a:pt x="408" y="678"/>
                </a:lnTo>
                <a:lnTo>
                  <a:pt x="402" y="678"/>
                </a:lnTo>
                <a:lnTo>
                  <a:pt x="396" y="678"/>
                </a:lnTo>
                <a:lnTo>
                  <a:pt x="390" y="678"/>
                </a:lnTo>
                <a:lnTo>
                  <a:pt x="390" y="672"/>
                </a:lnTo>
                <a:lnTo>
                  <a:pt x="384" y="672"/>
                </a:lnTo>
                <a:lnTo>
                  <a:pt x="384" y="678"/>
                </a:lnTo>
                <a:lnTo>
                  <a:pt x="384" y="672"/>
                </a:lnTo>
                <a:lnTo>
                  <a:pt x="384" y="678"/>
                </a:lnTo>
                <a:lnTo>
                  <a:pt x="384" y="672"/>
                </a:lnTo>
                <a:lnTo>
                  <a:pt x="378" y="672"/>
                </a:lnTo>
                <a:lnTo>
                  <a:pt x="378" y="678"/>
                </a:lnTo>
                <a:lnTo>
                  <a:pt x="378" y="672"/>
                </a:lnTo>
                <a:lnTo>
                  <a:pt x="372" y="672"/>
                </a:lnTo>
                <a:lnTo>
                  <a:pt x="372" y="678"/>
                </a:lnTo>
                <a:lnTo>
                  <a:pt x="372" y="684"/>
                </a:lnTo>
                <a:lnTo>
                  <a:pt x="366" y="684"/>
                </a:lnTo>
                <a:lnTo>
                  <a:pt x="360" y="684"/>
                </a:lnTo>
                <a:lnTo>
                  <a:pt x="354" y="684"/>
                </a:lnTo>
                <a:lnTo>
                  <a:pt x="348" y="684"/>
                </a:lnTo>
                <a:lnTo>
                  <a:pt x="342" y="684"/>
                </a:lnTo>
                <a:lnTo>
                  <a:pt x="336" y="684"/>
                </a:lnTo>
                <a:lnTo>
                  <a:pt x="336" y="690"/>
                </a:lnTo>
                <a:lnTo>
                  <a:pt x="330" y="690"/>
                </a:lnTo>
                <a:lnTo>
                  <a:pt x="330" y="696"/>
                </a:lnTo>
                <a:lnTo>
                  <a:pt x="330" y="690"/>
                </a:lnTo>
                <a:lnTo>
                  <a:pt x="330" y="696"/>
                </a:lnTo>
                <a:lnTo>
                  <a:pt x="324" y="696"/>
                </a:lnTo>
                <a:lnTo>
                  <a:pt x="324" y="690"/>
                </a:lnTo>
                <a:lnTo>
                  <a:pt x="324" y="696"/>
                </a:lnTo>
                <a:lnTo>
                  <a:pt x="324" y="702"/>
                </a:lnTo>
                <a:lnTo>
                  <a:pt x="324" y="696"/>
                </a:lnTo>
                <a:lnTo>
                  <a:pt x="324" y="702"/>
                </a:lnTo>
                <a:lnTo>
                  <a:pt x="324" y="696"/>
                </a:lnTo>
                <a:lnTo>
                  <a:pt x="324" y="702"/>
                </a:lnTo>
                <a:lnTo>
                  <a:pt x="324" y="696"/>
                </a:lnTo>
                <a:lnTo>
                  <a:pt x="324" y="702"/>
                </a:lnTo>
                <a:lnTo>
                  <a:pt x="324" y="696"/>
                </a:lnTo>
                <a:lnTo>
                  <a:pt x="324" y="702"/>
                </a:lnTo>
                <a:lnTo>
                  <a:pt x="324" y="696"/>
                </a:lnTo>
                <a:lnTo>
                  <a:pt x="318" y="696"/>
                </a:lnTo>
                <a:lnTo>
                  <a:pt x="318" y="702"/>
                </a:lnTo>
                <a:lnTo>
                  <a:pt x="318" y="696"/>
                </a:lnTo>
                <a:lnTo>
                  <a:pt x="318" y="702"/>
                </a:lnTo>
                <a:lnTo>
                  <a:pt x="312" y="702"/>
                </a:lnTo>
                <a:lnTo>
                  <a:pt x="306" y="702"/>
                </a:lnTo>
                <a:lnTo>
                  <a:pt x="300" y="702"/>
                </a:lnTo>
                <a:lnTo>
                  <a:pt x="294" y="702"/>
                </a:lnTo>
                <a:lnTo>
                  <a:pt x="300" y="702"/>
                </a:lnTo>
                <a:lnTo>
                  <a:pt x="294" y="702"/>
                </a:lnTo>
                <a:lnTo>
                  <a:pt x="294" y="696"/>
                </a:lnTo>
                <a:lnTo>
                  <a:pt x="288" y="696"/>
                </a:lnTo>
                <a:lnTo>
                  <a:pt x="294" y="696"/>
                </a:lnTo>
                <a:lnTo>
                  <a:pt x="294" y="690"/>
                </a:lnTo>
                <a:lnTo>
                  <a:pt x="294" y="696"/>
                </a:lnTo>
                <a:lnTo>
                  <a:pt x="294" y="690"/>
                </a:lnTo>
                <a:lnTo>
                  <a:pt x="288" y="690"/>
                </a:lnTo>
                <a:lnTo>
                  <a:pt x="288" y="696"/>
                </a:lnTo>
                <a:lnTo>
                  <a:pt x="282" y="696"/>
                </a:lnTo>
                <a:lnTo>
                  <a:pt x="282" y="690"/>
                </a:lnTo>
                <a:lnTo>
                  <a:pt x="276" y="690"/>
                </a:lnTo>
                <a:lnTo>
                  <a:pt x="270" y="690"/>
                </a:lnTo>
                <a:lnTo>
                  <a:pt x="264" y="690"/>
                </a:lnTo>
                <a:lnTo>
                  <a:pt x="264" y="684"/>
                </a:lnTo>
                <a:lnTo>
                  <a:pt x="264" y="690"/>
                </a:lnTo>
                <a:lnTo>
                  <a:pt x="264" y="696"/>
                </a:lnTo>
                <a:lnTo>
                  <a:pt x="264" y="702"/>
                </a:lnTo>
                <a:lnTo>
                  <a:pt x="264" y="708"/>
                </a:lnTo>
                <a:lnTo>
                  <a:pt x="258" y="708"/>
                </a:lnTo>
                <a:lnTo>
                  <a:pt x="258" y="714"/>
                </a:lnTo>
                <a:lnTo>
                  <a:pt x="252" y="714"/>
                </a:lnTo>
                <a:lnTo>
                  <a:pt x="246" y="714"/>
                </a:lnTo>
                <a:lnTo>
                  <a:pt x="252" y="714"/>
                </a:lnTo>
                <a:lnTo>
                  <a:pt x="252" y="708"/>
                </a:lnTo>
                <a:lnTo>
                  <a:pt x="246" y="708"/>
                </a:lnTo>
                <a:lnTo>
                  <a:pt x="246" y="702"/>
                </a:lnTo>
                <a:lnTo>
                  <a:pt x="246" y="708"/>
                </a:lnTo>
                <a:lnTo>
                  <a:pt x="240" y="708"/>
                </a:lnTo>
                <a:lnTo>
                  <a:pt x="240" y="702"/>
                </a:lnTo>
                <a:lnTo>
                  <a:pt x="246" y="702"/>
                </a:lnTo>
                <a:lnTo>
                  <a:pt x="240" y="702"/>
                </a:lnTo>
                <a:lnTo>
                  <a:pt x="240" y="696"/>
                </a:lnTo>
                <a:lnTo>
                  <a:pt x="240" y="702"/>
                </a:lnTo>
                <a:lnTo>
                  <a:pt x="240" y="696"/>
                </a:lnTo>
                <a:lnTo>
                  <a:pt x="240" y="702"/>
                </a:lnTo>
                <a:lnTo>
                  <a:pt x="240" y="696"/>
                </a:lnTo>
                <a:lnTo>
                  <a:pt x="240" y="702"/>
                </a:lnTo>
                <a:lnTo>
                  <a:pt x="240" y="696"/>
                </a:lnTo>
                <a:lnTo>
                  <a:pt x="234" y="696"/>
                </a:lnTo>
                <a:lnTo>
                  <a:pt x="234" y="690"/>
                </a:lnTo>
                <a:lnTo>
                  <a:pt x="228" y="690"/>
                </a:lnTo>
                <a:lnTo>
                  <a:pt x="228" y="684"/>
                </a:lnTo>
                <a:lnTo>
                  <a:pt x="222" y="684"/>
                </a:lnTo>
                <a:lnTo>
                  <a:pt x="222" y="690"/>
                </a:lnTo>
                <a:lnTo>
                  <a:pt x="216" y="690"/>
                </a:lnTo>
                <a:lnTo>
                  <a:pt x="210" y="690"/>
                </a:lnTo>
                <a:lnTo>
                  <a:pt x="204" y="690"/>
                </a:lnTo>
                <a:lnTo>
                  <a:pt x="198" y="684"/>
                </a:lnTo>
                <a:lnTo>
                  <a:pt x="192" y="678"/>
                </a:lnTo>
                <a:lnTo>
                  <a:pt x="186" y="678"/>
                </a:lnTo>
                <a:lnTo>
                  <a:pt x="180" y="678"/>
                </a:lnTo>
                <a:lnTo>
                  <a:pt x="174" y="678"/>
                </a:lnTo>
                <a:lnTo>
                  <a:pt x="168" y="678"/>
                </a:lnTo>
                <a:lnTo>
                  <a:pt x="168" y="672"/>
                </a:lnTo>
                <a:lnTo>
                  <a:pt x="162" y="672"/>
                </a:lnTo>
                <a:lnTo>
                  <a:pt x="162" y="678"/>
                </a:lnTo>
                <a:lnTo>
                  <a:pt x="162" y="672"/>
                </a:lnTo>
                <a:lnTo>
                  <a:pt x="162" y="678"/>
                </a:lnTo>
                <a:lnTo>
                  <a:pt x="156" y="678"/>
                </a:lnTo>
                <a:lnTo>
                  <a:pt x="156" y="672"/>
                </a:lnTo>
                <a:lnTo>
                  <a:pt x="156" y="666"/>
                </a:lnTo>
                <a:lnTo>
                  <a:pt x="150" y="666"/>
                </a:lnTo>
                <a:lnTo>
                  <a:pt x="156" y="666"/>
                </a:lnTo>
                <a:lnTo>
                  <a:pt x="156" y="672"/>
                </a:lnTo>
                <a:lnTo>
                  <a:pt x="156" y="666"/>
                </a:lnTo>
                <a:lnTo>
                  <a:pt x="156" y="672"/>
                </a:lnTo>
                <a:lnTo>
                  <a:pt x="150" y="672"/>
                </a:lnTo>
                <a:lnTo>
                  <a:pt x="156" y="672"/>
                </a:lnTo>
                <a:lnTo>
                  <a:pt x="150" y="672"/>
                </a:lnTo>
                <a:lnTo>
                  <a:pt x="150" y="666"/>
                </a:lnTo>
                <a:lnTo>
                  <a:pt x="144" y="666"/>
                </a:lnTo>
                <a:lnTo>
                  <a:pt x="144" y="672"/>
                </a:lnTo>
                <a:lnTo>
                  <a:pt x="144" y="666"/>
                </a:lnTo>
                <a:lnTo>
                  <a:pt x="144" y="672"/>
                </a:lnTo>
                <a:lnTo>
                  <a:pt x="144" y="666"/>
                </a:lnTo>
                <a:lnTo>
                  <a:pt x="144" y="672"/>
                </a:lnTo>
                <a:lnTo>
                  <a:pt x="138" y="672"/>
                </a:lnTo>
                <a:lnTo>
                  <a:pt x="144" y="672"/>
                </a:lnTo>
                <a:lnTo>
                  <a:pt x="138" y="672"/>
                </a:lnTo>
                <a:lnTo>
                  <a:pt x="138" y="678"/>
                </a:lnTo>
                <a:lnTo>
                  <a:pt x="144" y="678"/>
                </a:lnTo>
                <a:lnTo>
                  <a:pt x="144" y="684"/>
                </a:lnTo>
                <a:lnTo>
                  <a:pt x="144" y="678"/>
                </a:lnTo>
                <a:lnTo>
                  <a:pt x="150" y="678"/>
                </a:lnTo>
                <a:lnTo>
                  <a:pt x="150" y="684"/>
                </a:lnTo>
                <a:lnTo>
                  <a:pt x="150" y="678"/>
                </a:lnTo>
                <a:lnTo>
                  <a:pt x="150" y="684"/>
                </a:lnTo>
                <a:lnTo>
                  <a:pt x="144" y="684"/>
                </a:lnTo>
                <a:lnTo>
                  <a:pt x="138" y="684"/>
                </a:lnTo>
                <a:lnTo>
                  <a:pt x="144" y="684"/>
                </a:lnTo>
                <a:lnTo>
                  <a:pt x="144" y="690"/>
                </a:lnTo>
                <a:lnTo>
                  <a:pt x="138" y="690"/>
                </a:lnTo>
                <a:lnTo>
                  <a:pt x="138" y="684"/>
                </a:lnTo>
                <a:lnTo>
                  <a:pt x="138" y="690"/>
                </a:lnTo>
                <a:lnTo>
                  <a:pt x="132" y="690"/>
                </a:lnTo>
                <a:lnTo>
                  <a:pt x="132" y="684"/>
                </a:lnTo>
                <a:lnTo>
                  <a:pt x="126" y="684"/>
                </a:lnTo>
                <a:lnTo>
                  <a:pt x="120" y="684"/>
                </a:lnTo>
                <a:lnTo>
                  <a:pt x="120" y="690"/>
                </a:lnTo>
                <a:lnTo>
                  <a:pt x="114" y="690"/>
                </a:lnTo>
                <a:lnTo>
                  <a:pt x="108" y="690"/>
                </a:lnTo>
                <a:lnTo>
                  <a:pt x="108" y="684"/>
                </a:lnTo>
                <a:lnTo>
                  <a:pt x="102" y="684"/>
                </a:lnTo>
                <a:lnTo>
                  <a:pt x="102" y="690"/>
                </a:lnTo>
                <a:lnTo>
                  <a:pt x="96" y="690"/>
                </a:lnTo>
                <a:lnTo>
                  <a:pt x="90" y="690"/>
                </a:lnTo>
                <a:lnTo>
                  <a:pt x="90" y="684"/>
                </a:lnTo>
                <a:lnTo>
                  <a:pt x="90" y="690"/>
                </a:lnTo>
                <a:lnTo>
                  <a:pt x="90" y="684"/>
                </a:lnTo>
                <a:lnTo>
                  <a:pt x="96" y="684"/>
                </a:lnTo>
                <a:lnTo>
                  <a:pt x="90" y="684"/>
                </a:lnTo>
                <a:lnTo>
                  <a:pt x="96" y="684"/>
                </a:lnTo>
                <a:lnTo>
                  <a:pt x="90" y="684"/>
                </a:lnTo>
                <a:lnTo>
                  <a:pt x="84" y="684"/>
                </a:lnTo>
                <a:lnTo>
                  <a:pt x="84" y="678"/>
                </a:lnTo>
                <a:lnTo>
                  <a:pt x="84" y="672"/>
                </a:lnTo>
                <a:lnTo>
                  <a:pt x="84" y="666"/>
                </a:lnTo>
                <a:lnTo>
                  <a:pt x="84" y="660"/>
                </a:lnTo>
                <a:lnTo>
                  <a:pt x="84" y="654"/>
                </a:lnTo>
                <a:lnTo>
                  <a:pt x="90" y="654"/>
                </a:lnTo>
                <a:lnTo>
                  <a:pt x="90" y="648"/>
                </a:lnTo>
                <a:lnTo>
                  <a:pt x="90" y="642"/>
                </a:lnTo>
                <a:lnTo>
                  <a:pt x="90" y="636"/>
                </a:lnTo>
                <a:lnTo>
                  <a:pt x="90" y="630"/>
                </a:lnTo>
                <a:lnTo>
                  <a:pt x="96" y="630"/>
                </a:lnTo>
                <a:lnTo>
                  <a:pt x="96" y="624"/>
                </a:lnTo>
                <a:lnTo>
                  <a:pt x="96" y="618"/>
                </a:lnTo>
                <a:lnTo>
                  <a:pt x="96" y="612"/>
                </a:lnTo>
                <a:lnTo>
                  <a:pt x="102" y="606"/>
                </a:lnTo>
                <a:lnTo>
                  <a:pt x="102" y="600"/>
                </a:lnTo>
                <a:lnTo>
                  <a:pt x="102" y="594"/>
                </a:lnTo>
                <a:lnTo>
                  <a:pt x="102" y="588"/>
                </a:lnTo>
                <a:lnTo>
                  <a:pt x="108" y="588"/>
                </a:lnTo>
                <a:lnTo>
                  <a:pt x="108" y="582"/>
                </a:lnTo>
                <a:lnTo>
                  <a:pt x="114" y="582"/>
                </a:lnTo>
                <a:lnTo>
                  <a:pt x="114" y="576"/>
                </a:lnTo>
                <a:lnTo>
                  <a:pt x="120" y="576"/>
                </a:lnTo>
                <a:lnTo>
                  <a:pt x="120" y="570"/>
                </a:lnTo>
                <a:lnTo>
                  <a:pt x="126" y="570"/>
                </a:lnTo>
                <a:lnTo>
                  <a:pt x="126" y="564"/>
                </a:lnTo>
                <a:lnTo>
                  <a:pt x="126" y="558"/>
                </a:lnTo>
                <a:lnTo>
                  <a:pt x="132" y="558"/>
                </a:lnTo>
                <a:lnTo>
                  <a:pt x="126" y="558"/>
                </a:lnTo>
                <a:lnTo>
                  <a:pt x="120" y="558"/>
                </a:lnTo>
                <a:lnTo>
                  <a:pt x="120" y="552"/>
                </a:lnTo>
                <a:lnTo>
                  <a:pt x="114" y="552"/>
                </a:lnTo>
                <a:lnTo>
                  <a:pt x="108" y="552"/>
                </a:lnTo>
                <a:lnTo>
                  <a:pt x="102" y="552"/>
                </a:lnTo>
                <a:lnTo>
                  <a:pt x="96" y="552"/>
                </a:lnTo>
                <a:lnTo>
                  <a:pt x="96" y="546"/>
                </a:lnTo>
                <a:lnTo>
                  <a:pt x="90" y="546"/>
                </a:lnTo>
                <a:lnTo>
                  <a:pt x="84" y="546"/>
                </a:lnTo>
                <a:lnTo>
                  <a:pt x="84" y="540"/>
                </a:lnTo>
                <a:lnTo>
                  <a:pt x="90" y="540"/>
                </a:lnTo>
                <a:lnTo>
                  <a:pt x="84" y="540"/>
                </a:lnTo>
                <a:lnTo>
                  <a:pt x="78" y="540"/>
                </a:lnTo>
                <a:lnTo>
                  <a:pt x="72" y="540"/>
                </a:lnTo>
                <a:lnTo>
                  <a:pt x="72" y="546"/>
                </a:lnTo>
                <a:lnTo>
                  <a:pt x="72" y="540"/>
                </a:lnTo>
                <a:lnTo>
                  <a:pt x="66" y="540"/>
                </a:lnTo>
                <a:lnTo>
                  <a:pt x="66" y="546"/>
                </a:lnTo>
                <a:lnTo>
                  <a:pt x="66" y="540"/>
                </a:lnTo>
                <a:lnTo>
                  <a:pt x="60" y="540"/>
                </a:lnTo>
                <a:lnTo>
                  <a:pt x="66" y="540"/>
                </a:lnTo>
                <a:lnTo>
                  <a:pt x="60" y="540"/>
                </a:lnTo>
                <a:lnTo>
                  <a:pt x="60" y="546"/>
                </a:lnTo>
                <a:lnTo>
                  <a:pt x="60" y="540"/>
                </a:lnTo>
                <a:lnTo>
                  <a:pt x="60" y="534"/>
                </a:lnTo>
                <a:lnTo>
                  <a:pt x="54" y="534"/>
                </a:lnTo>
                <a:lnTo>
                  <a:pt x="48" y="534"/>
                </a:lnTo>
                <a:lnTo>
                  <a:pt x="48" y="540"/>
                </a:lnTo>
                <a:lnTo>
                  <a:pt x="42" y="540"/>
                </a:lnTo>
                <a:lnTo>
                  <a:pt x="42" y="534"/>
                </a:lnTo>
                <a:lnTo>
                  <a:pt x="36" y="534"/>
                </a:lnTo>
                <a:lnTo>
                  <a:pt x="36" y="528"/>
                </a:lnTo>
                <a:lnTo>
                  <a:pt x="36" y="522"/>
                </a:lnTo>
                <a:lnTo>
                  <a:pt x="30" y="522"/>
                </a:lnTo>
                <a:lnTo>
                  <a:pt x="36" y="522"/>
                </a:lnTo>
                <a:lnTo>
                  <a:pt x="30" y="522"/>
                </a:lnTo>
                <a:lnTo>
                  <a:pt x="36" y="522"/>
                </a:lnTo>
                <a:lnTo>
                  <a:pt x="36" y="516"/>
                </a:lnTo>
                <a:lnTo>
                  <a:pt x="30" y="516"/>
                </a:lnTo>
                <a:lnTo>
                  <a:pt x="30" y="510"/>
                </a:lnTo>
                <a:lnTo>
                  <a:pt x="24" y="510"/>
                </a:lnTo>
                <a:lnTo>
                  <a:pt x="18" y="510"/>
                </a:lnTo>
                <a:lnTo>
                  <a:pt x="18" y="504"/>
                </a:lnTo>
                <a:lnTo>
                  <a:pt x="24" y="504"/>
                </a:lnTo>
                <a:lnTo>
                  <a:pt x="24" y="498"/>
                </a:lnTo>
                <a:lnTo>
                  <a:pt x="18" y="498"/>
                </a:lnTo>
                <a:lnTo>
                  <a:pt x="24" y="498"/>
                </a:lnTo>
                <a:lnTo>
                  <a:pt x="24" y="492"/>
                </a:lnTo>
                <a:lnTo>
                  <a:pt x="24" y="486"/>
                </a:lnTo>
                <a:lnTo>
                  <a:pt x="30" y="486"/>
                </a:lnTo>
                <a:lnTo>
                  <a:pt x="30" y="480"/>
                </a:lnTo>
                <a:lnTo>
                  <a:pt x="30" y="474"/>
                </a:lnTo>
                <a:lnTo>
                  <a:pt x="30" y="480"/>
                </a:lnTo>
                <a:lnTo>
                  <a:pt x="24" y="480"/>
                </a:lnTo>
                <a:lnTo>
                  <a:pt x="24" y="474"/>
                </a:lnTo>
                <a:lnTo>
                  <a:pt x="18" y="474"/>
                </a:lnTo>
                <a:lnTo>
                  <a:pt x="18" y="468"/>
                </a:lnTo>
                <a:lnTo>
                  <a:pt x="18" y="474"/>
                </a:lnTo>
                <a:lnTo>
                  <a:pt x="18" y="468"/>
                </a:lnTo>
                <a:lnTo>
                  <a:pt x="12" y="468"/>
                </a:lnTo>
                <a:lnTo>
                  <a:pt x="12" y="462"/>
                </a:lnTo>
                <a:lnTo>
                  <a:pt x="12" y="456"/>
                </a:lnTo>
                <a:lnTo>
                  <a:pt x="6" y="456"/>
                </a:lnTo>
                <a:lnTo>
                  <a:pt x="12" y="456"/>
                </a:lnTo>
                <a:lnTo>
                  <a:pt x="6" y="456"/>
                </a:lnTo>
                <a:lnTo>
                  <a:pt x="12" y="456"/>
                </a:lnTo>
                <a:lnTo>
                  <a:pt x="6" y="456"/>
                </a:lnTo>
                <a:lnTo>
                  <a:pt x="6" y="450"/>
                </a:lnTo>
                <a:lnTo>
                  <a:pt x="12" y="450"/>
                </a:lnTo>
                <a:lnTo>
                  <a:pt x="6" y="450"/>
                </a:lnTo>
                <a:lnTo>
                  <a:pt x="12" y="450"/>
                </a:lnTo>
                <a:lnTo>
                  <a:pt x="12" y="444"/>
                </a:lnTo>
                <a:lnTo>
                  <a:pt x="12" y="438"/>
                </a:lnTo>
                <a:lnTo>
                  <a:pt x="18" y="438"/>
                </a:lnTo>
                <a:lnTo>
                  <a:pt x="18" y="432"/>
                </a:lnTo>
                <a:lnTo>
                  <a:pt x="24" y="432"/>
                </a:lnTo>
                <a:lnTo>
                  <a:pt x="24" y="426"/>
                </a:lnTo>
                <a:lnTo>
                  <a:pt x="24" y="420"/>
                </a:lnTo>
                <a:lnTo>
                  <a:pt x="24" y="414"/>
                </a:lnTo>
                <a:lnTo>
                  <a:pt x="18" y="414"/>
                </a:lnTo>
                <a:lnTo>
                  <a:pt x="12" y="414"/>
                </a:lnTo>
                <a:lnTo>
                  <a:pt x="18" y="414"/>
                </a:lnTo>
                <a:lnTo>
                  <a:pt x="18" y="408"/>
                </a:lnTo>
                <a:lnTo>
                  <a:pt x="12" y="408"/>
                </a:lnTo>
                <a:lnTo>
                  <a:pt x="18" y="408"/>
                </a:lnTo>
                <a:lnTo>
                  <a:pt x="18" y="402"/>
                </a:lnTo>
                <a:lnTo>
                  <a:pt x="12" y="402"/>
                </a:lnTo>
                <a:lnTo>
                  <a:pt x="18" y="402"/>
                </a:lnTo>
                <a:lnTo>
                  <a:pt x="12" y="402"/>
                </a:lnTo>
                <a:lnTo>
                  <a:pt x="12" y="396"/>
                </a:lnTo>
                <a:lnTo>
                  <a:pt x="6" y="396"/>
                </a:lnTo>
                <a:lnTo>
                  <a:pt x="6" y="390"/>
                </a:lnTo>
                <a:lnTo>
                  <a:pt x="6" y="396"/>
                </a:lnTo>
                <a:lnTo>
                  <a:pt x="6" y="390"/>
                </a:lnTo>
                <a:close/>
                <a:moveTo>
                  <a:pt x="288" y="60"/>
                </a:moveTo>
                <a:lnTo>
                  <a:pt x="288" y="54"/>
                </a:lnTo>
                <a:lnTo>
                  <a:pt x="294" y="54"/>
                </a:lnTo>
                <a:lnTo>
                  <a:pt x="294" y="48"/>
                </a:lnTo>
                <a:lnTo>
                  <a:pt x="300" y="48"/>
                </a:lnTo>
                <a:lnTo>
                  <a:pt x="300" y="54"/>
                </a:lnTo>
                <a:lnTo>
                  <a:pt x="306" y="54"/>
                </a:lnTo>
                <a:lnTo>
                  <a:pt x="306" y="60"/>
                </a:lnTo>
                <a:lnTo>
                  <a:pt x="300" y="60"/>
                </a:lnTo>
                <a:lnTo>
                  <a:pt x="294" y="60"/>
                </a:lnTo>
                <a:lnTo>
                  <a:pt x="288" y="60"/>
                </a:lnTo>
                <a:lnTo>
                  <a:pt x="294" y="60"/>
                </a:lnTo>
                <a:lnTo>
                  <a:pt x="288" y="60"/>
                </a:lnTo>
                <a:close/>
                <a:moveTo>
                  <a:pt x="312" y="102"/>
                </a:moveTo>
                <a:lnTo>
                  <a:pt x="312" y="96"/>
                </a:lnTo>
                <a:lnTo>
                  <a:pt x="318" y="96"/>
                </a:lnTo>
                <a:lnTo>
                  <a:pt x="318" y="102"/>
                </a:lnTo>
                <a:lnTo>
                  <a:pt x="312" y="102"/>
                </a:lnTo>
                <a:lnTo>
                  <a:pt x="318" y="102"/>
                </a:lnTo>
                <a:lnTo>
                  <a:pt x="312" y="102"/>
                </a:lnTo>
                <a:lnTo>
                  <a:pt x="312" y="96"/>
                </a:lnTo>
                <a:lnTo>
                  <a:pt x="312" y="102"/>
                </a:lnTo>
                <a:close/>
                <a:moveTo>
                  <a:pt x="378" y="60"/>
                </a:moveTo>
                <a:lnTo>
                  <a:pt x="384" y="60"/>
                </a:lnTo>
                <a:lnTo>
                  <a:pt x="378" y="60"/>
                </a:lnTo>
                <a:close/>
                <a:moveTo>
                  <a:pt x="396" y="54"/>
                </a:moveTo>
                <a:lnTo>
                  <a:pt x="402" y="54"/>
                </a:lnTo>
                <a:lnTo>
                  <a:pt x="396" y="54"/>
                </a:lnTo>
                <a:lnTo>
                  <a:pt x="402" y="54"/>
                </a:lnTo>
                <a:lnTo>
                  <a:pt x="396" y="54"/>
                </a:lnTo>
                <a:close/>
                <a:moveTo>
                  <a:pt x="402" y="54"/>
                </a:moveTo>
                <a:lnTo>
                  <a:pt x="402" y="48"/>
                </a:lnTo>
                <a:lnTo>
                  <a:pt x="402" y="42"/>
                </a:lnTo>
                <a:lnTo>
                  <a:pt x="402" y="48"/>
                </a:lnTo>
                <a:lnTo>
                  <a:pt x="402" y="54"/>
                </a:lnTo>
                <a:close/>
                <a:moveTo>
                  <a:pt x="402" y="48"/>
                </a:moveTo>
                <a:lnTo>
                  <a:pt x="408" y="48"/>
                </a:lnTo>
                <a:lnTo>
                  <a:pt x="402" y="48"/>
                </a:lnTo>
                <a:close/>
                <a:moveTo>
                  <a:pt x="402" y="54"/>
                </a:moveTo>
                <a:lnTo>
                  <a:pt x="402" y="48"/>
                </a:lnTo>
                <a:lnTo>
                  <a:pt x="408" y="48"/>
                </a:lnTo>
                <a:lnTo>
                  <a:pt x="408" y="54"/>
                </a:lnTo>
                <a:lnTo>
                  <a:pt x="408" y="48"/>
                </a:lnTo>
                <a:lnTo>
                  <a:pt x="408" y="54"/>
                </a:lnTo>
                <a:lnTo>
                  <a:pt x="402" y="54"/>
                </a:lnTo>
                <a:lnTo>
                  <a:pt x="408" y="54"/>
                </a:lnTo>
                <a:lnTo>
                  <a:pt x="402" y="54"/>
                </a:lnTo>
                <a:close/>
                <a:moveTo>
                  <a:pt x="402" y="66"/>
                </a:moveTo>
                <a:lnTo>
                  <a:pt x="402" y="60"/>
                </a:lnTo>
                <a:lnTo>
                  <a:pt x="408" y="60"/>
                </a:lnTo>
                <a:lnTo>
                  <a:pt x="408" y="54"/>
                </a:lnTo>
                <a:lnTo>
                  <a:pt x="402" y="54"/>
                </a:lnTo>
                <a:lnTo>
                  <a:pt x="408" y="54"/>
                </a:lnTo>
                <a:lnTo>
                  <a:pt x="408" y="48"/>
                </a:lnTo>
                <a:lnTo>
                  <a:pt x="408" y="54"/>
                </a:lnTo>
                <a:lnTo>
                  <a:pt x="408" y="48"/>
                </a:lnTo>
                <a:lnTo>
                  <a:pt x="402" y="48"/>
                </a:lnTo>
                <a:lnTo>
                  <a:pt x="408" y="48"/>
                </a:lnTo>
                <a:lnTo>
                  <a:pt x="408" y="42"/>
                </a:lnTo>
                <a:lnTo>
                  <a:pt x="408" y="48"/>
                </a:lnTo>
                <a:lnTo>
                  <a:pt x="414" y="48"/>
                </a:lnTo>
                <a:lnTo>
                  <a:pt x="414" y="42"/>
                </a:lnTo>
                <a:lnTo>
                  <a:pt x="414" y="48"/>
                </a:lnTo>
                <a:lnTo>
                  <a:pt x="414" y="42"/>
                </a:lnTo>
                <a:lnTo>
                  <a:pt x="414" y="48"/>
                </a:lnTo>
                <a:lnTo>
                  <a:pt x="420" y="48"/>
                </a:lnTo>
                <a:lnTo>
                  <a:pt x="420" y="54"/>
                </a:lnTo>
                <a:lnTo>
                  <a:pt x="420" y="48"/>
                </a:lnTo>
                <a:lnTo>
                  <a:pt x="420" y="54"/>
                </a:lnTo>
                <a:lnTo>
                  <a:pt x="426" y="54"/>
                </a:lnTo>
                <a:lnTo>
                  <a:pt x="420" y="54"/>
                </a:lnTo>
                <a:lnTo>
                  <a:pt x="426" y="54"/>
                </a:lnTo>
                <a:lnTo>
                  <a:pt x="420" y="54"/>
                </a:lnTo>
                <a:lnTo>
                  <a:pt x="426" y="54"/>
                </a:lnTo>
                <a:lnTo>
                  <a:pt x="426" y="48"/>
                </a:lnTo>
                <a:lnTo>
                  <a:pt x="420" y="48"/>
                </a:lnTo>
                <a:lnTo>
                  <a:pt x="426" y="48"/>
                </a:lnTo>
                <a:lnTo>
                  <a:pt x="420" y="48"/>
                </a:lnTo>
                <a:lnTo>
                  <a:pt x="426" y="48"/>
                </a:lnTo>
                <a:lnTo>
                  <a:pt x="420" y="48"/>
                </a:lnTo>
                <a:lnTo>
                  <a:pt x="426" y="48"/>
                </a:lnTo>
                <a:lnTo>
                  <a:pt x="420" y="48"/>
                </a:lnTo>
                <a:lnTo>
                  <a:pt x="426" y="48"/>
                </a:lnTo>
                <a:lnTo>
                  <a:pt x="420" y="48"/>
                </a:lnTo>
                <a:lnTo>
                  <a:pt x="420" y="42"/>
                </a:lnTo>
                <a:lnTo>
                  <a:pt x="426" y="42"/>
                </a:lnTo>
                <a:lnTo>
                  <a:pt x="420" y="42"/>
                </a:lnTo>
                <a:lnTo>
                  <a:pt x="414" y="42"/>
                </a:lnTo>
                <a:lnTo>
                  <a:pt x="414" y="36"/>
                </a:lnTo>
                <a:lnTo>
                  <a:pt x="414" y="42"/>
                </a:lnTo>
                <a:lnTo>
                  <a:pt x="408" y="42"/>
                </a:lnTo>
                <a:lnTo>
                  <a:pt x="408" y="36"/>
                </a:lnTo>
                <a:lnTo>
                  <a:pt x="408" y="42"/>
                </a:lnTo>
                <a:lnTo>
                  <a:pt x="402" y="42"/>
                </a:lnTo>
                <a:lnTo>
                  <a:pt x="408" y="42"/>
                </a:lnTo>
                <a:lnTo>
                  <a:pt x="408" y="36"/>
                </a:lnTo>
                <a:lnTo>
                  <a:pt x="414" y="36"/>
                </a:lnTo>
                <a:lnTo>
                  <a:pt x="414" y="30"/>
                </a:lnTo>
                <a:lnTo>
                  <a:pt x="420" y="30"/>
                </a:lnTo>
                <a:lnTo>
                  <a:pt x="420" y="36"/>
                </a:lnTo>
                <a:lnTo>
                  <a:pt x="414" y="36"/>
                </a:lnTo>
                <a:lnTo>
                  <a:pt x="414" y="42"/>
                </a:lnTo>
                <a:lnTo>
                  <a:pt x="420" y="42"/>
                </a:lnTo>
                <a:lnTo>
                  <a:pt x="426" y="42"/>
                </a:lnTo>
                <a:lnTo>
                  <a:pt x="432" y="42"/>
                </a:lnTo>
                <a:lnTo>
                  <a:pt x="432" y="48"/>
                </a:lnTo>
                <a:lnTo>
                  <a:pt x="426" y="48"/>
                </a:lnTo>
                <a:lnTo>
                  <a:pt x="426" y="54"/>
                </a:lnTo>
                <a:lnTo>
                  <a:pt x="432" y="60"/>
                </a:lnTo>
                <a:lnTo>
                  <a:pt x="438" y="60"/>
                </a:lnTo>
                <a:lnTo>
                  <a:pt x="438" y="66"/>
                </a:lnTo>
                <a:lnTo>
                  <a:pt x="438" y="72"/>
                </a:lnTo>
                <a:lnTo>
                  <a:pt x="432" y="72"/>
                </a:lnTo>
                <a:lnTo>
                  <a:pt x="432" y="66"/>
                </a:lnTo>
                <a:lnTo>
                  <a:pt x="432" y="60"/>
                </a:lnTo>
                <a:lnTo>
                  <a:pt x="432" y="66"/>
                </a:lnTo>
                <a:lnTo>
                  <a:pt x="426" y="60"/>
                </a:lnTo>
                <a:lnTo>
                  <a:pt x="426" y="66"/>
                </a:lnTo>
                <a:lnTo>
                  <a:pt x="420" y="66"/>
                </a:lnTo>
                <a:lnTo>
                  <a:pt x="420" y="72"/>
                </a:lnTo>
                <a:lnTo>
                  <a:pt x="414" y="72"/>
                </a:lnTo>
                <a:lnTo>
                  <a:pt x="420" y="72"/>
                </a:lnTo>
                <a:lnTo>
                  <a:pt x="414" y="72"/>
                </a:lnTo>
                <a:lnTo>
                  <a:pt x="420" y="72"/>
                </a:lnTo>
                <a:lnTo>
                  <a:pt x="414" y="72"/>
                </a:lnTo>
                <a:lnTo>
                  <a:pt x="408" y="72"/>
                </a:lnTo>
                <a:lnTo>
                  <a:pt x="408" y="66"/>
                </a:lnTo>
                <a:lnTo>
                  <a:pt x="408" y="72"/>
                </a:lnTo>
                <a:lnTo>
                  <a:pt x="408" y="66"/>
                </a:lnTo>
                <a:lnTo>
                  <a:pt x="408" y="72"/>
                </a:lnTo>
                <a:lnTo>
                  <a:pt x="402" y="72"/>
                </a:lnTo>
                <a:lnTo>
                  <a:pt x="402" y="66"/>
                </a:lnTo>
                <a:lnTo>
                  <a:pt x="408" y="66"/>
                </a:lnTo>
                <a:lnTo>
                  <a:pt x="402" y="66"/>
                </a:lnTo>
                <a:close/>
                <a:moveTo>
                  <a:pt x="438" y="84"/>
                </a:moveTo>
                <a:lnTo>
                  <a:pt x="444" y="84"/>
                </a:lnTo>
                <a:lnTo>
                  <a:pt x="438" y="84"/>
                </a:lnTo>
                <a:close/>
                <a:moveTo>
                  <a:pt x="462" y="102"/>
                </a:moveTo>
                <a:lnTo>
                  <a:pt x="456" y="102"/>
                </a:lnTo>
                <a:lnTo>
                  <a:pt x="456" y="108"/>
                </a:lnTo>
                <a:lnTo>
                  <a:pt x="456" y="102"/>
                </a:lnTo>
                <a:lnTo>
                  <a:pt x="456" y="108"/>
                </a:lnTo>
                <a:lnTo>
                  <a:pt x="450" y="108"/>
                </a:lnTo>
                <a:lnTo>
                  <a:pt x="450" y="102"/>
                </a:lnTo>
                <a:lnTo>
                  <a:pt x="450" y="108"/>
                </a:lnTo>
                <a:lnTo>
                  <a:pt x="444" y="108"/>
                </a:lnTo>
                <a:lnTo>
                  <a:pt x="444" y="102"/>
                </a:lnTo>
                <a:lnTo>
                  <a:pt x="450" y="102"/>
                </a:lnTo>
                <a:lnTo>
                  <a:pt x="450" y="96"/>
                </a:lnTo>
                <a:lnTo>
                  <a:pt x="444" y="96"/>
                </a:lnTo>
                <a:lnTo>
                  <a:pt x="450" y="96"/>
                </a:lnTo>
                <a:lnTo>
                  <a:pt x="450" y="102"/>
                </a:lnTo>
                <a:lnTo>
                  <a:pt x="450" y="96"/>
                </a:lnTo>
                <a:lnTo>
                  <a:pt x="456" y="96"/>
                </a:lnTo>
                <a:lnTo>
                  <a:pt x="450" y="96"/>
                </a:lnTo>
                <a:lnTo>
                  <a:pt x="456" y="96"/>
                </a:lnTo>
                <a:lnTo>
                  <a:pt x="450" y="96"/>
                </a:lnTo>
                <a:lnTo>
                  <a:pt x="456" y="96"/>
                </a:lnTo>
                <a:lnTo>
                  <a:pt x="456" y="90"/>
                </a:lnTo>
                <a:lnTo>
                  <a:pt x="456" y="96"/>
                </a:lnTo>
                <a:lnTo>
                  <a:pt x="456" y="90"/>
                </a:lnTo>
                <a:lnTo>
                  <a:pt x="450" y="90"/>
                </a:lnTo>
                <a:lnTo>
                  <a:pt x="444" y="90"/>
                </a:lnTo>
                <a:lnTo>
                  <a:pt x="450" y="90"/>
                </a:lnTo>
                <a:lnTo>
                  <a:pt x="444" y="90"/>
                </a:lnTo>
                <a:lnTo>
                  <a:pt x="450" y="90"/>
                </a:lnTo>
                <a:lnTo>
                  <a:pt x="444" y="90"/>
                </a:lnTo>
                <a:lnTo>
                  <a:pt x="444" y="96"/>
                </a:lnTo>
                <a:lnTo>
                  <a:pt x="444" y="90"/>
                </a:lnTo>
                <a:lnTo>
                  <a:pt x="438" y="90"/>
                </a:lnTo>
                <a:lnTo>
                  <a:pt x="438" y="84"/>
                </a:lnTo>
                <a:lnTo>
                  <a:pt x="444" y="84"/>
                </a:lnTo>
                <a:lnTo>
                  <a:pt x="438" y="84"/>
                </a:lnTo>
                <a:lnTo>
                  <a:pt x="444" y="84"/>
                </a:lnTo>
                <a:lnTo>
                  <a:pt x="438" y="84"/>
                </a:lnTo>
                <a:lnTo>
                  <a:pt x="444" y="84"/>
                </a:lnTo>
                <a:lnTo>
                  <a:pt x="438" y="84"/>
                </a:lnTo>
                <a:lnTo>
                  <a:pt x="438" y="78"/>
                </a:lnTo>
                <a:lnTo>
                  <a:pt x="444" y="78"/>
                </a:lnTo>
                <a:lnTo>
                  <a:pt x="438" y="78"/>
                </a:lnTo>
                <a:lnTo>
                  <a:pt x="444" y="78"/>
                </a:lnTo>
                <a:lnTo>
                  <a:pt x="444" y="84"/>
                </a:lnTo>
                <a:lnTo>
                  <a:pt x="450" y="84"/>
                </a:lnTo>
                <a:lnTo>
                  <a:pt x="450" y="90"/>
                </a:lnTo>
                <a:lnTo>
                  <a:pt x="456" y="90"/>
                </a:lnTo>
                <a:lnTo>
                  <a:pt x="456" y="96"/>
                </a:lnTo>
                <a:lnTo>
                  <a:pt x="462" y="96"/>
                </a:lnTo>
                <a:lnTo>
                  <a:pt x="462" y="102"/>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pPr fontAlgn="auto">
              <a:spcBef>
                <a:spcPts val="0"/>
              </a:spcBef>
              <a:spcAft>
                <a:spcPts val="0"/>
              </a:spcAft>
              <a:defRPr/>
            </a:pPr>
            <a:endParaRPr lang="en-GB"/>
          </a:p>
        </p:txBody>
      </p:sp>
      <p:sp>
        <p:nvSpPr>
          <p:cNvPr id="30792" name="Freeform 1084"/>
          <p:cNvSpPr>
            <a:spLocks noEditPoints="1"/>
          </p:cNvSpPr>
          <p:nvPr>
            <p:custDataLst>
              <p:tags r:id="rId12"/>
            </p:custDataLst>
          </p:nvPr>
        </p:nvSpPr>
        <p:spPr bwMode="auto">
          <a:xfrm>
            <a:off x="3001963" y="2043113"/>
            <a:ext cx="465137" cy="512762"/>
          </a:xfrm>
          <a:custGeom>
            <a:avLst/>
            <a:gdLst>
              <a:gd name="T0" fmla="*/ 124681195 w 228"/>
              <a:gd name="T1" fmla="*/ 845558831 h 252"/>
              <a:gd name="T2" fmla="*/ 24935833 w 228"/>
              <a:gd name="T3" fmla="*/ 770951978 h 252"/>
              <a:gd name="T4" fmla="*/ 124681195 w 228"/>
              <a:gd name="T5" fmla="*/ 795820929 h 252"/>
              <a:gd name="T6" fmla="*/ 199488701 w 228"/>
              <a:gd name="T7" fmla="*/ 795820929 h 252"/>
              <a:gd name="T8" fmla="*/ 174552877 w 228"/>
              <a:gd name="T9" fmla="*/ 646605188 h 252"/>
              <a:gd name="T10" fmla="*/ 249362391 w 228"/>
              <a:gd name="T11" fmla="*/ 596865252 h 252"/>
              <a:gd name="T12" fmla="*/ 249362391 w 228"/>
              <a:gd name="T13" fmla="*/ 646605188 h 252"/>
              <a:gd name="T14" fmla="*/ 349107793 w 228"/>
              <a:gd name="T15" fmla="*/ 646605188 h 252"/>
              <a:gd name="T16" fmla="*/ 374043618 w 228"/>
              <a:gd name="T17" fmla="*/ 174086790 h 252"/>
              <a:gd name="T18" fmla="*/ 398979443 w 228"/>
              <a:gd name="T19" fmla="*/ 174086790 h 252"/>
              <a:gd name="T20" fmla="*/ 199488701 w 228"/>
              <a:gd name="T21" fmla="*/ 770951978 h 252"/>
              <a:gd name="T22" fmla="*/ 49871665 w 228"/>
              <a:gd name="T23" fmla="*/ 746080992 h 252"/>
              <a:gd name="T24" fmla="*/ 99745371 w 228"/>
              <a:gd name="T25" fmla="*/ 621734203 h 252"/>
              <a:gd name="T26" fmla="*/ 149617052 w 228"/>
              <a:gd name="T27" fmla="*/ 696343090 h 252"/>
              <a:gd name="T28" fmla="*/ 124681195 w 228"/>
              <a:gd name="T29" fmla="*/ 696343090 h 252"/>
              <a:gd name="T30" fmla="*/ 224426566 w 228"/>
              <a:gd name="T31" fmla="*/ 746080992 h 252"/>
              <a:gd name="T32" fmla="*/ 249362391 w 228"/>
              <a:gd name="T33" fmla="*/ 671474139 h 252"/>
              <a:gd name="T34" fmla="*/ 349107793 w 228"/>
              <a:gd name="T35" fmla="*/ 646605188 h 252"/>
              <a:gd name="T36" fmla="*/ 274298279 w 228"/>
              <a:gd name="T37" fmla="*/ 646605188 h 252"/>
              <a:gd name="T38" fmla="*/ 249362391 w 228"/>
              <a:gd name="T39" fmla="*/ 646605188 h 252"/>
              <a:gd name="T40" fmla="*/ 149617052 w 228"/>
              <a:gd name="T41" fmla="*/ 596865252 h 252"/>
              <a:gd name="T42" fmla="*/ 199488701 w 228"/>
              <a:gd name="T43" fmla="*/ 571996301 h 252"/>
              <a:gd name="T44" fmla="*/ 224426566 w 228"/>
              <a:gd name="T45" fmla="*/ 571996301 h 252"/>
              <a:gd name="T46" fmla="*/ 299234104 w 228"/>
              <a:gd name="T47" fmla="*/ 571996301 h 252"/>
              <a:gd name="T48" fmla="*/ 249362391 w 228"/>
              <a:gd name="T49" fmla="*/ 596865252 h 252"/>
              <a:gd name="T50" fmla="*/ 274298279 w 228"/>
              <a:gd name="T51" fmla="*/ 447649384 h 252"/>
              <a:gd name="T52" fmla="*/ 423915267 w 228"/>
              <a:gd name="T53" fmla="*/ 422780433 h 252"/>
              <a:gd name="T54" fmla="*/ 573532383 w 228"/>
              <a:gd name="T55" fmla="*/ 447649384 h 252"/>
              <a:gd name="T56" fmla="*/ 448851092 w 228"/>
              <a:gd name="T57" fmla="*/ 447649384 h 252"/>
              <a:gd name="T58" fmla="*/ 448851092 w 228"/>
              <a:gd name="T59" fmla="*/ 323302594 h 252"/>
              <a:gd name="T60" fmla="*/ 448851092 w 228"/>
              <a:gd name="T61" fmla="*/ 397909447 h 252"/>
              <a:gd name="T62" fmla="*/ 349107793 w 228"/>
              <a:gd name="T63" fmla="*/ 298433643 h 252"/>
              <a:gd name="T64" fmla="*/ 423915267 w 228"/>
              <a:gd name="T65" fmla="*/ 223824692 h 252"/>
              <a:gd name="T66" fmla="*/ 523660606 w 228"/>
              <a:gd name="T67" fmla="*/ 323302594 h 252"/>
              <a:gd name="T68" fmla="*/ 623406073 w 228"/>
              <a:gd name="T69" fmla="*/ 397909447 h 252"/>
              <a:gd name="T70" fmla="*/ 623406073 w 228"/>
              <a:gd name="T71" fmla="*/ 323302594 h 252"/>
              <a:gd name="T72" fmla="*/ 573532383 w 228"/>
              <a:gd name="T73" fmla="*/ 273562657 h 252"/>
              <a:gd name="T74" fmla="*/ 498724782 w 228"/>
              <a:gd name="T75" fmla="*/ 174086790 h 252"/>
              <a:gd name="T76" fmla="*/ 623406073 w 228"/>
              <a:gd name="T77" fmla="*/ 49737918 h 252"/>
              <a:gd name="T78" fmla="*/ 847830535 w 228"/>
              <a:gd name="T79" fmla="*/ 24868959 h 252"/>
              <a:gd name="T80" fmla="*/ 947575874 w 228"/>
              <a:gd name="T81" fmla="*/ 149215804 h 252"/>
              <a:gd name="T82" fmla="*/ 872766360 w 228"/>
              <a:gd name="T83" fmla="*/ 323302594 h 252"/>
              <a:gd name="T84" fmla="*/ 822894710 w 228"/>
              <a:gd name="T85" fmla="*/ 323302594 h 252"/>
              <a:gd name="T86" fmla="*/ 897704224 w 228"/>
              <a:gd name="T87" fmla="*/ 497387286 h 252"/>
              <a:gd name="T88" fmla="*/ 822894710 w 228"/>
              <a:gd name="T89" fmla="*/ 621734203 h 252"/>
              <a:gd name="T90" fmla="*/ 698213547 w 228"/>
              <a:gd name="T91" fmla="*/ 621734203 h 252"/>
              <a:gd name="T92" fmla="*/ 623406073 w 228"/>
              <a:gd name="T93" fmla="*/ 671474139 h 252"/>
              <a:gd name="T94" fmla="*/ 673277722 w 228"/>
              <a:gd name="T95" fmla="*/ 795820929 h 252"/>
              <a:gd name="T96" fmla="*/ 673277722 w 228"/>
              <a:gd name="T97" fmla="*/ 895298768 h 252"/>
              <a:gd name="T98" fmla="*/ 623406073 w 228"/>
              <a:gd name="T99" fmla="*/ 969905621 h 252"/>
              <a:gd name="T100" fmla="*/ 623406073 w 228"/>
              <a:gd name="T101" fmla="*/ 1044514508 h 252"/>
              <a:gd name="T102" fmla="*/ 548596558 w 228"/>
              <a:gd name="T103" fmla="*/ 994776606 h 252"/>
              <a:gd name="T104" fmla="*/ 573532383 w 228"/>
              <a:gd name="T105" fmla="*/ 895298768 h 252"/>
              <a:gd name="T106" fmla="*/ 423915267 w 228"/>
              <a:gd name="T107" fmla="*/ 820689880 h 252"/>
              <a:gd name="T108" fmla="*/ 324169929 w 228"/>
              <a:gd name="T109" fmla="*/ 746080992 h 252"/>
              <a:gd name="T110" fmla="*/ 224426566 w 228"/>
              <a:gd name="T111" fmla="*/ 770951978 h 252"/>
              <a:gd name="T112" fmla="*/ 523660606 w 228"/>
              <a:gd name="T113" fmla="*/ 49737918 h 252"/>
              <a:gd name="T114" fmla="*/ 598468208 w 228"/>
              <a:gd name="T115" fmla="*/ 24868959 h 252"/>
              <a:gd name="T116" fmla="*/ 797958885 w 228"/>
              <a:gd name="T117" fmla="*/ 0 h 2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8"/>
              <a:gd name="T178" fmla="*/ 0 h 252"/>
              <a:gd name="T179" fmla="*/ 228 w 228"/>
              <a:gd name="T180" fmla="*/ 252 h 2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8" h="252">
                <a:moveTo>
                  <a:pt x="54" y="192"/>
                </a:moveTo>
                <a:lnTo>
                  <a:pt x="48" y="192"/>
                </a:lnTo>
                <a:lnTo>
                  <a:pt x="48" y="198"/>
                </a:lnTo>
                <a:lnTo>
                  <a:pt x="42" y="198"/>
                </a:lnTo>
                <a:lnTo>
                  <a:pt x="36" y="198"/>
                </a:lnTo>
                <a:lnTo>
                  <a:pt x="36" y="204"/>
                </a:lnTo>
                <a:lnTo>
                  <a:pt x="36" y="198"/>
                </a:lnTo>
                <a:lnTo>
                  <a:pt x="36" y="204"/>
                </a:lnTo>
                <a:lnTo>
                  <a:pt x="30" y="204"/>
                </a:lnTo>
                <a:lnTo>
                  <a:pt x="30" y="198"/>
                </a:lnTo>
                <a:lnTo>
                  <a:pt x="30" y="204"/>
                </a:lnTo>
                <a:lnTo>
                  <a:pt x="24" y="204"/>
                </a:lnTo>
                <a:lnTo>
                  <a:pt x="24" y="198"/>
                </a:lnTo>
                <a:lnTo>
                  <a:pt x="18" y="198"/>
                </a:lnTo>
                <a:lnTo>
                  <a:pt x="18" y="192"/>
                </a:lnTo>
                <a:lnTo>
                  <a:pt x="12" y="192"/>
                </a:lnTo>
                <a:lnTo>
                  <a:pt x="12" y="198"/>
                </a:lnTo>
                <a:lnTo>
                  <a:pt x="6" y="198"/>
                </a:lnTo>
                <a:lnTo>
                  <a:pt x="6" y="192"/>
                </a:lnTo>
                <a:lnTo>
                  <a:pt x="0" y="192"/>
                </a:lnTo>
                <a:lnTo>
                  <a:pt x="0" y="186"/>
                </a:lnTo>
                <a:lnTo>
                  <a:pt x="6" y="186"/>
                </a:lnTo>
                <a:lnTo>
                  <a:pt x="6" y="180"/>
                </a:lnTo>
                <a:lnTo>
                  <a:pt x="6" y="186"/>
                </a:lnTo>
                <a:lnTo>
                  <a:pt x="6" y="180"/>
                </a:lnTo>
                <a:lnTo>
                  <a:pt x="12" y="180"/>
                </a:lnTo>
                <a:lnTo>
                  <a:pt x="12" y="186"/>
                </a:lnTo>
                <a:lnTo>
                  <a:pt x="18" y="186"/>
                </a:lnTo>
                <a:lnTo>
                  <a:pt x="24" y="186"/>
                </a:lnTo>
                <a:lnTo>
                  <a:pt x="24" y="192"/>
                </a:lnTo>
                <a:lnTo>
                  <a:pt x="24" y="186"/>
                </a:lnTo>
                <a:lnTo>
                  <a:pt x="24" y="192"/>
                </a:lnTo>
                <a:lnTo>
                  <a:pt x="30" y="192"/>
                </a:lnTo>
                <a:lnTo>
                  <a:pt x="30" y="186"/>
                </a:lnTo>
                <a:lnTo>
                  <a:pt x="36" y="186"/>
                </a:lnTo>
                <a:lnTo>
                  <a:pt x="42" y="186"/>
                </a:lnTo>
                <a:lnTo>
                  <a:pt x="42" y="192"/>
                </a:lnTo>
                <a:lnTo>
                  <a:pt x="48" y="192"/>
                </a:lnTo>
                <a:lnTo>
                  <a:pt x="48" y="186"/>
                </a:lnTo>
                <a:lnTo>
                  <a:pt x="48" y="192"/>
                </a:lnTo>
                <a:lnTo>
                  <a:pt x="48" y="186"/>
                </a:lnTo>
                <a:lnTo>
                  <a:pt x="48" y="192"/>
                </a:lnTo>
                <a:lnTo>
                  <a:pt x="48" y="186"/>
                </a:lnTo>
                <a:lnTo>
                  <a:pt x="48" y="192"/>
                </a:lnTo>
                <a:lnTo>
                  <a:pt x="54" y="192"/>
                </a:lnTo>
                <a:close/>
                <a:moveTo>
                  <a:pt x="36" y="150"/>
                </a:moveTo>
                <a:lnTo>
                  <a:pt x="42" y="150"/>
                </a:lnTo>
                <a:lnTo>
                  <a:pt x="36" y="150"/>
                </a:lnTo>
                <a:close/>
                <a:moveTo>
                  <a:pt x="36" y="156"/>
                </a:moveTo>
                <a:lnTo>
                  <a:pt x="36" y="150"/>
                </a:lnTo>
                <a:lnTo>
                  <a:pt x="36" y="156"/>
                </a:lnTo>
                <a:lnTo>
                  <a:pt x="36" y="150"/>
                </a:lnTo>
                <a:lnTo>
                  <a:pt x="36" y="156"/>
                </a:lnTo>
                <a:close/>
                <a:moveTo>
                  <a:pt x="42" y="150"/>
                </a:moveTo>
                <a:lnTo>
                  <a:pt x="42" y="156"/>
                </a:lnTo>
                <a:lnTo>
                  <a:pt x="42" y="150"/>
                </a:lnTo>
                <a:close/>
                <a:moveTo>
                  <a:pt x="42" y="192"/>
                </a:moveTo>
                <a:lnTo>
                  <a:pt x="42" y="186"/>
                </a:lnTo>
                <a:lnTo>
                  <a:pt x="48" y="186"/>
                </a:lnTo>
                <a:lnTo>
                  <a:pt x="48" y="192"/>
                </a:lnTo>
                <a:lnTo>
                  <a:pt x="42" y="192"/>
                </a:lnTo>
                <a:close/>
                <a:moveTo>
                  <a:pt x="48" y="132"/>
                </a:moveTo>
                <a:lnTo>
                  <a:pt x="54" y="132"/>
                </a:lnTo>
                <a:lnTo>
                  <a:pt x="54" y="138"/>
                </a:lnTo>
                <a:lnTo>
                  <a:pt x="60" y="138"/>
                </a:lnTo>
                <a:lnTo>
                  <a:pt x="60" y="144"/>
                </a:lnTo>
                <a:lnTo>
                  <a:pt x="60" y="138"/>
                </a:lnTo>
                <a:lnTo>
                  <a:pt x="60" y="144"/>
                </a:lnTo>
                <a:lnTo>
                  <a:pt x="54" y="144"/>
                </a:lnTo>
                <a:lnTo>
                  <a:pt x="60" y="144"/>
                </a:lnTo>
                <a:lnTo>
                  <a:pt x="54" y="144"/>
                </a:lnTo>
                <a:lnTo>
                  <a:pt x="54" y="138"/>
                </a:lnTo>
                <a:lnTo>
                  <a:pt x="54" y="144"/>
                </a:lnTo>
                <a:lnTo>
                  <a:pt x="54" y="138"/>
                </a:lnTo>
                <a:lnTo>
                  <a:pt x="48" y="132"/>
                </a:lnTo>
                <a:close/>
                <a:moveTo>
                  <a:pt x="54" y="156"/>
                </a:moveTo>
                <a:lnTo>
                  <a:pt x="60" y="156"/>
                </a:lnTo>
                <a:lnTo>
                  <a:pt x="54" y="156"/>
                </a:lnTo>
                <a:close/>
                <a:moveTo>
                  <a:pt x="84" y="156"/>
                </a:moveTo>
                <a:lnTo>
                  <a:pt x="90" y="156"/>
                </a:lnTo>
                <a:lnTo>
                  <a:pt x="90" y="162"/>
                </a:lnTo>
                <a:lnTo>
                  <a:pt x="84" y="162"/>
                </a:lnTo>
                <a:lnTo>
                  <a:pt x="84" y="156"/>
                </a:lnTo>
                <a:close/>
                <a:moveTo>
                  <a:pt x="84" y="156"/>
                </a:moveTo>
                <a:lnTo>
                  <a:pt x="84" y="150"/>
                </a:lnTo>
                <a:lnTo>
                  <a:pt x="90" y="150"/>
                </a:lnTo>
                <a:lnTo>
                  <a:pt x="90" y="156"/>
                </a:lnTo>
                <a:lnTo>
                  <a:pt x="84" y="156"/>
                </a:lnTo>
                <a:lnTo>
                  <a:pt x="90" y="156"/>
                </a:lnTo>
                <a:lnTo>
                  <a:pt x="84" y="156"/>
                </a:lnTo>
                <a:close/>
                <a:moveTo>
                  <a:pt x="84" y="156"/>
                </a:moveTo>
                <a:lnTo>
                  <a:pt x="90" y="156"/>
                </a:lnTo>
                <a:lnTo>
                  <a:pt x="90" y="162"/>
                </a:lnTo>
                <a:lnTo>
                  <a:pt x="84" y="162"/>
                </a:lnTo>
                <a:lnTo>
                  <a:pt x="90" y="162"/>
                </a:lnTo>
                <a:lnTo>
                  <a:pt x="90" y="156"/>
                </a:lnTo>
                <a:lnTo>
                  <a:pt x="84" y="156"/>
                </a:lnTo>
                <a:close/>
                <a:moveTo>
                  <a:pt x="84" y="42"/>
                </a:moveTo>
                <a:lnTo>
                  <a:pt x="90" y="42"/>
                </a:lnTo>
                <a:lnTo>
                  <a:pt x="84" y="42"/>
                </a:lnTo>
                <a:close/>
                <a:moveTo>
                  <a:pt x="90" y="42"/>
                </a:moveTo>
                <a:lnTo>
                  <a:pt x="90" y="36"/>
                </a:lnTo>
                <a:lnTo>
                  <a:pt x="90" y="30"/>
                </a:lnTo>
                <a:lnTo>
                  <a:pt x="96" y="30"/>
                </a:lnTo>
                <a:lnTo>
                  <a:pt x="96" y="24"/>
                </a:lnTo>
                <a:lnTo>
                  <a:pt x="102" y="24"/>
                </a:lnTo>
                <a:lnTo>
                  <a:pt x="102" y="30"/>
                </a:lnTo>
                <a:lnTo>
                  <a:pt x="102" y="36"/>
                </a:lnTo>
                <a:lnTo>
                  <a:pt x="96" y="36"/>
                </a:lnTo>
                <a:lnTo>
                  <a:pt x="96" y="42"/>
                </a:lnTo>
                <a:lnTo>
                  <a:pt x="90" y="42"/>
                </a:lnTo>
                <a:close/>
                <a:moveTo>
                  <a:pt x="96" y="24"/>
                </a:moveTo>
                <a:lnTo>
                  <a:pt x="102" y="24"/>
                </a:lnTo>
                <a:lnTo>
                  <a:pt x="102" y="18"/>
                </a:lnTo>
                <a:lnTo>
                  <a:pt x="108" y="18"/>
                </a:lnTo>
                <a:lnTo>
                  <a:pt x="114" y="18"/>
                </a:lnTo>
                <a:lnTo>
                  <a:pt x="108" y="18"/>
                </a:lnTo>
                <a:lnTo>
                  <a:pt x="102" y="24"/>
                </a:lnTo>
                <a:lnTo>
                  <a:pt x="96" y="24"/>
                </a:lnTo>
                <a:close/>
                <a:moveTo>
                  <a:pt x="54" y="186"/>
                </a:moveTo>
                <a:lnTo>
                  <a:pt x="48" y="186"/>
                </a:lnTo>
                <a:lnTo>
                  <a:pt x="42" y="186"/>
                </a:lnTo>
                <a:lnTo>
                  <a:pt x="42" y="180"/>
                </a:lnTo>
                <a:lnTo>
                  <a:pt x="36" y="180"/>
                </a:lnTo>
                <a:lnTo>
                  <a:pt x="36" y="186"/>
                </a:lnTo>
                <a:lnTo>
                  <a:pt x="30" y="186"/>
                </a:lnTo>
                <a:lnTo>
                  <a:pt x="24" y="186"/>
                </a:lnTo>
                <a:lnTo>
                  <a:pt x="24" y="180"/>
                </a:lnTo>
                <a:lnTo>
                  <a:pt x="18" y="180"/>
                </a:lnTo>
                <a:lnTo>
                  <a:pt x="24" y="180"/>
                </a:lnTo>
                <a:lnTo>
                  <a:pt x="18" y="180"/>
                </a:lnTo>
                <a:lnTo>
                  <a:pt x="12" y="180"/>
                </a:lnTo>
                <a:lnTo>
                  <a:pt x="18" y="180"/>
                </a:lnTo>
                <a:lnTo>
                  <a:pt x="12" y="180"/>
                </a:lnTo>
                <a:lnTo>
                  <a:pt x="12" y="174"/>
                </a:lnTo>
                <a:lnTo>
                  <a:pt x="6" y="174"/>
                </a:lnTo>
                <a:lnTo>
                  <a:pt x="6" y="168"/>
                </a:lnTo>
                <a:lnTo>
                  <a:pt x="12" y="168"/>
                </a:lnTo>
                <a:lnTo>
                  <a:pt x="18" y="168"/>
                </a:lnTo>
                <a:lnTo>
                  <a:pt x="24" y="168"/>
                </a:lnTo>
                <a:lnTo>
                  <a:pt x="24" y="162"/>
                </a:lnTo>
                <a:lnTo>
                  <a:pt x="24" y="156"/>
                </a:lnTo>
                <a:lnTo>
                  <a:pt x="24" y="150"/>
                </a:lnTo>
                <a:lnTo>
                  <a:pt x="30" y="150"/>
                </a:lnTo>
                <a:lnTo>
                  <a:pt x="30" y="156"/>
                </a:lnTo>
                <a:lnTo>
                  <a:pt x="30" y="150"/>
                </a:lnTo>
                <a:lnTo>
                  <a:pt x="30" y="156"/>
                </a:lnTo>
                <a:lnTo>
                  <a:pt x="36" y="156"/>
                </a:lnTo>
                <a:lnTo>
                  <a:pt x="42" y="156"/>
                </a:lnTo>
                <a:lnTo>
                  <a:pt x="42" y="162"/>
                </a:lnTo>
                <a:lnTo>
                  <a:pt x="48" y="162"/>
                </a:lnTo>
                <a:lnTo>
                  <a:pt x="42" y="162"/>
                </a:lnTo>
                <a:lnTo>
                  <a:pt x="42" y="168"/>
                </a:lnTo>
                <a:lnTo>
                  <a:pt x="36" y="168"/>
                </a:lnTo>
                <a:lnTo>
                  <a:pt x="36" y="162"/>
                </a:lnTo>
                <a:lnTo>
                  <a:pt x="30" y="162"/>
                </a:lnTo>
                <a:lnTo>
                  <a:pt x="30" y="156"/>
                </a:lnTo>
                <a:lnTo>
                  <a:pt x="24" y="156"/>
                </a:lnTo>
                <a:lnTo>
                  <a:pt x="24" y="162"/>
                </a:lnTo>
                <a:lnTo>
                  <a:pt x="24" y="156"/>
                </a:lnTo>
                <a:lnTo>
                  <a:pt x="24" y="162"/>
                </a:lnTo>
                <a:lnTo>
                  <a:pt x="24" y="168"/>
                </a:lnTo>
                <a:lnTo>
                  <a:pt x="30" y="168"/>
                </a:lnTo>
                <a:lnTo>
                  <a:pt x="36" y="168"/>
                </a:lnTo>
                <a:lnTo>
                  <a:pt x="30" y="168"/>
                </a:lnTo>
                <a:lnTo>
                  <a:pt x="30" y="174"/>
                </a:lnTo>
                <a:lnTo>
                  <a:pt x="36" y="174"/>
                </a:lnTo>
                <a:lnTo>
                  <a:pt x="42" y="174"/>
                </a:lnTo>
                <a:lnTo>
                  <a:pt x="42" y="180"/>
                </a:lnTo>
                <a:lnTo>
                  <a:pt x="48" y="180"/>
                </a:lnTo>
                <a:lnTo>
                  <a:pt x="54" y="180"/>
                </a:lnTo>
                <a:lnTo>
                  <a:pt x="54" y="186"/>
                </a:lnTo>
                <a:lnTo>
                  <a:pt x="54" y="180"/>
                </a:lnTo>
                <a:lnTo>
                  <a:pt x="54" y="174"/>
                </a:lnTo>
                <a:lnTo>
                  <a:pt x="48" y="174"/>
                </a:lnTo>
                <a:lnTo>
                  <a:pt x="54" y="180"/>
                </a:lnTo>
                <a:lnTo>
                  <a:pt x="48" y="174"/>
                </a:lnTo>
                <a:lnTo>
                  <a:pt x="42" y="174"/>
                </a:lnTo>
                <a:lnTo>
                  <a:pt x="42" y="168"/>
                </a:lnTo>
                <a:lnTo>
                  <a:pt x="36" y="168"/>
                </a:lnTo>
                <a:lnTo>
                  <a:pt x="42" y="168"/>
                </a:lnTo>
                <a:lnTo>
                  <a:pt x="48" y="168"/>
                </a:lnTo>
                <a:lnTo>
                  <a:pt x="48" y="162"/>
                </a:lnTo>
                <a:lnTo>
                  <a:pt x="54" y="162"/>
                </a:lnTo>
                <a:lnTo>
                  <a:pt x="54" y="168"/>
                </a:lnTo>
                <a:lnTo>
                  <a:pt x="54" y="162"/>
                </a:lnTo>
                <a:lnTo>
                  <a:pt x="60" y="162"/>
                </a:lnTo>
                <a:lnTo>
                  <a:pt x="66" y="162"/>
                </a:lnTo>
                <a:lnTo>
                  <a:pt x="60" y="162"/>
                </a:lnTo>
                <a:lnTo>
                  <a:pt x="66" y="162"/>
                </a:lnTo>
                <a:lnTo>
                  <a:pt x="60" y="162"/>
                </a:lnTo>
                <a:lnTo>
                  <a:pt x="66" y="162"/>
                </a:lnTo>
                <a:lnTo>
                  <a:pt x="72" y="162"/>
                </a:lnTo>
                <a:lnTo>
                  <a:pt x="78" y="162"/>
                </a:lnTo>
                <a:lnTo>
                  <a:pt x="78" y="156"/>
                </a:lnTo>
                <a:lnTo>
                  <a:pt x="78" y="162"/>
                </a:lnTo>
                <a:lnTo>
                  <a:pt x="84" y="162"/>
                </a:lnTo>
                <a:lnTo>
                  <a:pt x="84" y="156"/>
                </a:lnTo>
                <a:lnTo>
                  <a:pt x="84" y="162"/>
                </a:lnTo>
                <a:lnTo>
                  <a:pt x="90" y="162"/>
                </a:lnTo>
                <a:lnTo>
                  <a:pt x="90" y="156"/>
                </a:lnTo>
                <a:lnTo>
                  <a:pt x="90" y="150"/>
                </a:lnTo>
                <a:lnTo>
                  <a:pt x="84" y="150"/>
                </a:lnTo>
                <a:lnTo>
                  <a:pt x="84" y="156"/>
                </a:lnTo>
                <a:lnTo>
                  <a:pt x="78" y="156"/>
                </a:lnTo>
                <a:lnTo>
                  <a:pt x="72" y="156"/>
                </a:lnTo>
                <a:lnTo>
                  <a:pt x="72" y="162"/>
                </a:lnTo>
                <a:lnTo>
                  <a:pt x="66" y="162"/>
                </a:lnTo>
                <a:lnTo>
                  <a:pt x="66" y="156"/>
                </a:lnTo>
                <a:lnTo>
                  <a:pt x="60" y="156"/>
                </a:lnTo>
                <a:lnTo>
                  <a:pt x="54" y="156"/>
                </a:lnTo>
                <a:lnTo>
                  <a:pt x="54" y="150"/>
                </a:lnTo>
                <a:lnTo>
                  <a:pt x="48" y="150"/>
                </a:lnTo>
                <a:lnTo>
                  <a:pt x="48" y="144"/>
                </a:lnTo>
                <a:lnTo>
                  <a:pt x="42" y="144"/>
                </a:lnTo>
                <a:lnTo>
                  <a:pt x="42" y="150"/>
                </a:lnTo>
                <a:lnTo>
                  <a:pt x="48" y="150"/>
                </a:lnTo>
                <a:lnTo>
                  <a:pt x="54" y="150"/>
                </a:lnTo>
                <a:lnTo>
                  <a:pt x="54" y="156"/>
                </a:lnTo>
                <a:lnTo>
                  <a:pt x="60" y="156"/>
                </a:lnTo>
                <a:lnTo>
                  <a:pt x="66" y="156"/>
                </a:lnTo>
                <a:lnTo>
                  <a:pt x="60" y="162"/>
                </a:lnTo>
                <a:lnTo>
                  <a:pt x="54" y="162"/>
                </a:lnTo>
                <a:lnTo>
                  <a:pt x="48" y="162"/>
                </a:lnTo>
                <a:lnTo>
                  <a:pt x="48" y="156"/>
                </a:lnTo>
                <a:lnTo>
                  <a:pt x="42" y="156"/>
                </a:lnTo>
                <a:lnTo>
                  <a:pt x="42" y="150"/>
                </a:lnTo>
                <a:lnTo>
                  <a:pt x="36" y="150"/>
                </a:lnTo>
                <a:lnTo>
                  <a:pt x="30" y="150"/>
                </a:lnTo>
                <a:lnTo>
                  <a:pt x="36" y="150"/>
                </a:lnTo>
                <a:lnTo>
                  <a:pt x="36" y="144"/>
                </a:lnTo>
                <a:lnTo>
                  <a:pt x="42" y="144"/>
                </a:lnTo>
                <a:lnTo>
                  <a:pt x="48" y="144"/>
                </a:lnTo>
                <a:lnTo>
                  <a:pt x="42" y="144"/>
                </a:lnTo>
                <a:lnTo>
                  <a:pt x="42" y="138"/>
                </a:lnTo>
                <a:lnTo>
                  <a:pt x="48" y="138"/>
                </a:lnTo>
                <a:lnTo>
                  <a:pt x="42" y="138"/>
                </a:lnTo>
                <a:lnTo>
                  <a:pt x="42" y="132"/>
                </a:lnTo>
                <a:lnTo>
                  <a:pt x="48" y="132"/>
                </a:lnTo>
                <a:lnTo>
                  <a:pt x="42" y="132"/>
                </a:lnTo>
                <a:lnTo>
                  <a:pt x="48" y="132"/>
                </a:lnTo>
                <a:lnTo>
                  <a:pt x="48" y="138"/>
                </a:lnTo>
                <a:lnTo>
                  <a:pt x="42" y="138"/>
                </a:lnTo>
                <a:lnTo>
                  <a:pt x="48" y="138"/>
                </a:lnTo>
                <a:lnTo>
                  <a:pt x="48" y="132"/>
                </a:lnTo>
                <a:lnTo>
                  <a:pt x="48" y="138"/>
                </a:lnTo>
                <a:lnTo>
                  <a:pt x="48" y="132"/>
                </a:lnTo>
                <a:lnTo>
                  <a:pt x="48" y="138"/>
                </a:lnTo>
                <a:lnTo>
                  <a:pt x="54" y="138"/>
                </a:lnTo>
                <a:lnTo>
                  <a:pt x="48" y="138"/>
                </a:lnTo>
                <a:lnTo>
                  <a:pt x="48" y="132"/>
                </a:lnTo>
                <a:lnTo>
                  <a:pt x="48" y="138"/>
                </a:lnTo>
                <a:lnTo>
                  <a:pt x="54" y="138"/>
                </a:lnTo>
                <a:lnTo>
                  <a:pt x="54" y="144"/>
                </a:lnTo>
                <a:lnTo>
                  <a:pt x="60" y="144"/>
                </a:lnTo>
                <a:lnTo>
                  <a:pt x="66" y="144"/>
                </a:lnTo>
                <a:lnTo>
                  <a:pt x="60" y="144"/>
                </a:lnTo>
                <a:lnTo>
                  <a:pt x="66" y="144"/>
                </a:lnTo>
                <a:lnTo>
                  <a:pt x="72" y="144"/>
                </a:lnTo>
                <a:lnTo>
                  <a:pt x="66" y="144"/>
                </a:lnTo>
                <a:lnTo>
                  <a:pt x="72" y="144"/>
                </a:lnTo>
                <a:lnTo>
                  <a:pt x="72" y="138"/>
                </a:lnTo>
                <a:lnTo>
                  <a:pt x="72" y="144"/>
                </a:lnTo>
                <a:lnTo>
                  <a:pt x="72" y="138"/>
                </a:lnTo>
                <a:lnTo>
                  <a:pt x="72" y="144"/>
                </a:lnTo>
                <a:lnTo>
                  <a:pt x="72" y="138"/>
                </a:lnTo>
                <a:lnTo>
                  <a:pt x="72" y="144"/>
                </a:lnTo>
                <a:lnTo>
                  <a:pt x="72" y="138"/>
                </a:lnTo>
                <a:lnTo>
                  <a:pt x="66" y="138"/>
                </a:lnTo>
                <a:lnTo>
                  <a:pt x="66" y="144"/>
                </a:lnTo>
                <a:lnTo>
                  <a:pt x="66" y="138"/>
                </a:lnTo>
                <a:lnTo>
                  <a:pt x="66" y="144"/>
                </a:lnTo>
                <a:lnTo>
                  <a:pt x="66" y="138"/>
                </a:lnTo>
                <a:lnTo>
                  <a:pt x="60" y="138"/>
                </a:lnTo>
                <a:lnTo>
                  <a:pt x="60" y="144"/>
                </a:lnTo>
                <a:lnTo>
                  <a:pt x="60" y="138"/>
                </a:lnTo>
                <a:lnTo>
                  <a:pt x="54" y="138"/>
                </a:lnTo>
                <a:lnTo>
                  <a:pt x="54" y="132"/>
                </a:lnTo>
                <a:lnTo>
                  <a:pt x="48" y="132"/>
                </a:lnTo>
                <a:lnTo>
                  <a:pt x="54" y="132"/>
                </a:lnTo>
                <a:lnTo>
                  <a:pt x="54" y="126"/>
                </a:lnTo>
                <a:lnTo>
                  <a:pt x="60" y="126"/>
                </a:lnTo>
                <a:lnTo>
                  <a:pt x="60" y="120"/>
                </a:lnTo>
                <a:lnTo>
                  <a:pt x="66" y="120"/>
                </a:lnTo>
                <a:lnTo>
                  <a:pt x="66" y="114"/>
                </a:lnTo>
                <a:lnTo>
                  <a:pt x="66" y="108"/>
                </a:lnTo>
                <a:lnTo>
                  <a:pt x="72" y="108"/>
                </a:lnTo>
                <a:lnTo>
                  <a:pt x="72" y="102"/>
                </a:lnTo>
                <a:lnTo>
                  <a:pt x="72" y="96"/>
                </a:lnTo>
                <a:lnTo>
                  <a:pt x="78" y="96"/>
                </a:lnTo>
                <a:lnTo>
                  <a:pt x="78" y="90"/>
                </a:lnTo>
                <a:lnTo>
                  <a:pt x="84" y="90"/>
                </a:lnTo>
                <a:lnTo>
                  <a:pt x="84" y="96"/>
                </a:lnTo>
                <a:lnTo>
                  <a:pt x="90" y="96"/>
                </a:lnTo>
                <a:lnTo>
                  <a:pt x="96" y="96"/>
                </a:lnTo>
                <a:lnTo>
                  <a:pt x="96" y="102"/>
                </a:lnTo>
                <a:lnTo>
                  <a:pt x="102" y="102"/>
                </a:lnTo>
                <a:lnTo>
                  <a:pt x="96" y="102"/>
                </a:lnTo>
                <a:lnTo>
                  <a:pt x="102" y="102"/>
                </a:lnTo>
                <a:lnTo>
                  <a:pt x="108" y="102"/>
                </a:lnTo>
                <a:lnTo>
                  <a:pt x="108" y="108"/>
                </a:lnTo>
                <a:lnTo>
                  <a:pt x="114" y="108"/>
                </a:lnTo>
                <a:lnTo>
                  <a:pt x="120" y="108"/>
                </a:lnTo>
                <a:lnTo>
                  <a:pt x="120" y="114"/>
                </a:lnTo>
                <a:lnTo>
                  <a:pt x="126" y="114"/>
                </a:lnTo>
                <a:lnTo>
                  <a:pt x="132" y="114"/>
                </a:lnTo>
                <a:lnTo>
                  <a:pt x="132" y="108"/>
                </a:lnTo>
                <a:lnTo>
                  <a:pt x="138" y="108"/>
                </a:lnTo>
                <a:lnTo>
                  <a:pt x="138" y="102"/>
                </a:lnTo>
                <a:lnTo>
                  <a:pt x="132" y="102"/>
                </a:lnTo>
                <a:lnTo>
                  <a:pt x="132" y="108"/>
                </a:lnTo>
                <a:lnTo>
                  <a:pt x="132" y="114"/>
                </a:lnTo>
                <a:lnTo>
                  <a:pt x="126" y="114"/>
                </a:lnTo>
                <a:lnTo>
                  <a:pt x="120" y="114"/>
                </a:lnTo>
                <a:lnTo>
                  <a:pt x="120" y="108"/>
                </a:lnTo>
                <a:lnTo>
                  <a:pt x="114" y="108"/>
                </a:lnTo>
                <a:lnTo>
                  <a:pt x="114" y="102"/>
                </a:lnTo>
                <a:lnTo>
                  <a:pt x="108" y="102"/>
                </a:lnTo>
                <a:lnTo>
                  <a:pt x="108" y="108"/>
                </a:lnTo>
                <a:lnTo>
                  <a:pt x="108" y="102"/>
                </a:lnTo>
                <a:lnTo>
                  <a:pt x="108" y="96"/>
                </a:lnTo>
                <a:lnTo>
                  <a:pt x="114" y="96"/>
                </a:lnTo>
                <a:lnTo>
                  <a:pt x="120" y="90"/>
                </a:lnTo>
                <a:lnTo>
                  <a:pt x="126" y="90"/>
                </a:lnTo>
                <a:lnTo>
                  <a:pt x="126" y="84"/>
                </a:lnTo>
                <a:lnTo>
                  <a:pt x="126" y="78"/>
                </a:lnTo>
                <a:lnTo>
                  <a:pt x="120" y="72"/>
                </a:lnTo>
                <a:lnTo>
                  <a:pt x="114" y="72"/>
                </a:lnTo>
                <a:lnTo>
                  <a:pt x="114" y="78"/>
                </a:lnTo>
                <a:lnTo>
                  <a:pt x="108" y="78"/>
                </a:lnTo>
                <a:lnTo>
                  <a:pt x="102" y="78"/>
                </a:lnTo>
                <a:lnTo>
                  <a:pt x="102" y="84"/>
                </a:lnTo>
                <a:lnTo>
                  <a:pt x="108" y="84"/>
                </a:lnTo>
                <a:lnTo>
                  <a:pt x="108" y="90"/>
                </a:lnTo>
                <a:lnTo>
                  <a:pt x="102" y="90"/>
                </a:lnTo>
                <a:lnTo>
                  <a:pt x="108" y="90"/>
                </a:lnTo>
                <a:lnTo>
                  <a:pt x="102" y="90"/>
                </a:lnTo>
                <a:lnTo>
                  <a:pt x="102" y="96"/>
                </a:lnTo>
                <a:lnTo>
                  <a:pt x="108" y="96"/>
                </a:lnTo>
                <a:lnTo>
                  <a:pt x="108" y="90"/>
                </a:lnTo>
                <a:lnTo>
                  <a:pt x="108" y="96"/>
                </a:lnTo>
                <a:lnTo>
                  <a:pt x="102" y="96"/>
                </a:lnTo>
                <a:lnTo>
                  <a:pt x="102" y="102"/>
                </a:lnTo>
                <a:lnTo>
                  <a:pt x="96" y="102"/>
                </a:lnTo>
                <a:lnTo>
                  <a:pt x="96" y="96"/>
                </a:lnTo>
                <a:lnTo>
                  <a:pt x="90" y="96"/>
                </a:lnTo>
                <a:lnTo>
                  <a:pt x="84" y="96"/>
                </a:lnTo>
                <a:lnTo>
                  <a:pt x="84" y="90"/>
                </a:lnTo>
                <a:lnTo>
                  <a:pt x="78" y="90"/>
                </a:lnTo>
                <a:lnTo>
                  <a:pt x="78" y="84"/>
                </a:lnTo>
                <a:lnTo>
                  <a:pt x="84" y="78"/>
                </a:lnTo>
                <a:lnTo>
                  <a:pt x="84" y="72"/>
                </a:lnTo>
                <a:lnTo>
                  <a:pt x="84" y="66"/>
                </a:lnTo>
                <a:lnTo>
                  <a:pt x="84" y="60"/>
                </a:lnTo>
                <a:lnTo>
                  <a:pt x="90" y="54"/>
                </a:lnTo>
                <a:lnTo>
                  <a:pt x="90" y="48"/>
                </a:lnTo>
                <a:lnTo>
                  <a:pt x="96" y="48"/>
                </a:lnTo>
                <a:lnTo>
                  <a:pt x="90" y="48"/>
                </a:lnTo>
                <a:lnTo>
                  <a:pt x="96" y="48"/>
                </a:lnTo>
                <a:lnTo>
                  <a:pt x="90" y="48"/>
                </a:lnTo>
                <a:lnTo>
                  <a:pt x="96" y="48"/>
                </a:lnTo>
                <a:lnTo>
                  <a:pt x="96" y="54"/>
                </a:lnTo>
                <a:lnTo>
                  <a:pt x="102" y="54"/>
                </a:lnTo>
                <a:lnTo>
                  <a:pt x="102" y="48"/>
                </a:lnTo>
                <a:lnTo>
                  <a:pt x="108" y="48"/>
                </a:lnTo>
                <a:lnTo>
                  <a:pt x="114" y="42"/>
                </a:lnTo>
                <a:lnTo>
                  <a:pt x="108" y="48"/>
                </a:lnTo>
                <a:lnTo>
                  <a:pt x="108" y="54"/>
                </a:lnTo>
                <a:lnTo>
                  <a:pt x="108" y="60"/>
                </a:lnTo>
                <a:lnTo>
                  <a:pt x="108" y="66"/>
                </a:lnTo>
                <a:lnTo>
                  <a:pt x="114" y="66"/>
                </a:lnTo>
                <a:lnTo>
                  <a:pt x="120" y="66"/>
                </a:lnTo>
                <a:lnTo>
                  <a:pt x="120" y="72"/>
                </a:lnTo>
                <a:lnTo>
                  <a:pt x="126" y="78"/>
                </a:lnTo>
                <a:lnTo>
                  <a:pt x="126" y="84"/>
                </a:lnTo>
                <a:lnTo>
                  <a:pt x="126" y="90"/>
                </a:lnTo>
                <a:lnTo>
                  <a:pt x="126" y="84"/>
                </a:lnTo>
                <a:lnTo>
                  <a:pt x="132" y="84"/>
                </a:lnTo>
                <a:lnTo>
                  <a:pt x="138" y="84"/>
                </a:lnTo>
                <a:lnTo>
                  <a:pt x="138" y="78"/>
                </a:lnTo>
                <a:lnTo>
                  <a:pt x="138" y="84"/>
                </a:lnTo>
                <a:lnTo>
                  <a:pt x="144" y="84"/>
                </a:lnTo>
                <a:lnTo>
                  <a:pt x="150" y="84"/>
                </a:lnTo>
                <a:lnTo>
                  <a:pt x="150" y="90"/>
                </a:lnTo>
                <a:lnTo>
                  <a:pt x="150" y="96"/>
                </a:lnTo>
                <a:lnTo>
                  <a:pt x="144" y="96"/>
                </a:lnTo>
                <a:lnTo>
                  <a:pt x="144" y="102"/>
                </a:lnTo>
                <a:lnTo>
                  <a:pt x="138" y="102"/>
                </a:lnTo>
                <a:lnTo>
                  <a:pt x="144" y="102"/>
                </a:lnTo>
                <a:lnTo>
                  <a:pt x="144" y="96"/>
                </a:lnTo>
                <a:lnTo>
                  <a:pt x="150" y="96"/>
                </a:lnTo>
                <a:lnTo>
                  <a:pt x="150" y="90"/>
                </a:lnTo>
                <a:lnTo>
                  <a:pt x="150" y="84"/>
                </a:lnTo>
                <a:lnTo>
                  <a:pt x="156" y="84"/>
                </a:lnTo>
                <a:lnTo>
                  <a:pt x="150" y="84"/>
                </a:lnTo>
                <a:lnTo>
                  <a:pt x="150" y="78"/>
                </a:lnTo>
                <a:lnTo>
                  <a:pt x="156" y="84"/>
                </a:lnTo>
                <a:lnTo>
                  <a:pt x="156" y="78"/>
                </a:lnTo>
                <a:lnTo>
                  <a:pt x="162" y="78"/>
                </a:lnTo>
                <a:lnTo>
                  <a:pt x="156" y="78"/>
                </a:lnTo>
                <a:lnTo>
                  <a:pt x="150" y="78"/>
                </a:lnTo>
                <a:lnTo>
                  <a:pt x="150" y="84"/>
                </a:lnTo>
                <a:lnTo>
                  <a:pt x="144" y="84"/>
                </a:lnTo>
                <a:lnTo>
                  <a:pt x="138" y="84"/>
                </a:lnTo>
                <a:lnTo>
                  <a:pt x="138" y="78"/>
                </a:lnTo>
                <a:lnTo>
                  <a:pt x="138" y="72"/>
                </a:lnTo>
                <a:lnTo>
                  <a:pt x="138" y="66"/>
                </a:lnTo>
                <a:lnTo>
                  <a:pt x="138" y="60"/>
                </a:lnTo>
                <a:lnTo>
                  <a:pt x="144" y="60"/>
                </a:lnTo>
                <a:lnTo>
                  <a:pt x="138" y="60"/>
                </a:lnTo>
                <a:lnTo>
                  <a:pt x="132" y="60"/>
                </a:lnTo>
                <a:lnTo>
                  <a:pt x="126" y="60"/>
                </a:lnTo>
                <a:lnTo>
                  <a:pt x="126" y="54"/>
                </a:lnTo>
                <a:lnTo>
                  <a:pt x="126" y="48"/>
                </a:lnTo>
                <a:lnTo>
                  <a:pt x="126" y="42"/>
                </a:lnTo>
                <a:lnTo>
                  <a:pt x="126" y="36"/>
                </a:lnTo>
                <a:lnTo>
                  <a:pt x="120" y="36"/>
                </a:lnTo>
                <a:lnTo>
                  <a:pt x="120" y="42"/>
                </a:lnTo>
                <a:lnTo>
                  <a:pt x="114" y="42"/>
                </a:lnTo>
                <a:lnTo>
                  <a:pt x="120" y="42"/>
                </a:lnTo>
                <a:lnTo>
                  <a:pt x="120" y="36"/>
                </a:lnTo>
                <a:lnTo>
                  <a:pt x="126" y="36"/>
                </a:lnTo>
                <a:lnTo>
                  <a:pt x="126" y="30"/>
                </a:lnTo>
                <a:lnTo>
                  <a:pt x="132" y="30"/>
                </a:lnTo>
                <a:lnTo>
                  <a:pt x="132" y="24"/>
                </a:lnTo>
                <a:lnTo>
                  <a:pt x="138" y="24"/>
                </a:lnTo>
                <a:lnTo>
                  <a:pt x="138" y="18"/>
                </a:lnTo>
                <a:lnTo>
                  <a:pt x="144" y="18"/>
                </a:lnTo>
                <a:lnTo>
                  <a:pt x="150" y="12"/>
                </a:lnTo>
                <a:lnTo>
                  <a:pt x="156" y="12"/>
                </a:lnTo>
                <a:lnTo>
                  <a:pt x="162" y="12"/>
                </a:lnTo>
                <a:lnTo>
                  <a:pt x="168" y="12"/>
                </a:lnTo>
                <a:lnTo>
                  <a:pt x="174" y="12"/>
                </a:lnTo>
                <a:lnTo>
                  <a:pt x="180" y="12"/>
                </a:lnTo>
                <a:lnTo>
                  <a:pt x="186" y="12"/>
                </a:lnTo>
                <a:lnTo>
                  <a:pt x="186" y="6"/>
                </a:lnTo>
                <a:lnTo>
                  <a:pt x="192" y="12"/>
                </a:lnTo>
                <a:lnTo>
                  <a:pt x="192" y="6"/>
                </a:lnTo>
                <a:lnTo>
                  <a:pt x="198" y="6"/>
                </a:lnTo>
                <a:lnTo>
                  <a:pt x="204" y="6"/>
                </a:lnTo>
                <a:lnTo>
                  <a:pt x="210" y="6"/>
                </a:lnTo>
                <a:lnTo>
                  <a:pt x="210" y="12"/>
                </a:lnTo>
                <a:lnTo>
                  <a:pt x="210" y="18"/>
                </a:lnTo>
                <a:lnTo>
                  <a:pt x="216" y="18"/>
                </a:lnTo>
                <a:lnTo>
                  <a:pt x="210" y="18"/>
                </a:lnTo>
                <a:lnTo>
                  <a:pt x="216" y="18"/>
                </a:lnTo>
                <a:lnTo>
                  <a:pt x="216" y="24"/>
                </a:lnTo>
                <a:lnTo>
                  <a:pt x="222" y="24"/>
                </a:lnTo>
                <a:lnTo>
                  <a:pt x="222" y="30"/>
                </a:lnTo>
                <a:lnTo>
                  <a:pt x="228" y="30"/>
                </a:lnTo>
                <a:lnTo>
                  <a:pt x="228" y="36"/>
                </a:lnTo>
                <a:lnTo>
                  <a:pt x="228" y="42"/>
                </a:lnTo>
                <a:lnTo>
                  <a:pt x="228" y="48"/>
                </a:lnTo>
                <a:lnTo>
                  <a:pt x="228" y="54"/>
                </a:lnTo>
                <a:lnTo>
                  <a:pt x="222" y="60"/>
                </a:lnTo>
                <a:lnTo>
                  <a:pt x="222" y="66"/>
                </a:lnTo>
                <a:lnTo>
                  <a:pt x="216" y="66"/>
                </a:lnTo>
                <a:lnTo>
                  <a:pt x="216" y="72"/>
                </a:lnTo>
                <a:lnTo>
                  <a:pt x="216" y="78"/>
                </a:lnTo>
                <a:lnTo>
                  <a:pt x="216" y="84"/>
                </a:lnTo>
                <a:lnTo>
                  <a:pt x="210" y="84"/>
                </a:lnTo>
                <a:lnTo>
                  <a:pt x="210" y="78"/>
                </a:lnTo>
                <a:lnTo>
                  <a:pt x="210" y="84"/>
                </a:lnTo>
                <a:lnTo>
                  <a:pt x="210" y="78"/>
                </a:lnTo>
                <a:lnTo>
                  <a:pt x="204" y="78"/>
                </a:lnTo>
                <a:lnTo>
                  <a:pt x="204" y="84"/>
                </a:lnTo>
                <a:lnTo>
                  <a:pt x="204" y="78"/>
                </a:lnTo>
                <a:lnTo>
                  <a:pt x="204" y="84"/>
                </a:lnTo>
                <a:lnTo>
                  <a:pt x="204" y="78"/>
                </a:lnTo>
                <a:lnTo>
                  <a:pt x="204" y="84"/>
                </a:lnTo>
                <a:lnTo>
                  <a:pt x="198" y="78"/>
                </a:lnTo>
                <a:lnTo>
                  <a:pt x="198" y="84"/>
                </a:lnTo>
                <a:lnTo>
                  <a:pt x="198" y="78"/>
                </a:lnTo>
                <a:lnTo>
                  <a:pt x="198" y="84"/>
                </a:lnTo>
                <a:lnTo>
                  <a:pt x="198" y="90"/>
                </a:lnTo>
                <a:lnTo>
                  <a:pt x="198" y="96"/>
                </a:lnTo>
                <a:lnTo>
                  <a:pt x="204" y="96"/>
                </a:lnTo>
                <a:lnTo>
                  <a:pt x="204" y="102"/>
                </a:lnTo>
                <a:lnTo>
                  <a:pt x="210" y="102"/>
                </a:lnTo>
                <a:lnTo>
                  <a:pt x="210" y="96"/>
                </a:lnTo>
                <a:lnTo>
                  <a:pt x="216" y="102"/>
                </a:lnTo>
                <a:lnTo>
                  <a:pt x="216" y="108"/>
                </a:lnTo>
                <a:lnTo>
                  <a:pt x="216" y="114"/>
                </a:lnTo>
                <a:lnTo>
                  <a:pt x="216" y="120"/>
                </a:lnTo>
                <a:lnTo>
                  <a:pt x="210" y="120"/>
                </a:lnTo>
                <a:lnTo>
                  <a:pt x="210" y="126"/>
                </a:lnTo>
                <a:lnTo>
                  <a:pt x="204" y="126"/>
                </a:lnTo>
                <a:lnTo>
                  <a:pt x="204" y="132"/>
                </a:lnTo>
                <a:lnTo>
                  <a:pt x="198" y="132"/>
                </a:lnTo>
                <a:lnTo>
                  <a:pt x="192" y="132"/>
                </a:lnTo>
                <a:lnTo>
                  <a:pt x="192" y="138"/>
                </a:lnTo>
                <a:lnTo>
                  <a:pt x="198" y="138"/>
                </a:lnTo>
                <a:lnTo>
                  <a:pt x="204" y="144"/>
                </a:lnTo>
                <a:lnTo>
                  <a:pt x="198" y="144"/>
                </a:lnTo>
                <a:lnTo>
                  <a:pt x="198" y="150"/>
                </a:lnTo>
                <a:lnTo>
                  <a:pt x="192" y="150"/>
                </a:lnTo>
                <a:lnTo>
                  <a:pt x="186" y="150"/>
                </a:lnTo>
                <a:lnTo>
                  <a:pt x="180" y="150"/>
                </a:lnTo>
                <a:lnTo>
                  <a:pt x="174" y="150"/>
                </a:lnTo>
                <a:lnTo>
                  <a:pt x="180" y="150"/>
                </a:lnTo>
                <a:lnTo>
                  <a:pt x="180" y="156"/>
                </a:lnTo>
                <a:lnTo>
                  <a:pt x="174" y="156"/>
                </a:lnTo>
                <a:lnTo>
                  <a:pt x="174" y="150"/>
                </a:lnTo>
                <a:lnTo>
                  <a:pt x="168" y="150"/>
                </a:lnTo>
                <a:lnTo>
                  <a:pt x="162" y="150"/>
                </a:lnTo>
                <a:lnTo>
                  <a:pt x="168" y="150"/>
                </a:lnTo>
                <a:lnTo>
                  <a:pt x="162" y="150"/>
                </a:lnTo>
                <a:lnTo>
                  <a:pt x="162" y="156"/>
                </a:lnTo>
                <a:lnTo>
                  <a:pt x="162" y="150"/>
                </a:lnTo>
                <a:lnTo>
                  <a:pt x="156" y="150"/>
                </a:lnTo>
                <a:lnTo>
                  <a:pt x="156" y="156"/>
                </a:lnTo>
                <a:lnTo>
                  <a:pt x="150" y="156"/>
                </a:lnTo>
                <a:lnTo>
                  <a:pt x="150" y="150"/>
                </a:lnTo>
                <a:lnTo>
                  <a:pt x="150" y="156"/>
                </a:lnTo>
                <a:lnTo>
                  <a:pt x="156" y="156"/>
                </a:lnTo>
                <a:lnTo>
                  <a:pt x="156" y="162"/>
                </a:lnTo>
                <a:lnTo>
                  <a:pt x="150" y="162"/>
                </a:lnTo>
                <a:lnTo>
                  <a:pt x="156" y="162"/>
                </a:lnTo>
                <a:lnTo>
                  <a:pt x="156" y="168"/>
                </a:lnTo>
                <a:lnTo>
                  <a:pt x="162" y="168"/>
                </a:lnTo>
                <a:lnTo>
                  <a:pt x="162" y="174"/>
                </a:lnTo>
                <a:lnTo>
                  <a:pt x="156" y="174"/>
                </a:lnTo>
                <a:lnTo>
                  <a:pt x="162" y="174"/>
                </a:lnTo>
                <a:lnTo>
                  <a:pt x="162" y="180"/>
                </a:lnTo>
                <a:lnTo>
                  <a:pt x="162" y="186"/>
                </a:lnTo>
                <a:lnTo>
                  <a:pt x="168" y="186"/>
                </a:lnTo>
                <a:lnTo>
                  <a:pt x="162" y="186"/>
                </a:lnTo>
                <a:lnTo>
                  <a:pt x="162" y="192"/>
                </a:lnTo>
                <a:lnTo>
                  <a:pt x="168" y="192"/>
                </a:lnTo>
                <a:lnTo>
                  <a:pt x="162" y="192"/>
                </a:lnTo>
                <a:lnTo>
                  <a:pt x="162" y="198"/>
                </a:lnTo>
                <a:lnTo>
                  <a:pt x="162" y="204"/>
                </a:lnTo>
                <a:lnTo>
                  <a:pt x="156" y="204"/>
                </a:lnTo>
                <a:lnTo>
                  <a:pt x="156" y="210"/>
                </a:lnTo>
                <a:lnTo>
                  <a:pt x="156" y="216"/>
                </a:lnTo>
                <a:lnTo>
                  <a:pt x="162" y="210"/>
                </a:lnTo>
                <a:lnTo>
                  <a:pt x="162" y="216"/>
                </a:lnTo>
                <a:lnTo>
                  <a:pt x="156" y="216"/>
                </a:lnTo>
                <a:lnTo>
                  <a:pt x="162" y="216"/>
                </a:lnTo>
                <a:lnTo>
                  <a:pt x="156" y="216"/>
                </a:lnTo>
                <a:lnTo>
                  <a:pt x="156" y="222"/>
                </a:lnTo>
                <a:lnTo>
                  <a:pt x="150" y="222"/>
                </a:lnTo>
                <a:lnTo>
                  <a:pt x="150" y="228"/>
                </a:lnTo>
                <a:lnTo>
                  <a:pt x="144" y="228"/>
                </a:lnTo>
                <a:lnTo>
                  <a:pt x="144" y="222"/>
                </a:lnTo>
                <a:lnTo>
                  <a:pt x="144" y="228"/>
                </a:lnTo>
                <a:lnTo>
                  <a:pt x="144" y="234"/>
                </a:lnTo>
                <a:lnTo>
                  <a:pt x="144" y="228"/>
                </a:lnTo>
                <a:lnTo>
                  <a:pt x="150" y="228"/>
                </a:lnTo>
                <a:lnTo>
                  <a:pt x="150" y="234"/>
                </a:lnTo>
                <a:lnTo>
                  <a:pt x="150" y="228"/>
                </a:lnTo>
                <a:lnTo>
                  <a:pt x="150" y="234"/>
                </a:lnTo>
                <a:lnTo>
                  <a:pt x="156" y="234"/>
                </a:lnTo>
                <a:lnTo>
                  <a:pt x="156" y="240"/>
                </a:lnTo>
                <a:lnTo>
                  <a:pt x="156" y="246"/>
                </a:lnTo>
                <a:lnTo>
                  <a:pt x="150" y="246"/>
                </a:lnTo>
                <a:lnTo>
                  <a:pt x="150" y="240"/>
                </a:lnTo>
                <a:lnTo>
                  <a:pt x="150" y="246"/>
                </a:lnTo>
                <a:lnTo>
                  <a:pt x="150" y="252"/>
                </a:lnTo>
                <a:lnTo>
                  <a:pt x="150" y="246"/>
                </a:lnTo>
                <a:lnTo>
                  <a:pt x="150" y="252"/>
                </a:lnTo>
                <a:lnTo>
                  <a:pt x="144" y="252"/>
                </a:lnTo>
                <a:lnTo>
                  <a:pt x="138" y="252"/>
                </a:lnTo>
                <a:lnTo>
                  <a:pt x="138" y="246"/>
                </a:lnTo>
                <a:lnTo>
                  <a:pt x="132" y="246"/>
                </a:lnTo>
                <a:lnTo>
                  <a:pt x="132" y="252"/>
                </a:lnTo>
                <a:lnTo>
                  <a:pt x="132" y="246"/>
                </a:lnTo>
                <a:lnTo>
                  <a:pt x="126" y="246"/>
                </a:lnTo>
                <a:lnTo>
                  <a:pt x="132" y="246"/>
                </a:lnTo>
                <a:lnTo>
                  <a:pt x="126" y="246"/>
                </a:lnTo>
                <a:lnTo>
                  <a:pt x="126" y="240"/>
                </a:lnTo>
                <a:lnTo>
                  <a:pt x="132" y="240"/>
                </a:lnTo>
                <a:lnTo>
                  <a:pt x="126" y="240"/>
                </a:lnTo>
                <a:lnTo>
                  <a:pt x="132" y="240"/>
                </a:lnTo>
                <a:lnTo>
                  <a:pt x="132" y="234"/>
                </a:lnTo>
                <a:lnTo>
                  <a:pt x="138" y="234"/>
                </a:lnTo>
                <a:lnTo>
                  <a:pt x="132" y="234"/>
                </a:lnTo>
                <a:lnTo>
                  <a:pt x="132" y="228"/>
                </a:lnTo>
                <a:lnTo>
                  <a:pt x="138" y="228"/>
                </a:lnTo>
                <a:lnTo>
                  <a:pt x="138" y="222"/>
                </a:lnTo>
                <a:lnTo>
                  <a:pt x="138" y="216"/>
                </a:lnTo>
                <a:lnTo>
                  <a:pt x="144" y="216"/>
                </a:lnTo>
                <a:lnTo>
                  <a:pt x="138" y="216"/>
                </a:lnTo>
                <a:lnTo>
                  <a:pt x="138" y="210"/>
                </a:lnTo>
                <a:lnTo>
                  <a:pt x="132" y="210"/>
                </a:lnTo>
                <a:lnTo>
                  <a:pt x="126" y="210"/>
                </a:lnTo>
                <a:lnTo>
                  <a:pt x="126" y="204"/>
                </a:lnTo>
                <a:lnTo>
                  <a:pt x="126" y="198"/>
                </a:lnTo>
                <a:lnTo>
                  <a:pt x="120" y="198"/>
                </a:lnTo>
                <a:lnTo>
                  <a:pt x="120" y="204"/>
                </a:lnTo>
                <a:lnTo>
                  <a:pt x="114" y="204"/>
                </a:lnTo>
                <a:lnTo>
                  <a:pt x="108" y="204"/>
                </a:lnTo>
                <a:lnTo>
                  <a:pt x="108" y="198"/>
                </a:lnTo>
                <a:lnTo>
                  <a:pt x="102" y="198"/>
                </a:lnTo>
                <a:lnTo>
                  <a:pt x="102" y="192"/>
                </a:lnTo>
                <a:lnTo>
                  <a:pt x="102" y="186"/>
                </a:lnTo>
                <a:lnTo>
                  <a:pt x="102" y="180"/>
                </a:lnTo>
                <a:lnTo>
                  <a:pt x="96" y="180"/>
                </a:lnTo>
                <a:lnTo>
                  <a:pt x="96" y="186"/>
                </a:lnTo>
                <a:lnTo>
                  <a:pt x="90" y="186"/>
                </a:lnTo>
                <a:lnTo>
                  <a:pt x="90" y="192"/>
                </a:lnTo>
                <a:lnTo>
                  <a:pt x="90" y="186"/>
                </a:lnTo>
                <a:lnTo>
                  <a:pt x="84" y="186"/>
                </a:lnTo>
                <a:lnTo>
                  <a:pt x="84" y="180"/>
                </a:lnTo>
                <a:lnTo>
                  <a:pt x="78" y="180"/>
                </a:lnTo>
                <a:lnTo>
                  <a:pt x="78" y="186"/>
                </a:lnTo>
                <a:lnTo>
                  <a:pt x="72" y="186"/>
                </a:lnTo>
                <a:lnTo>
                  <a:pt x="66" y="186"/>
                </a:lnTo>
                <a:lnTo>
                  <a:pt x="66" y="180"/>
                </a:lnTo>
                <a:lnTo>
                  <a:pt x="72" y="180"/>
                </a:lnTo>
                <a:lnTo>
                  <a:pt x="66" y="180"/>
                </a:lnTo>
                <a:lnTo>
                  <a:pt x="60" y="180"/>
                </a:lnTo>
                <a:lnTo>
                  <a:pt x="60" y="186"/>
                </a:lnTo>
                <a:lnTo>
                  <a:pt x="60" y="192"/>
                </a:lnTo>
                <a:lnTo>
                  <a:pt x="54" y="192"/>
                </a:lnTo>
                <a:lnTo>
                  <a:pt x="54" y="186"/>
                </a:lnTo>
                <a:close/>
                <a:moveTo>
                  <a:pt x="126" y="36"/>
                </a:moveTo>
                <a:lnTo>
                  <a:pt x="126" y="42"/>
                </a:lnTo>
                <a:lnTo>
                  <a:pt x="126" y="36"/>
                </a:lnTo>
                <a:close/>
                <a:moveTo>
                  <a:pt x="114" y="12"/>
                </a:moveTo>
                <a:lnTo>
                  <a:pt x="120" y="6"/>
                </a:lnTo>
                <a:lnTo>
                  <a:pt x="126" y="6"/>
                </a:lnTo>
                <a:lnTo>
                  <a:pt x="132" y="6"/>
                </a:lnTo>
                <a:lnTo>
                  <a:pt x="138" y="6"/>
                </a:lnTo>
                <a:lnTo>
                  <a:pt x="132" y="6"/>
                </a:lnTo>
                <a:lnTo>
                  <a:pt x="126" y="6"/>
                </a:lnTo>
                <a:lnTo>
                  <a:pt x="126" y="12"/>
                </a:lnTo>
                <a:lnTo>
                  <a:pt x="120" y="12"/>
                </a:lnTo>
                <a:lnTo>
                  <a:pt x="114" y="12"/>
                </a:lnTo>
                <a:close/>
                <a:moveTo>
                  <a:pt x="144" y="6"/>
                </a:moveTo>
                <a:lnTo>
                  <a:pt x="144" y="0"/>
                </a:lnTo>
                <a:lnTo>
                  <a:pt x="144" y="6"/>
                </a:lnTo>
                <a:lnTo>
                  <a:pt x="150" y="6"/>
                </a:lnTo>
                <a:lnTo>
                  <a:pt x="156" y="6"/>
                </a:lnTo>
                <a:lnTo>
                  <a:pt x="162" y="6"/>
                </a:lnTo>
                <a:lnTo>
                  <a:pt x="156" y="6"/>
                </a:lnTo>
                <a:lnTo>
                  <a:pt x="150" y="6"/>
                </a:lnTo>
                <a:lnTo>
                  <a:pt x="144" y="6"/>
                </a:lnTo>
                <a:close/>
                <a:moveTo>
                  <a:pt x="168" y="6"/>
                </a:moveTo>
                <a:lnTo>
                  <a:pt x="168" y="0"/>
                </a:lnTo>
                <a:lnTo>
                  <a:pt x="174" y="0"/>
                </a:lnTo>
                <a:lnTo>
                  <a:pt x="180" y="0"/>
                </a:lnTo>
                <a:lnTo>
                  <a:pt x="180" y="6"/>
                </a:lnTo>
                <a:lnTo>
                  <a:pt x="174" y="6"/>
                </a:lnTo>
                <a:lnTo>
                  <a:pt x="168" y="6"/>
                </a:lnTo>
                <a:close/>
                <a:moveTo>
                  <a:pt x="186" y="0"/>
                </a:moveTo>
                <a:lnTo>
                  <a:pt x="192" y="0"/>
                </a:lnTo>
                <a:lnTo>
                  <a:pt x="186" y="0"/>
                </a:lnTo>
                <a:close/>
                <a:moveTo>
                  <a:pt x="192" y="0"/>
                </a:moveTo>
                <a:lnTo>
                  <a:pt x="198" y="0"/>
                </a:lnTo>
                <a:lnTo>
                  <a:pt x="192" y="0"/>
                </a:lnTo>
                <a:close/>
              </a:path>
            </a:pathLst>
          </a:custGeom>
          <a:solidFill>
            <a:srgbClr val="FFC000"/>
          </a:solidFill>
          <a:ln w="3175">
            <a:noFill/>
            <a:round/>
            <a:headEnd/>
            <a:tailEnd/>
          </a:ln>
        </p:spPr>
        <p:txBody>
          <a:bodyPr/>
          <a:lstStyle/>
          <a:p>
            <a:endParaRPr lang="en-GB">
              <a:latin typeface="Helvetica"/>
            </a:endParaRPr>
          </a:p>
        </p:txBody>
      </p:sp>
      <p:sp>
        <p:nvSpPr>
          <p:cNvPr id="30793" name="Rectangle 1088"/>
          <p:cNvSpPr>
            <a:spLocks noChangeArrowheads="1"/>
          </p:cNvSpPr>
          <p:nvPr>
            <p:custDataLst>
              <p:tags r:id="rId13"/>
            </p:custDataLst>
          </p:nvPr>
        </p:nvSpPr>
        <p:spPr bwMode="auto">
          <a:xfrm>
            <a:off x="2587625" y="4022725"/>
            <a:ext cx="47625" cy="36513"/>
          </a:xfrm>
          <a:prstGeom prst="rect">
            <a:avLst/>
          </a:prstGeom>
          <a:solidFill>
            <a:srgbClr val="C0C0C0"/>
          </a:solidFill>
          <a:ln w="3175">
            <a:solidFill>
              <a:schemeClr val="tx1"/>
            </a:solidFill>
            <a:miter lim="800000"/>
            <a:headEnd/>
            <a:tailEnd/>
          </a:ln>
        </p:spPr>
        <p:txBody>
          <a:bodyPr/>
          <a:lstStyle/>
          <a:p>
            <a:endParaRPr lang="en-GB">
              <a:latin typeface="Helvetica"/>
            </a:endParaRPr>
          </a:p>
        </p:txBody>
      </p:sp>
      <p:sp>
        <p:nvSpPr>
          <p:cNvPr id="30794" name="Rectangle 1089"/>
          <p:cNvSpPr>
            <a:spLocks noChangeArrowheads="1"/>
          </p:cNvSpPr>
          <p:nvPr>
            <p:custDataLst>
              <p:tags r:id="rId14"/>
            </p:custDataLst>
          </p:nvPr>
        </p:nvSpPr>
        <p:spPr bwMode="auto">
          <a:xfrm>
            <a:off x="3711575" y="3216275"/>
            <a:ext cx="23813" cy="49213"/>
          </a:xfrm>
          <a:prstGeom prst="rect">
            <a:avLst/>
          </a:prstGeom>
          <a:solidFill>
            <a:srgbClr val="C0C0C0"/>
          </a:solidFill>
          <a:ln w="3175">
            <a:solidFill>
              <a:schemeClr val="tx1"/>
            </a:solidFill>
            <a:miter lim="800000"/>
            <a:headEnd/>
            <a:tailEnd/>
          </a:ln>
        </p:spPr>
        <p:txBody>
          <a:bodyPr/>
          <a:lstStyle/>
          <a:p>
            <a:endParaRPr lang="en-GB">
              <a:latin typeface="Helvetica"/>
            </a:endParaRPr>
          </a:p>
        </p:txBody>
      </p:sp>
      <p:sp>
        <p:nvSpPr>
          <p:cNvPr id="19" name="Line Callout 1 (Accent Bar) 18"/>
          <p:cNvSpPr/>
          <p:nvPr>
            <p:custDataLst>
              <p:tags r:id="rId15"/>
            </p:custDataLst>
          </p:nvPr>
        </p:nvSpPr>
        <p:spPr>
          <a:xfrm>
            <a:off x="5087938" y="4305300"/>
            <a:ext cx="1866900" cy="792163"/>
          </a:xfrm>
          <a:prstGeom prst="accentCallout1">
            <a:avLst>
              <a:gd name="adj1" fmla="val 26309"/>
              <a:gd name="adj2" fmla="val -271"/>
              <a:gd name="adj3" fmla="val -131188"/>
              <a:gd name="adj4" fmla="val -41118"/>
            </a:avLst>
          </a:prstGeom>
          <a:noFill/>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en-GB" sz="1400" b="1" u="sng" dirty="0">
                <a:solidFill>
                  <a:schemeClr val="accent4"/>
                </a:solidFill>
              </a:rPr>
              <a:t>Austria</a:t>
            </a:r>
            <a:endParaRPr lang="en-GB" sz="1400" b="1" u="sng" baseline="30000" dirty="0">
              <a:solidFill>
                <a:schemeClr val="accent4"/>
              </a:solidFill>
            </a:endParaRPr>
          </a:p>
          <a:p>
            <a:pPr marL="171450" indent="-171450" fontAlgn="auto">
              <a:spcBef>
                <a:spcPts val="0"/>
              </a:spcBef>
              <a:spcAft>
                <a:spcPts val="0"/>
              </a:spcAft>
              <a:buFont typeface="Arial" pitchFamily="34" charset="0"/>
              <a:buChar char="•"/>
              <a:defRPr/>
            </a:pPr>
            <a:r>
              <a:rPr lang="en-GB" sz="1200" dirty="0">
                <a:solidFill>
                  <a:srgbClr val="575756"/>
                </a:solidFill>
              </a:rPr>
              <a:t>Daily</a:t>
            </a:r>
          </a:p>
          <a:p>
            <a:pPr marL="171450" indent="-171450" fontAlgn="auto">
              <a:spcBef>
                <a:spcPts val="0"/>
              </a:spcBef>
              <a:spcAft>
                <a:spcPts val="0"/>
              </a:spcAft>
              <a:buFont typeface="Arial" pitchFamily="34" charset="0"/>
              <a:buChar char="•"/>
              <a:defRPr/>
            </a:pPr>
            <a:r>
              <a:rPr lang="en-GB" sz="1200" dirty="0">
                <a:solidFill>
                  <a:srgbClr val="575756"/>
                </a:solidFill>
              </a:rPr>
              <a:t>Monthly</a:t>
            </a:r>
          </a:p>
          <a:p>
            <a:pPr marL="171450" indent="-171450" fontAlgn="auto">
              <a:spcBef>
                <a:spcPts val="0"/>
              </a:spcBef>
              <a:spcAft>
                <a:spcPts val="0"/>
              </a:spcAft>
              <a:buFont typeface="Arial" pitchFamily="34" charset="0"/>
              <a:buChar char="•"/>
              <a:defRPr/>
            </a:pPr>
            <a:r>
              <a:rPr lang="en-GB" sz="1200" dirty="0">
                <a:solidFill>
                  <a:srgbClr val="575756"/>
                </a:solidFill>
              </a:rPr>
              <a:t>Quarterly</a:t>
            </a:r>
          </a:p>
          <a:p>
            <a:pPr marL="171450" indent="-171450" fontAlgn="auto">
              <a:spcBef>
                <a:spcPts val="0"/>
              </a:spcBef>
              <a:spcAft>
                <a:spcPts val="0"/>
              </a:spcAft>
              <a:buFont typeface="Arial" pitchFamily="34" charset="0"/>
              <a:buChar char="•"/>
              <a:defRPr/>
            </a:pPr>
            <a:r>
              <a:rPr lang="en-GB" sz="1200" dirty="0">
                <a:solidFill>
                  <a:srgbClr val="575756"/>
                </a:solidFill>
              </a:rPr>
              <a:t>Yearly</a:t>
            </a:r>
          </a:p>
        </p:txBody>
      </p:sp>
      <p:sp>
        <p:nvSpPr>
          <p:cNvPr id="20" name="Line Callout 1 (Accent Bar) 19"/>
          <p:cNvSpPr/>
          <p:nvPr>
            <p:custDataLst>
              <p:tags r:id="rId16"/>
            </p:custDataLst>
          </p:nvPr>
        </p:nvSpPr>
        <p:spPr>
          <a:xfrm>
            <a:off x="-433387" y="4559300"/>
            <a:ext cx="2227262" cy="452438"/>
          </a:xfrm>
          <a:prstGeom prst="accentCallout1">
            <a:avLst>
              <a:gd name="adj1" fmla="val 26309"/>
              <a:gd name="adj2" fmla="val 100878"/>
              <a:gd name="adj3" fmla="val -126552"/>
              <a:gd name="adj4" fmla="val 195654"/>
            </a:avLst>
          </a:prstGeom>
          <a:noFill/>
          <a:ln/>
        </p:spPr>
        <p:style>
          <a:lnRef idx="2">
            <a:schemeClr val="accent6"/>
          </a:lnRef>
          <a:fillRef idx="1">
            <a:schemeClr val="lt1"/>
          </a:fillRef>
          <a:effectRef idx="0">
            <a:schemeClr val="accent6"/>
          </a:effectRef>
          <a:fontRef idx="minor">
            <a:schemeClr val="dk1"/>
          </a:fontRef>
        </p:style>
        <p:txBody>
          <a:bodyPr/>
          <a:lstStyle/>
          <a:p>
            <a:pPr marL="811213" lvl="4" algn="r" fontAlgn="auto">
              <a:spcBef>
                <a:spcPts val="0"/>
              </a:spcBef>
              <a:spcAft>
                <a:spcPts val="0"/>
              </a:spcAft>
              <a:defRPr/>
            </a:pPr>
            <a:r>
              <a:rPr lang="en-GB" sz="1400" b="1" u="sng" dirty="0">
                <a:solidFill>
                  <a:srgbClr val="00888A"/>
                </a:solidFill>
              </a:rPr>
              <a:t>Italy (firm and interruptible)</a:t>
            </a:r>
          </a:p>
          <a:p>
            <a:pPr marL="1524000" indent="-87313" fontAlgn="auto">
              <a:spcBef>
                <a:spcPts val="0"/>
              </a:spcBef>
              <a:spcAft>
                <a:spcPts val="0"/>
              </a:spcAft>
              <a:buFont typeface="Arial" pitchFamily="34" charset="0"/>
              <a:buChar char="•"/>
              <a:defRPr/>
            </a:pPr>
            <a:r>
              <a:rPr lang="en-GB" sz="1200" dirty="0">
                <a:solidFill>
                  <a:srgbClr val="575756"/>
                </a:solidFill>
              </a:rPr>
              <a:t>Daily</a:t>
            </a:r>
          </a:p>
        </p:txBody>
      </p:sp>
      <p:sp>
        <p:nvSpPr>
          <p:cNvPr id="21" name="Line Callout 1 (Accent Bar) 20"/>
          <p:cNvSpPr/>
          <p:nvPr>
            <p:custDataLst>
              <p:tags r:id="rId17"/>
            </p:custDataLst>
          </p:nvPr>
        </p:nvSpPr>
        <p:spPr>
          <a:xfrm>
            <a:off x="-193675" y="3694113"/>
            <a:ext cx="1987550" cy="452437"/>
          </a:xfrm>
          <a:prstGeom prst="accentCallout1">
            <a:avLst>
              <a:gd name="adj1" fmla="val 26309"/>
              <a:gd name="adj2" fmla="val 100878"/>
              <a:gd name="adj3" fmla="val -73864"/>
              <a:gd name="adj4" fmla="val 157934"/>
            </a:avLst>
          </a:prstGeom>
          <a:noFill/>
          <a:ln/>
        </p:spPr>
        <p:style>
          <a:lnRef idx="2">
            <a:schemeClr val="accent6"/>
          </a:lnRef>
          <a:fillRef idx="1">
            <a:schemeClr val="lt1"/>
          </a:fillRef>
          <a:effectRef idx="0">
            <a:schemeClr val="accent6"/>
          </a:effectRef>
          <a:fontRef idx="minor">
            <a:schemeClr val="dk1"/>
          </a:fontRef>
        </p:style>
        <p:txBody>
          <a:bodyPr/>
          <a:lstStyle/>
          <a:p>
            <a:pPr algn="r" fontAlgn="auto">
              <a:spcBef>
                <a:spcPts val="0"/>
              </a:spcBef>
              <a:spcAft>
                <a:spcPts val="0"/>
              </a:spcAft>
              <a:defRPr/>
            </a:pPr>
            <a:r>
              <a:rPr lang="en-GB" sz="1400" b="1" dirty="0">
                <a:solidFill>
                  <a:srgbClr val="002060"/>
                </a:solidFill>
              </a:rPr>
              <a:t>    </a:t>
            </a:r>
            <a:r>
              <a:rPr lang="en-GB" sz="1400" b="1" u="sng" dirty="0">
                <a:solidFill>
                  <a:schemeClr val="accent2"/>
                </a:solidFill>
              </a:rPr>
              <a:t>France</a:t>
            </a:r>
            <a:r>
              <a:rPr lang="en-GB" sz="1400" b="1" dirty="0">
                <a:solidFill>
                  <a:srgbClr val="002060"/>
                </a:solidFill>
              </a:rPr>
              <a:t>	</a:t>
            </a:r>
            <a:r>
              <a:rPr lang="en-GB" sz="1400" b="1" u="sng" dirty="0">
                <a:solidFill>
                  <a:srgbClr val="002060"/>
                </a:solidFill>
              </a:rPr>
              <a:t>       </a:t>
            </a:r>
            <a:endParaRPr lang="en-GB" sz="1400" b="1" u="sng" baseline="30000" dirty="0">
              <a:solidFill>
                <a:srgbClr val="002060"/>
              </a:solidFill>
            </a:endParaRPr>
          </a:p>
          <a:p>
            <a:pPr marL="1258888" indent="-92075" fontAlgn="auto">
              <a:spcBef>
                <a:spcPts val="0"/>
              </a:spcBef>
              <a:spcAft>
                <a:spcPts val="0"/>
              </a:spcAft>
              <a:buFont typeface="Arial" pitchFamily="34" charset="0"/>
              <a:buChar char="•"/>
              <a:defRPr/>
            </a:pPr>
            <a:r>
              <a:rPr lang="en-GB" sz="1200" dirty="0">
                <a:solidFill>
                  <a:srgbClr val="575756"/>
                </a:solidFill>
              </a:rPr>
              <a:t>Daily</a:t>
            </a:r>
          </a:p>
          <a:p>
            <a:pPr marL="1258888" indent="-92075" fontAlgn="auto">
              <a:spcBef>
                <a:spcPts val="0"/>
              </a:spcBef>
              <a:spcAft>
                <a:spcPts val="0"/>
              </a:spcAft>
              <a:buFont typeface="Arial" pitchFamily="34" charset="0"/>
              <a:buChar char="•"/>
              <a:tabLst>
                <a:tab pos="1258888" algn="l"/>
              </a:tabLst>
              <a:defRPr/>
            </a:pPr>
            <a:r>
              <a:rPr lang="en-GB" sz="1200" dirty="0">
                <a:solidFill>
                  <a:srgbClr val="575756"/>
                </a:solidFill>
              </a:rPr>
              <a:t>Monthly</a:t>
            </a:r>
          </a:p>
        </p:txBody>
      </p:sp>
      <p:sp>
        <p:nvSpPr>
          <p:cNvPr id="22" name="Line Callout 1 (Accent Bar) 21"/>
          <p:cNvSpPr/>
          <p:nvPr>
            <p:custDataLst>
              <p:tags r:id="rId18"/>
            </p:custDataLst>
          </p:nvPr>
        </p:nvSpPr>
        <p:spPr>
          <a:xfrm>
            <a:off x="5087938" y="3063875"/>
            <a:ext cx="1866900" cy="803275"/>
          </a:xfrm>
          <a:prstGeom prst="accentCallout1">
            <a:avLst>
              <a:gd name="adj1" fmla="val 26309"/>
              <a:gd name="adj2" fmla="val -271"/>
              <a:gd name="adj3" fmla="val -62125"/>
              <a:gd name="adj4" fmla="val -55888"/>
            </a:avLst>
          </a:prstGeom>
          <a:noFill/>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en-GB" sz="1400" b="1" u="sng" dirty="0">
                <a:solidFill>
                  <a:schemeClr val="bg1">
                    <a:lumMod val="50000"/>
                  </a:schemeClr>
                </a:solidFill>
              </a:rPr>
              <a:t>Germany</a:t>
            </a:r>
            <a:endParaRPr lang="en-GB" sz="1400" b="1" u="sng" baseline="30000" dirty="0">
              <a:solidFill>
                <a:schemeClr val="bg1">
                  <a:lumMod val="50000"/>
                </a:schemeClr>
              </a:solidFill>
            </a:endParaRPr>
          </a:p>
          <a:p>
            <a:pPr marL="171450" indent="-171450" fontAlgn="auto">
              <a:spcBef>
                <a:spcPts val="0"/>
              </a:spcBef>
              <a:spcAft>
                <a:spcPts val="0"/>
              </a:spcAft>
              <a:buFont typeface="Arial" pitchFamily="34" charset="0"/>
              <a:buChar char="•"/>
              <a:defRPr/>
            </a:pPr>
            <a:r>
              <a:rPr lang="en-GB" sz="1200" dirty="0">
                <a:solidFill>
                  <a:srgbClr val="575756"/>
                </a:solidFill>
              </a:rPr>
              <a:t>Daily </a:t>
            </a:r>
          </a:p>
          <a:p>
            <a:pPr marL="171450" indent="-171450" fontAlgn="auto">
              <a:spcBef>
                <a:spcPts val="0"/>
              </a:spcBef>
              <a:spcAft>
                <a:spcPts val="0"/>
              </a:spcAft>
              <a:buFont typeface="Arial" pitchFamily="34" charset="0"/>
              <a:buChar char="•"/>
              <a:defRPr/>
            </a:pPr>
            <a:r>
              <a:rPr lang="en-GB" sz="1200" dirty="0">
                <a:solidFill>
                  <a:srgbClr val="575756"/>
                </a:solidFill>
              </a:rPr>
              <a:t>Monthly</a:t>
            </a:r>
          </a:p>
          <a:p>
            <a:pPr marL="171450" indent="-171450" fontAlgn="auto">
              <a:spcBef>
                <a:spcPts val="0"/>
              </a:spcBef>
              <a:spcAft>
                <a:spcPts val="0"/>
              </a:spcAft>
              <a:buFont typeface="Arial" pitchFamily="34" charset="0"/>
              <a:buChar char="•"/>
              <a:defRPr/>
            </a:pPr>
            <a:r>
              <a:rPr lang="en-GB" sz="1200" dirty="0">
                <a:solidFill>
                  <a:srgbClr val="575756"/>
                </a:solidFill>
              </a:rPr>
              <a:t>Quarterly</a:t>
            </a:r>
          </a:p>
          <a:p>
            <a:pPr marL="171450" indent="-171450" fontAlgn="auto">
              <a:spcBef>
                <a:spcPts val="0"/>
              </a:spcBef>
              <a:spcAft>
                <a:spcPts val="0"/>
              </a:spcAft>
              <a:buFont typeface="Arial" pitchFamily="34" charset="0"/>
              <a:buChar char="•"/>
              <a:defRPr/>
            </a:pPr>
            <a:r>
              <a:rPr lang="en-GB" sz="1200" dirty="0">
                <a:solidFill>
                  <a:srgbClr val="575756"/>
                </a:solidFill>
              </a:rPr>
              <a:t>Yearly</a:t>
            </a:r>
          </a:p>
          <a:p>
            <a:pPr marL="171450" indent="-171450" fontAlgn="auto">
              <a:spcBef>
                <a:spcPts val="0"/>
              </a:spcBef>
              <a:spcAft>
                <a:spcPts val="0"/>
              </a:spcAft>
              <a:buFont typeface="Arial" pitchFamily="34" charset="0"/>
              <a:buChar char="•"/>
              <a:defRPr/>
            </a:pPr>
            <a:endParaRPr lang="en-GB" sz="1200" dirty="0">
              <a:solidFill>
                <a:srgbClr val="575756"/>
              </a:solidFill>
            </a:endParaRPr>
          </a:p>
        </p:txBody>
      </p:sp>
      <p:sp>
        <p:nvSpPr>
          <p:cNvPr id="23" name="Line Callout 1 (Accent Bar) 22"/>
          <p:cNvSpPr/>
          <p:nvPr>
            <p:custDataLst>
              <p:tags r:id="rId19"/>
            </p:custDataLst>
          </p:nvPr>
        </p:nvSpPr>
        <p:spPr>
          <a:xfrm>
            <a:off x="-193675" y="2924175"/>
            <a:ext cx="2044700" cy="454025"/>
          </a:xfrm>
          <a:prstGeom prst="accentCallout1">
            <a:avLst>
              <a:gd name="adj1" fmla="val 38403"/>
              <a:gd name="adj2" fmla="val 97763"/>
              <a:gd name="adj3" fmla="val -78715"/>
              <a:gd name="adj4" fmla="val 163557"/>
            </a:avLst>
          </a:prstGeom>
          <a:noFill/>
          <a:ln/>
        </p:spPr>
        <p:style>
          <a:lnRef idx="2">
            <a:schemeClr val="accent6"/>
          </a:lnRef>
          <a:fillRef idx="1">
            <a:schemeClr val="lt1"/>
          </a:fillRef>
          <a:effectRef idx="0">
            <a:schemeClr val="accent6"/>
          </a:effectRef>
          <a:fontRef idx="minor">
            <a:schemeClr val="dk1"/>
          </a:fontRef>
        </p:style>
        <p:txBody>
          <a:bodyPr/>
          <a:lstStyle/>
          <a:p>
            <a:pPr algn="r" fontAlgn="auto">
              <a:spcBef>
                <a:spcPts val="0"/>
              </a:spcBef>
              <a:spcAft>
                <a:spcPts val="0"/>
              </a:spcAft>
              <a:defRPr/>
            </a:pPr>
            <a:r>
              <a:rPr lang="en-GB" sz="1400" b="1" u="sng" dirty="0">
                <a:solidFill>
                  <a:schemeClr val="accent4"/>
                </a:solidFill>
              </a:rPr>
              <a:t>Belgium</a:t>
            </a:r>
            <a:endParaRPr lang="en-GB" sz="1400" b="1" u="sng" baseline="30000" dirty="0">
              <a:solidFill>
                <a:schemeClr val="accent4"/>
              </a:solidFill>
            </a:endParaRPr>
          </a:p>
          <a:p>
            <a:pPr marL="1436688" indent="-95250" fontAlgn="auto">
              <a:spcBef>
                <a:spcPts val="0"/>
              </a:spcBef>
              <a:spcAft>
                <a:spcPts val="0"/>
              </a:spcAft>
              <a:buFont typeface="Arial" pitchFamily="34" charset="0"/>
              <a:buChar char="•"/>
              <a:defRPr/>
            </a:pPr>
            <a:r>
              <a:rPr lang="en-GB" sz="1200" dirty="0">
                <a:solidFill>
                  <a:srgbClr val="575756"/>
                </a:solidFill>
              </a:rPr>
              <a:t>Daily</a:t>
            </a:r>
          </a:p>
        </p:txBody>
      </p:sp>
      <p:sp>
        <p:nvSpPr>
          <p:cNvPr id="24" name="Line Callout 1 (Accent Bar) 23"/>
          <p:cNvSpPr/>
          <p:nvPr>
            <p:custDataLst>
              <p:tags r:id="rId20"/>
            </p:custDataLst>
          </p:nvPr>
        </p:nvSpPr>
        <p:spPr>
          <a:xfrm>
            <a:off x="153988" y="1712913"/>
            <a:ext cx="1639887" cy="452437"/>
          </a:xfrm>
          <a:prstGeom prst="accentCallout1">
            <a:avLst>
              <a:gd name="adj1" fmla="val 26309"/>
              <a:gd name="adj2" fmla="val 100878"/>
              <a:gd name="adj3" fmla="val 137413"/>
              <a:gd name="adj4" fmla="val 189857"/>
            </a:avLst>
          </a:prstGeom>
          <a:noFill/>
          <a:ln/>
        </p:spPr>
        <p:style>
          <a:lnRef idx="2">
            <a:schemeClr val="accent6"/>
          </a:lnRef>
          <a:fillRef idx="1">
            <a:schemeClr val="lt1"/>
          </a:fillRef>
          <a:effectRef idx="0">
            <a:schemeClr val="accent6"/>
          </a:effectRef>
          <a:fontRef idx="minor">
            <a:schemeClr val="dk1"/>
          </a:fontRef>
        </p:style>
        <p:txBody>
          <a:bodyPr/>
          <a:lstStyle/>
          <a:p>
            <a:pPr algn="r"/>
            <a:r>
              <a:rPr lang="en-GB" sz="1400" b="1" u="sng" dirty="0">
                <a:solidFill>
                  <a:srgbClr val="F3850D"/>
                </a:solidFill>
              </a:rPr>
              <a:t>The Netherlands</a:t>
            </a:r>
          </a:p>
          <a:p>
            <a:pPr marL="628650" lvl="1" indent="-171450">
              <a:buFont typeface="Arial" charset="0"/>
              <a:buChar char="•"/>
            </a:pPr>
            <a:r>
              <a:rPr lang="en-GB" sz="1200" dirty="0">
                <a:solidFill>
                  <a:srgbClr val="595959"/>
                </a:solidFill>
              </a:rPr>
              <a:t>Daily</a:t>
            </a:r>
          </a:p>
          <a:p>
            <a:pPr marL="628650" lvl="1" indent="-171450">
              <a:buFont typeface="Arial" charset="0"/>
              <a:buChar char="•"/>
            </a:pPr>
            <a:r>
              <a:rPr lang="en-GB" sz="1200" dirty="0" smtClean="0">
                <a:solidFill>
                  <a:srgbClr val="595959"/>
                </a:solidFill>
              </a:rPr>
              <a:t>Monthly</a:t>
            </a:r>
            <a:r>
              <a:rPr lang="en-GB" sz="1200" b="1" baseline="30000" dirty="0">
                <a:solidFill>
                  <a:schemeClr val="tx1"/>
                </a:solidFill>
              </a:rPr>
              <a:t>1</a:t>
            </a:r>
            <a:r>
              <a:rPr lang="en-GB" sz="1200" b="1" baseline="30000" dirty="0" smtClean="0">
                <a:solidFill>
                  <a:schemeClr val="tx1"/>
                </a:solidFill>
              </a:rPr>
              <a:t>)</a:t>
            </a:r>
            <a:endParaRPr lang="en-GB" sz="1200" b="1" baseline="30000" dirty="0">
              <a:solidFill>
                <a:schemeClr val="tx1"/>
              </a:solidFill>
            </a:endParaRPr>
          </a:p>
          <a:p>
            <a:pPr marL="628650" lvl="1" indent="-171450">
              <a:buFont typeface="Arial" charset="0"/>
              <a:buChar char="•"/>
            </a:pPr>
            <a:r>
              <a:rPr lang="en-GB" sz="1200" dirty="0" smtClean="0">
                <a:solidFill>
                  <a:srgbClr val="595959"/>
                </a:solidFill>
              </a:rPr>
              <a:t>Quarterly</a:t>
            </a:r>
            <a:r>
              <a:rPr lang="en-GB" sz="1200" b="1" baseline="30000" dirty="0">
                <a:solidFill>
                  <a:schemeClr val="tx1"/>
                </a:solidFill>
              </a:rPr>
              <a:t>1</a:t>
            </a:r>
            <a:r>
              <a:rPr lang="en-GB" sz="1200" b="1" baseline="30000" dirty="0" smtClean="0">
                <a:solidFill>
                  <a:schemeClr val="tx1"/>
                </a:solidFill>
              </a:rPr>
              <a:t>)</a:t>
            </a:r>
            <a:endParaRPr lang="en-GB" sz="1200" dirty="0">
              <a:solidFill>
                <a:srgbClr val="595959"/>
              </a:solidFill>
            </a:endParaRPr>
          </a:p>
          <a:p>
            <a:pPr marL="628650" lvl="1" indent="-171450">
              <a:buFont typeface="Arial" charset="0"/>
              <a:buChar char="•"/>
            </a:pPr>
            <a:r>
              <a:rPr lang="en-GB" sz="1200" dirty="0" smtClean="0">
                <a:solidFill>
                  <a:srgbClr val="595959"/>
                </a:solidFill>
              </a:rPr>
              <a:t>Yearly</a:t>
            </a:r>
            <a:r>
              <a:rPr lang="en-GB" sz="1200" b="1" baseline="30000" dirty="0">
                <a:solidFill>
                  <a:schemeClr val="tx1"/>
                </a:solidFill>
              </a:rPr>
              <a:t>1</a:t>
            </a:r>
            <a:r>
              <a:rPr lang="en-GB" sz="1200" b="1" baseline="30000" dirty="0" smtClean="0">
                <a:solidFill>
                  <a:schemeClr val="tx1"/>
                </a:solidFill>
              </a:rPr>
              <a:t>)</a:t>
            </a:r>
            <a:endParaRPr lang="en-GB" sz="1200" dirty="0">
              <a:solidFill>
                <a:srgbClr val="595959"/>
              </a:solidFill>
            </a:endParaRPr>
          </a:p>
          <a:p>
            <a:pPr algn="r">
              <a:buFont typeface="Arial" charset="0"/>
              <a:buChar char="•"/>
            </a:pPr>
            <a:endParaRPr lang="en-GB" sz="1200" dirty="0">
              <a:solidFill>
                <a:schemeClr val="tx1"/>
              </a:solidFill>
            </a:endParaRPr>
          </a:p>
        </p:txBody>
      </p:sp>
      <p:grpSp>
        <p:nvGrpSpPr>
          <p:cNvPr id="30801" name="Group 3"/>
          <p:cNvGrpSpPr>
            <a:grpSpLocks/>
          </p:cNvGrpSpPr>
          <p:nvPr>
            <p:custDataLst>
              <p:tags r:id="rId21"/>
            </p:custDataLst>
          </p:nvPr>
        </p:nvGrpSpPr>
        <p:grpSpPr bwMode="auto">
          <a:xfrm>
            <a:off x="3592513" y="1169988"/>
            <a:ext cx="500062" cy="650875"/>
            <a:chOff x="6261332" y="2181235"/>
            <a:chExt cx="501013" cy="650947"/>
          </a:xfrm>
        </p:grpSpPr>
        <p:sp>
          <p:nvSpPr>
            <p:cNvPr id="26" name="Freeform 56"/>
            <p:cNvSpPr>
              <a:spLocks/>
            </p:cNvSpPr>
            <p:nvPr/>
          </p:nvSpPr>
          <p:spPr bwMode="auto">
            <a:xfrm>
              <a:off x="6705086" y="2249505"/>
              <a:ext cx="9543" cy="9526"/>
            </a:xfrm>
            <a:custGeom>
              <a:avLst/>
              <a:gdLst/>
              <a:ahLst/>
              <a:cxnLst>
                <a:cxn ang="0">
                  <a:pos x="0" y="1"/>
                </a:cxn>
                <a:cxn ang="0">
                  <a:pos x="4" y="7"/>
                </a:cxn>
                <a:cxn ang="0">
                  <a:pos x="6" y="0"/>
                </a:cxn>
                <a:cxn ang="0">
                  <a:pos x="0" y="1"/>
                </a:cxn>
              </a:cxnLst>
              <a:rect l="0" t="0" r="r" b="b"/>
              <a:pathLst>
                <a:path w="6" h="7">
                  <a:moveTo>
                    <a:pt x="0" y="1"/>
                  </a:moveTo>
                  <a:lnTo>
                    <a:pt x="4" y="7"/>
                  </a:lnTo>
                  <a:lnTo>
                    <a:pt x="6" y="0"/>
                  </a:lnTo>
                  <a:lnTo>
                    <a:pt x="0" y="1"/>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27" name="Freeform 130"/>
            <p:cNvSpPr>
              <a:spLocks/>
            </p:cNvSpPr>
            <p:nvPr/>
          </p:nvSpPr>
          <p:spPr bwMode="auto">
            <a:xfrm>
              <a:off x="6701905" y="2789314"/>
              <a:ext cx="49307" cy="30166"/>
            </a:xfrm>
            <a:custGeom>
              <a:avLst/>
              <a:gdLst/>
              <a:ahLst/>
              <a:cxnLst>
                <a:cxn ang="0">
                  <a:pos x="0" y="19"/>
                </a:cxn>
                <a:cxn ang="0">
                  <a:pos x="17" y="18"/>
                </a:cxn>
                <a:cxn ang="0">
                  <a:pos x="31" y="18"/>
                </a:cxn>
                <a:cxn ang="0">
                  <a:pos x="25" y="10"/>
                </a:cxn>
                <a:cxn ang="0">
                  <a:pos x="15" y="0"/>
                </a:cxn>
                <a:cxn ang="0">
                  <a:pos x="2" y="4"/>
                </a:cxn>
                <a:cxn ang="0">
                  <a:pos x="0" y="19"/>
                </a:cxn>
              </a:cxnLst>
              <a:rect l="0" t="0" r="r" b="b"/>
              <a:pathLst>
                <a:path w="31" h="19">
                  <a:moveTo>
                    <a:pt x="0" y="19"/>
                  </a:moveTo>
                  <a:lnTo>
                    <a:pt x="17" y="18"/>
                  </a:lnTo>
                  <a:lnTo>
                    <a:pt x="31" y="18"/>
                  </a:lnTo>
                  <a:lnTo>
                    <a:pt x="25" y="10"/>
                  </a:lnTo>
                  <a:lnTo>
                    <a:pt x="15" y="0"/>
                  </a:lnTo>
                  <a:lnTo>
                    <a:pt x="2" y="4"/>
                  </a:lnTo>
                  <a:lnTo>
                    <a:pt x="0" y="19"/>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28" name="Freeform 399"/>
            <p:cNvSpPr>
              <a:spLocks/>
            </p:cNvSpPr>
            <p:nvPr/>
          </p:nvSpPr>
          <p:spPr bwMode="auto">
            <a:xfrm>
              <a:off x="6282008" y="2802016"/>
              <a:ext cx="11134" cy="12701"/>
            </a:xfrm>
            <a:custGeom>
              <a:avLst/>
              <a:gdLst/>
              <a:ahLst/>
              <a:cxnLst>
                <a:cxn ang="0">
                  <a:pos x="0" y="2"/>
                </a:cxn>
                <a:cxn ang="0">
                  <a:pos x="4" y="8"/>
                </a:cxn>
                <a:cxn ang="0">
                  <a:pos x="7" y="4"/>
                </a:cxn>
                <a:cxn ang="0">
                  <a:pos x="4" y="0"/>
                </a:cxn>
                <a:cxn ang="0">
                  <a:pos x="0" y="2"/>
                </a:cxn>
              </a:cxnLst>
              <a:rect l="0" t="0" r="r" b="b"/>
              <a:pathLst>
                <a:path w="7" h="8">
                  <a:moveTo>
                    <a:pt x="0" y="2"/>
                  </a:moveTo>
                  <a:lnTo>
                    <a:pt x="4" y="8"/>
                  </a:lnTo>
                  <a:lnTo>
                    <a:pt x="7" y="4"/>
                  </a:lnTo>
                  <a:lnTo>
                    <a:pt x="4" y="0"/>
                  </a:lnTo>
                  <a:lnTo>
                    <a:pt x="0" y="2"/>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29" name="Freeform 401"/>
            <p:cNvSpPr>
              <a:spLocks/>
            </p:cNvSpPr>
            <p:nvPr/>
          </p:nvSpPr>
          <p:spPr bwMode="auto">
            <a:xfrm>
              <a:off x="6261332" y="2817892"/>
              <a:ext cx="12724" cy="7939"/>
            </a:xfrm>
            <a:custGeom>
              <a:avLst/>
              <a:gdLst/>
              <a:ahLst/>
              <a:cxnLst>
                <a:cxn ang="0">
                  <a:pos x="0" y="0"/>
                </a:cxn>
                <a:cxn ang="0">
                  <a:pos x="4" y="5"/>
                </a:cxn>
                <a:cxn ang="0">
                  <a:pos x="8" y="1"/>
                </a:cxn>
                <a:cxn ang="0">
                  <a:pos x="0" y="0"/>
                </a:cxn>
              </a:cxnLst>
              <a:rect l="0" t="0" r="r" b="b"/>
              <a:pathLst>
                <a:path w="8" h="5">
                  <a:moveTo>
                    <a:pt x="0" y="0"/>
                  </a:moveTo>
                  <a:lnTo>
                    <a:pt x="4" y="5"/>
                  </a:lnTo>
                  <a:lnTo>
                    <a:pt x="8" y="1"/>
                  </a:lnTo>
                  <a:lnTo>
                    <a:pt x="0" y="0"/>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0" name="Freeform 405"/>
            <p:cNvSpPr>
              <a:spLocks/>
            </p:cNvSpPr>
            <p:nvPr/>
          </p:nvSpPr>
          <p:spPr bwMode="auto">
            <a:xfrm>
              <a:off x="6270875" y="2270145"/>
              <a:ext cx="326056" cy="515994"/>
            </a:xfrm>
            <a:custGeom>
              <a:avLst/>
              <a:gdLst/>
              <a:ahLst/>
              <a:cxnLst>
                <a:cxn ang="0">
                  <a:pos x="157" y="175"/>
                </a:cxn>
                <a:cxn ang="0">
                  <a:pos x="175" y="188"/>
                </a:cxn>
                <a:cxn ang="0">
                  <a:pos x="194" y="184"/>
                </a:cxn>
                <a:cxn ang="0">
                  <a:pos x="200" y="167"/>
                </a:cxn>
                <a:cxn ang="0">
                  <a:pos x="198" y="152"/>
                </a:cxn>
                <a:cxn ang="0">
                  <a:pos x="188" y="146"/>
                </a:cxn>
                <a:cxn ang="0">
                  <a:pos x="173" y="146"/>
                </a:cxn>
                <a:cxn ang="0">
                  <a:pos x="163" y="133"/>
                </a:cxn>
                <a:cxn ang="0">
                  <a:pos x="152" y="121"/>
                </a:cxn>
                <a:cxn ang="0">
                  <a:pos x="173" y="108"/>
                </a:cxn>
                <a:cxn ang="0">
                  <a:pos x="171" y="88"/>
                </a:cxn>
                <a:cxn ang="0">
                  <a:pos x="188" y="62"/>
                </a:cxn>
                <a:cxn ang="0">
                  <a:pos x="188" y="27"/>
                </a:cxn>
                <a:cxn ang="0">
                  <a:pos x="202" y="0"/>
                </a:cxn>
                <a:cxn ang="0">
                  <a:pos x="179" y="16"/>
                </a:cxn>
                <a:cxn ang="0">
                  <a:pos x="157" y="16"/>
                </a:cxn>
                <a:cxn ang="0">
                  <a:pos x="140" y="31"/>
                </a:cxn>
                <a:cxn ang="0">
                  <a:pos x="125" y="52"/>
                </a:cxn>
                <a:cxn ang="0">
                  <a:pos x="106" y="64"/>
                </a:cxn>
                <a:cxn ang="0">
                  <a:pos x="83" y="56"/>
                </a:cxn>
                <a:cxn ang="0">
                  <a:pos x="63" y="54"/>
                </a:cxn>
                <a:cxn ang="0">
                  <a:pos x="50" y="62"/>
                </a:cxn>
                <a:cxn ang="0">
                  <a:pos x="31" y="87"/>
                </a:cxn>
                <a:cxn ang="0">
                  <a:pos x="17" y="123"/>
                </a:cxn>
                <a:cxn ang="0">
                  <a:pos x="6" y="158"/>
                </a:cxn>
                <a:cxn ang="0">
                  <a:pos x="8" y="171"/>
                </a:cxn>
                <a:cxn ang="0">
                  <a:pos x="23" y="179"/>
                </a:cxn>
                <a:cxn ang="0">
                  <a:pos x="23" y="196"/>
                </a:cxn>
                <a:cxn ang="0">
                  <a:pos x="13" y="202"/>
                </a:cxn>
                <a:cxn ang="0">
                  <a:pos x="6" y="183"/>
                </a:cxn>
                <a:cxn ang="0">
                  <a:pos x="6" y="204"/>
                </a:cxn>
                <a:cxn ang="0">
                  <a:pos x="2" y="227"/>
                </a:cxn>
                <a:cxn ang="0">
                  <a:pos x="0" y="240"/>
                </a:cxn>
                <a:cxn ang="0">
                  <a:pos x="12" y="246"/>
                </a:cxn>
                <a:cxn ang="0">
                  <a:pos x="13" y="254"/>
                </a:cxn>
                <a:cxn ang="0">
                  <a:pos x="31" y="255"/>
                </a:cxn>
                <a:cxn ang="0">
                  <a:pos x="33" y="273"/>
                </a:cxn>
                <a:cxn ang="0">
                  <a:pos x="19" y="286"/>
                </a:cxn>
                <a:cxn ang="0">
                  <a:pos x="19" y="311"/>
                </a:cxn>
                <a:cxn ang="0">
                  <a:pos x="52" y="319"/>
                </a:cxn>
                <a:cxn ang="0">
                  <a:pos x="88" y="328"/>
                </a:cxn>
                <a:cxn ang="0">
                  <a:pos x="81" y="317"/>
                </a:cxn>
                <a:cxn ang="0">
                  <a:pos x="69" y="317"/>
                </a:cxn>
                <a:cxn ang="0">
                  <a:pos x="67" y="307"/>
                </a:cxn>
                <a:cxn ang="0">
                  <a:pos x="83" y="305"/>
                </a:cxn>
                <a:cxn ang="0">
                  <a:pos x="96" y="298"/>
                </a:cxn>
                <a:cxn ang="0">
                  <a:pos x="98" y="280"/>
                </a:cxn>
                <a:cxn ang="0">
                  <a:pos x="94" y="261"/>
                </a:cxn>
                <a:cxn ang="0">
                  <a:pos x="104" y="255"/>
                </a:cxn>
                <a:cxn ang="0">
                  <a:pos x="109" y="280"/>
                </a:cxn>
                <a:cxn ang="0">
                  <a:pos x="111" y="252"/>
                </a:cxn>
                <a:cxn ang="0">
                  <a:pos x="108" y="242"/>
                </a:cxn>
                <a:cxn ang="0">
                  <a:pos x="102" y="229"/>
                </a:cxn>
                <a:cxn ang="0">
                  <a:pos x="113" y="234"/>
                </a:cxn>
                <a:cxn ang="0">
                  <a:pos x="136" y="234"/>
                </a:cxn>
                <a:cxn ang="0">
                  <a:pos x="150" y="209"/>
                </a:cxn>
                <a:cxn ang="0">
                  <a:pos x="152" y="198"/>
                </a:cxn>
                <a:cxn ang="0">
                  <a:pos x="148" y="184"/>
                </a:cxn>
                <a:cxn ang="0">
                  <a:pos x="157" y="175"/>
                </a:cxn>
              </a:cxnLst>
              <a:rect l="0" t="0" r="r" b="b"/>
              <a:pathLst>
                <a:path w="202" h="328">
                  <a:moveTo>
                    <a:pt x="157" y="175"/>
                  </a:moveTo>
                  <a:lnTo>
                    <a:pt x="175" y="188"/>
                  </a:lnTo>
                  <a:lnTo>
                    <a:pt x="194" y="184"/>
                  </a:lnTo>
                  <a:lnTo>
                    <a:pt x="200" y="167"/>
                  </a:lnTo>
                  <a:lnTo>
                    <a:pt x="198" y="152"/>
                  </a:lnTo>
                  <a:lnTo>
                    <a:pt x="188" y="146"/>
                  </a:lnTo>
                  <a:lnTo>
                    <a:pt x="173" y="146"/>
                  </a:lnTo>
                  <a:lnTo>
                    <a:pt x="163" y="133"/>
                  </a:lnTo>
                  <a:lnTo>
                    <a:pt x="152" y="121"/>
                  </a:lnTo>
                  <a:lnTo>
                    <a:pt x="173" y="108"/>
                  </a:lnTo>
                  <a:lnTo>
                    <a:pt x="171" y="88"/>
                  </a:lnTo>
                  <a:lnTo>
                    <a:pt x="188" y="62"/>
                  </a:lnTo>
                  <a:lnTo>
                    <a:pt x="188" y="27"/>
                  </a:lnTo>
                  <a:lnTo>
                    <a:pt x="202" y="0"/>
                  </a:lnTo>
                  <a:lnTo>
                    <a:pt x="179" y="16"/>
                  </a:lnTo>
                  <a:lnTo>
                    <a:pt x="157" y="16"/>
                  </a:lnTo>
                  <a:lnTo>
                    <a:pt x="140" y="31"/>
                  </a:lnTo>
                  <a:lnTo>
                    <a:pt x="125" y="52"/>
                  </a:lnTo>
                  <a:lnTo>
                    <a:pt x="106" y="64"/>
                  </a:lnTo>
                  <a:lnTo>
                    <a:pt x="83" y="56"/>
                  </a:lnTo>
                  <a:lnTo>
                    <a:pt x="63" y="54"/>
                  </a:lnTo>
                  <a:lnTo>
                    <a:pt x="50" y="62"/>
                  </a:lnTo>
                  <a:lnTo>
                    <a:pt x="31" y="87"/>
                  </a:lnTo>
                  <a:lnTo>
                    <a:pt x="17" y="123"/>
                  </a:lnTo>
                  <a:lnTo>
                    <a:pt x="6" y="158"/>
                  </a:lnTo>
                  <a:lnTo>
                    <a:pt x="8" y="171"/>
                  </a:lnTo>
                  <a:lnTo>
                    <a:pt x="23" y="179"/>
                  </a:lnTo>
                  <a:lnTo>
                    <a:pt x="23" y="196"/>
                  </a:lnTo>
                  <a:lnTo>
                    <a:pt x="13" y="202"/>
                  </a:lnTo>
                  <a:lnTo>
                    <a:pt x="6" y="183"/>
                  </a:lnTo>
                  <a:lnTo>
                    <a:pt x="6" y="204"/>
                  </a:lnTo>
                  <a:lnTo>
                    <a:pt x="2" y="227"/>
                  </a:lnTo>
                  <a:lnTo>
                    <a:pt x="0" y="240"/>
                  </a:lnTo>
                  <a:lnTo>
                    <a:pt x="12" y="246"/>
                  </a:lnTo>
                  <a:lnTo>
                    <a:pt x="13" y="254"/>
                  </a:lnTo>
                  <a:lnTo>
                    <a:pt x="31" y="255"/>
                  </a:lnTo>
                  <a:lnTo>
                    <a:pt x="33" y="273"/>
                  </a:lnTo>
                  <a:lnTo>
                    <a:pt x="19" y="286"/>
                  </a:lnTo>
                  <a:lnTo>
                    <a:pt x="19" y="311"/>
                  </a:lnTo>
                  <a:lnTo>
                    <a:pt x="52" y="319"/>
                  </a:lnTo>
                  <a:lnTo>
                    <a:pt x="88" y="328"/>
                  </a:lnTo>
                  <a:lnTo>
                    <a:pt x="81" y="317"/>
                  </a:lnTo>
                  <a:lnTo>
                    <a:pt x="69" y="317"/>
                  </a:lnTo>
                  <a:lnTo>
                    <a:pt x="67" y="307"/>
                  </a:lnTo>
                  <a:lnTo>
                    <a:pt x="83" y="305"/>
                  </a:lnTo>
                  <a:lnTo>
                    <a:pt x="96" y="298"/>
                  </a:lnTo>
                  <a:lnTo>
                    <a:pt x="98" y="280"/>
                  </a:lnTo>
                  <a:lnTo>
                    <a:pt x="94" y="261"/>
                  </a:lnTo>
                  <a:lnTo>
                    <a:pt x="104" y="255"/>
                  </a:lnTo>
                  <a:lnTo>
                    <a:pt x="109" y="280"/>
                  </a:lnTo>
                  <a:lnTo>
                    <a:pt x="111" y="252"/>
                  </a:lnTo>
                  <a:lnTo>
                    <a:pt x="108" y="242"/>
                  </a:lnTo>
                  <a:lnTo>
                    <a:pt x="102" y="229"/>
                  </a:lnTo>
                  <a:lnTo>
                    <a:pt x="113" y="234"/>
                  </a:lnTo>
                  <a:lnTo>
                    <a:pt x="136" y="234"/>
                  </a:lnTo>
                  <a:lnTo>
                    <a:pt x="150" y="209"/>
                  </a:lnTo>
                  <a:lnTo>
                    <a:pt x="152" y="198"/>
                  </a:lnTo>
                  <a:lnTo>
                    <a:pt x="148" y="184"/>
                  </a:lnTo>
                  <a:lnTo>
                    <a:pt x="157" y="175"/>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1" name="Freeform 410"/>
            <p:cNvSpPr>
              <a:spLocks/>
            </p:cNvSpPr>
            <p:nvPr/>
          </p:nvSpPr>
          <p:spPr bwMode="auto">
            <a:xfrm>
              <a:off x="6533310" y="2598793"/>
              <a:ext cx="28629" cy="46043"/>
            </a:xfrm>
            <a:custGeom>
              <a:avLst/>
              <a:gdLst/>
              <a:ahLst/>
              <a:cxnLst>
                <a:cxn ang="0">
                  <a:pos x="2" y="27"/>
                </a:cxn>
                <a:cxn ang="0">
                  <a:pos x="2" y="16"/>
                </a:cxn>
                <a:cxn ang="0">
                  <a:pos x="0" y="0"/>
                </a:cxn>
                <a:cxn ang="0">
                  <a:pos x="17" y="6"/>
                </a:cxn>
                <a:cxn ang="0">
                  <a:pos x="16" y="20"/>
                </a:cxn>
                <a:cxn ang="0">
                  <a:pos x="8" y="29"/>
                </a:cxn>
                <a:cxn ang="0">
                  <a:pos x="4" y="27"/>
                </a:cxn>
                <a:cxn ang="0">
                  <a:pos x="2" y="27"/>
                </a:cxn>
              </a:cxnLst>
              <a:rect l="0" t="0" r="r" b="b"/>
              <a:pathLst>
                <a:path w="17" h="29">
                  <a:moveTo>
                    <a:pt x="2" y="27"/>
                  </a:moveTo>
                  <a:lnTo>
                    <a:pt x="2" y="16"/>
                  </a:lnTo>
                  <a:lnTo>
                    <a:pt x="0" y="0"/>
                  </a:lnTo>
                  <a:lnTo>
                    <a:pt x="17" y="6"/>
                  </a:lnTo>
                  <a:lnTo>
                    <a:pt x="16" y="20"/>
                  </a:lnTo>
                  <a:lnTo>
                    <a:pt x="8" y="29"/>
                  </a:lnTo>
                  <a:lnTo>
                    <a:pt x="4" y="27"/>
                  </a:lnTo>
                  <a:lnTo>
                    <a:pt x="2" y="27"/>
                  </a:lnTo>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2" name="Freeform 412"/>
            <p:cNvSpPr>
              <a:spLocks/>
            </p:cNvSpPr>
            <p:nvPr/>
          </p:nvSpPr>
          <p:spPr bwMode="auto">
            <a:xfrm>
              <a:off x="6571483" y="2587680"/>
              <a:ext cx="190862" cy="219099"/>
            </a:xfrm>
            <a:custGeom>
              <a:avLst/>
              <a:gdLst/>
              <a:ahLst/>
              <a:cxnLst>
                <a:cxn ang="0">
                  <a:pos x="46" y="109"/>
                </a:cxn>
                <a:cxn ang="0">
                  <a:pos x="23" y="105"/>
                </a:cxn>
                <a:cxn ang="0">
                  <a:pos x="8" y="92"/>
                </a:cxn>
                <a:cxn ang="0">
                  <a:pos x="8" y="82"/>
                </a:cxn>
                <a:cxn ang="0">
                  <a:pos x="17" y="80"/>
                </a:cxn>
                <a:cxn ang="0">
                  <a:pos x="8" y="67"/>
                </a:cxn>
                <a:cxn ang="0">
                  <a:pos x="0" y="44"/>
                </a:cxn>
                <a:cxn ang="0">
                  <a:pos x="31" y="38"/>
                </a:cxn>
                <a:cxn ang="0">
                  <a:pos x="39" y="32"/>
                </a:cxn>
                <a:cxn ang="0">
                  <a:pos x="37" y="27"/>
                </a:cxn>
                <a:cxn ang="0">
                  <a:pos x="21" y="23"/>
                </a:cxn>
                <a:cxn ang="0">
                  <a:pos x="23" y="17"/>
                </a:cxn>
                <a:cxn ang="0">
                  <a:pos x="48" y="17"/>
                </a:cxn>
                <a:cxn ang="0">
                  <a:pos x="54" y="36"/>
                </a:cxn>
                <a:cxn ang="0">
                  <a:pos x="69" y="46"/>
                </a:cxn>
                <a:cxn ang="0">
                  <a:pos x="77" y="59"/>
                </a:cxn>
                <a:cxn ang="0">
                  <a:pos x="87" y="46"/>
                </a:cxn>
                <a:cxn ang="0">
                  <a:pos x="85" y="25"/>
                </a:cxn>
                <a:cxn ang="0">
                  <a:pos x="77" y="19"/>
                </a:cxn>
                <a:cxn ang="0">
                  <a:pos x="77" y="7"/>
                </a:cxn>
                <a:cxn ang="0">
                  <a:pos x="94" y="0"/>
                </a:cxn>
                <a:cxn ang="0">
                  <a:pos x="119" y="15"/>
                </a:cxn>
                <a:cxn ang="0">
                  <a:pos x="115" y="40"/>
                </a:cxn>
                <a:cxn ang="0">
                  <a:pos x="113" y="67"/>
                </a:cxn>
                <a:cxn ang="0">
                  <a:pos x="87" y="78"/>
                </a:cxn>
                <a:cxn ang="0">
                  <a:pos x="90" y="92"/>
                </a:cxn>
                <a:cxn ang="0">
                  <a:pos x="104" y="100"/>
                </a:cxn>
                <a:cxn ang="0">
                  <a:pos x="94" y="107"/>
                </a:cxn>
                <a:cxn ang="0">
                  <a:pos x="81" y="109"/>
                </a:cxn>
                <a:cxn ang="0">
                  <a:pos x="77" y="138"/>
                </a:cxn>
                <a:cxn ang="0">
                  <a:pos x="64" y="140"/>
                </a:cxn>
                <a:cxn ang="0">
                  <a:pos x="52" y="132"/>
                </a:cxn>
                <a:cxn ang="0">
                  <a:pos x="52" y="111"/>
                </a:cxn>
                <a:cxn ang="0">
                  <a:pos x="48" y="109"/>
                </a:cxn>
                <a:cxn ang="0">
                  <a:pos x="46" y="109"/>
                </a:cxn>
              </a:cxnLst>
              <a:rect l="0" t="0" r="r" b="b"/>
              <a:pathLst>
                <a:path w="119" h="140">
                  <a:moveTo>
                    <a:pt x="46" y="109"/>
                  </a:moveTo>
                  <a:lnTo>
                    <a:pt x="23" y="105"/>
                  </a:lnTo>
                  <a:lnTo>
                    <a:pt x="8" y="92"/>
                  </a:lnTo>
                  <a:lnTo>
                    <a:pt x="8" y="82"/>
                  </a:lnTo>
                  <a:lnTo>
                    <a:pt x="17" y="80"/>
                  </a:lnTo>
                  <a:lnTo>
                    <a:pt x="8" y="67"/>
                  </a:lnTo>
                  <a:lnTo>
                    <a:pt x="0" y="44"/>
                  </a:lnTo>
                  <a:lnTo>
                    <a:pt x="31" y="38"/>
                  </a:lnTo>
                  <a:lnTo>
                    <a:pt x="39" y="32"/>
                  </a:lnTo>
                  <a:lnTo>
                    <a:pt x="37" y="27"/>
                  </a:lnTo>
                  <a:lnTo>
                    <a:pt x="21" y="23"/>
                  </a:lnTo>
                  <a:lnTo>
                    <a:pt x="23" y="17"/>
                  </a:lnTo>
                  <a:lnTo>
                    <a:pt x="48" y="17"/>
                  </a:lnTo>
                  <a:lnTo>
                    <a:pt x="54" y="36"/>
                  </a:lnTo>
                  <a:lnTo>
                    <a:pt x="69" y="46"/>
                  </a:lnTo>
                  <a:lnTo>
                    <a:pt x="77" y="59"/>
                  </a:lnTo>
                  <a:lnTo>
                    <a:pt x="87" y="46"/>
                  </a:lnTo>
                  <a:lnTo>
                    <a:pt x="85" y="25"/>
                  </a:lnTo>
                  <a:lnTo>
                    <a:pt x="77" y="19"/>
                  </a:lnTo>
                  <a:lnTo>
                    <a:pt x="77" y="7"/>
                  </a:lnTo>
                  <a:lnTo>
                    <a:pt x="94" y="0"/>
                  </a:lnTo>
                  <a:lnTo>
                    <a:pt x="119" y="15"/>
                  </a:lnTo>
                  <a:lnTo>
                    <a:pt x="115" y="40"/>
                  </a:lnTo>
                  <a:lnTo>
                    <a:pt x="113" y="67"/>
                  </a:lnTo>
                  <a:lnTo>
                    <a:pt x="87" y="78"/>
                  </a:lnTo>
                  <a:lnTo>
                    <a:pt x="90" y="92"/>
                  </a:lnTo>
                  <a:lnTo>
                    <a:pt x="104" y="100"/>
                  </a:lnTo>
                  <a:lnTo>
                    <a:pt x="94" y="107"/>
                  </a:lnTo>
                  <a:lnTo>
                    <a:pt x="81" y="109"/>
                  </a:lnTo>
                  <a:lnTo>
                    <a:pt x="77" y="138"/>
                  </a:lnTo>
                  <a:lnTo>
                    <a:pt x="64" y="140"/>
                  </a:lnTo>
                  <a:lnTo>
                    <a:pt x="52" y="132"/>
                  </a:lnTo>
                  <a:lnTo>
                    <a:pt x="52" y="111"/>
                  </a:lnTo>
                  <a:lnTo>
                    <a:pt x="48" y="109"/>
                  </a:lnTo>
                  <a:lnTo>
                    <a:pt x="46" y="109"/>
                  </a:lnTo>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3" name="Freeform 414"/>
            <p:cNvSpPr>
              <a:spLocks/>
            </p:cNvSpPr>
            <p:nvPr/>
          </p:nvSpPr>
          <p:spPr bwMode="auto">
            <a:xfrm>
              <a:off x="6425155" y="2744859"/>
              <a:ext cx="36582" cy="53981"/>
            </a:xfrm>
            <a:custGeom>
              <a:avLst/>
              <a:gdLst/>
              <a:ahLst/>
              <a:cxnLst>
                <a:cxn ang="0">
                  <a:pos x="23" y="34"/>
                </a:cxn>
                <a:cxn ang="0">
                  <a:pos x="21" y="15"/>
                </a:cxn>
                <a:cxn ang="0">
                  <a:pos x="2" y="0"/>
                </a:cxn>
                <a:cxn ang="0">
                  <a:pos x="0" y="13"/>
                </a:cxn>
                <a:cxn ang="0">
                  <a:pos x="13" y="23"/>
                </a:cxn>
                <a:cxn ang="0">
                  <a:pos x="12" y="32"/>
                </a:cxn>
                <a:cxn ang="0">
                  <a:pos x="23" y="34"/>
                </a:cxn>
              </a:cxnLst>
              <a:rect l="0" t="0" r="r" b="b"/>
              <a:pathLst>
                <a:path w="23" h="34">
                  <a:moveTo>
                    <a:pt x="23" y="34"/>
                  </a:moveTo>
                  <a:lnTo>
                    <a:pt x="21" y="15"/>
                  </a:lnTo>
                  <a:lnTo>
                    <a:pt x="2" y="0"/>
                  </a:lnTo>
                  <a:lnTo>
                    <a:pt x="0" y="13"/>
                  </a:lnTo>
                  <a:lnTo>
                    <a:pt x="13" y="23"/>
                  </a:lnTo>
                  <a:lnTo>
                    <a:pt x="12" y="32"/>
                  </a:lnTo>
                  <a:lnTo>
                    <a:pt x="23" y="34"/>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4" name="Freeform 417"/>
            <p:cNvSpPr>
              <a:spLocks/>
            </p:cNvSpPr>
            <p:nvPr/>
          </p:nvSpPr>
          <p:spPr bwMode="auto">
            <a:xfrm>
              <a:off x="6449013" y="2670239"/>
              <a:ext cx="112926" cy="104787"/>
            </a:xfrm>
            <a:custGeom>
              <a:avLst/>
              <a:gdLst/>
              <a:ahLst/>
              <a:cxnLst>
                <a:cxn ang="0">
                  <a:pos x="52" y="67"/>
                </a:cxn>
                <a:cxn ang="0">
                  <a:pos x="69" y="51"/>
                </a:cxn>
                <a:cxn ang="0">
                  <a:pos x="64" y="19"/>
                </a:cxn>
                <a:cxn ang="0">
                  <a:pos x="52" y="11"/>
                </a:cxn>
                <a:cxn ang="0">
                  <a:pos x="37" y="13"/>
                </a:cxn>
                <a:cxn ang="0">
                  <a:pos x="25" y="0"/>
                </a:cxn>
                <a:cxn ang="0">
                  <a:pos x="2" y="0"/>
                </a:cxn>
                <a:cxn ang="0">
                  <a:pos x="0" y="15"/>
                </a:cxn>
                <a:cxn ang="0">
                  <a:pos x="4" y="42"/>
                </a:cxn>
                <a:cxn ang="0">
                  <a:pos x="23" y="59"/>
                </a:cxn>
                <a:cxn ang="0">
                  <a:pos x="52" y="67"/>
                </a:cxn>
              </a:cxnLst>
              <a:rect l="0" t="0" r="r" b="b"/>
              <a:pathLst>
                <a:path w="69" h="67">
                  <a:moveTo>
                    <a:pt x="52" y="67"/>
                  </a:moveTo>
                  <a:lnTo>
                    <a:pt x="69" y="51"/>
                  </a:lnTo>
                  <a:lnTo>
                    <a:pt x="64" y="19"/>
                  </a:lnTo>
                  <a:lnTo>
                    <a:pt x="52" y="11"/>
                  </a:lnTo>
                  <a:lnTo>
                    <a:pt x="37" y="13"/>
                  </a:lnTo>
                  <a:lnTo>
                    <a:pt x="25" y="0"/>
                  </a:lnTo>
                  <a:lnTo>
                    <a:pt x="2" y="0"/>
                  </a:lnTo>
                  <a:lnTo>
                    <a:pt x="0" y="15"/>
                  </a:lnTo>
                  <a:lnTo>
                    <a:pt x="4" y="42"/>
                  </a:lnTo>
                  <a:lnTo>
                    <a:pt x="23" y="59"/>
                  </a:lnTo>
                  <a:lnTo>
                    <a:pt x="52" y="67"/>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5" name="Freeform 419"/>
            <p:cNvSpPr>
              <a:spLocks/>
            </p:cNvSpPr>
            <p:nvPr/>
          </p:nvSpPr>
          <p:spPr bwMode="auto">
            <a:xfrm>
              <a:off x="6472871" y="2782964"/>
              <a:ext cx="30220" cy="31754"/>
            </a:xfrm>
            <a:custGeom>
              <a:avLst/>
              <a:gdLst/>
              <a:ahLst/>
              <a:cxnLst>
                <a:cxn ang="0">
                  <a:pos x="0" y="4"/>
                </a:cxn>
                <a:cxn ang="0">
                  <a:pos x="9" y="0"/>
                </a:cxn>
                <a:cxn ang="0">
                  <a:pos x="19" y="12"/>
                </a:cxn>
                <a:cxn ang="0">
                  <a:pos x="17" y="20"/>
                </a:cxn>
                <a:cxn ang="0">
                  <a:pos x="0" y="4"/>
                </a:cxn>
              </a:cxnLst>
              <a:rect l="0" t="0" r="r" b="b"/>
              <a:pathLst>
                <a:path w="19" h="20">
                  <a:moveTo>
                    <a:pt x="0" y="4"/>
                  </a:moveTo>
                  <a:lnTo>
                    <a:pt x="9" y="0"/>
                  </a:lnTo>
                  <a:lnTo>
                    <a:pt x="19" y="12"/>
                  </a:lnTo>
                  <a:lnTo>
                    <a:pt x="17" y="20"/>
                  </a:lnTo>
                  <a:lnTo>
                    <a:pt x="0" y="4"/>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36" name="Freeform 421"/>
            <p:cNvSpPr>
              <a:spLocks/>
            </p:cNvSpPr>
            <p:nvPr/>
          </p:nvSpPr>
          <p:spPr bwMode="auto">
            <a:xfrm>
              <a:off x="6515815" y="2779788"/>
              <a:ext cx="49306" cy="52394"/>
            </a:xfrm>
            <a:custGeom>
              <a:avLst/>
              <a:gdLst/>
              <a:ahLst/>
              <a:cxnLst>
                <a:cxn ang="0">
                  <a:pos x="0" y="23"/>
                </a:cxn>
                <a:cxn ang="0">
                  <a:pos x="2" y="32"/>
                </a:cxn>
                <a:cxn ang="0">
                  <a:pos x="13" y="30"/>
                </a:cxn>
                <a:cxn ang="0">
                  <a:pos x="15" y="21"/>
                </a:cxn>
                <a:cxn ang="0">
                  <a:pos x="30" y="1"/>
                </a:cxn>
                <a:cxn ang="0">
                  <a:pos x="19" y="0"/>
                </a:cxn>
                <a:cxn ang="0">
                  <a:pos x="9" y="11"/>
                </a:cxn>
                <a:cxn ang="0">
                  <a:pos x="0" y="23"/>
                </a:cxn>
              </a:cxnLst>
              <a:rect l="0" t="0" r="r" b="b"/>
              <a:pathLst>
                <a:path w="30" h="32">
                  <a:moveTo>
                    <a:pt x="0" y="23"/>
                  </a:moveTo>
                  <a:lnTo>
                    <a:pt x="2" y="32"/>
                  </a:lnTo>
                  <a:lnTo>
                    <a:pt x="13" y="30"/>
                  </a:lnTo>
                  <a:lnTo>
                    <a:pt x="15" y="21"/>
                  </a:lnTo>
                  <a:lnTo>
                    <a:pt x="30" y="1"/>
                  </a:lnTo>
                  <a:lnTo>
                    <a:pt x="19" y="0"/>
                  </a:lnTo>
                  <a:lnTo>
                    <a:pt x="9" y="11"/>
                  </a:lnTo>
                  <a:lnTo>
                    <a:pt x="0" y="23"/>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sp>
          <p:nvSpPr>
            <p:cNvPr id="40" name="Freeform 685"/>
            <p:cNvSpPr>
              <a:spLocks/>
            </p:cNvSpPr>
            <p:nvPr/>
          </p:nvSpPr>
          <p:spPr bwMode="auto">
            <a:xfrm>
              <a:off x="6684410" y="2181235"/>
              <a:ext cx="44535" cy="26990"/>
            </a:xfrm>
            <a:custGeom>
              <a:avLst/>
              <a:gdLst/>
              <a:ahLst/>
              <a:cxnLst>
                <a:cxn ang="0">
                  <a:pos x="6" y="2"/>
                </a:cxn>
                <a:cxn ang="0">
                  <a:pos x="0" y="11"/>
                </a:cxn>
                <a:cxn ang="0">
                  <a:pos x="2" y="17"/>
                </a:cxn>
                <a:cxn ang="0">
                  <a:pos x="19" y="17"/>
                </a:cxn>
                <a:cxn ang="0">
                  <a:pos x="27" y="7"/>
                </a:cxn>
                <a:cxn ang="0">
                  <a:pos x="27" y="0"/>
                </a:cxn>
                <a:cxn ang="0">
                  <a:pos x="6" y="2"/>
                </a:cxn>
              </a:cxnLst>
              <a:rect l="0" t="0" r="r" b="b"/>
              <a:pathLst>
                <a:path w="27" h="17">
                  <a:moveTo>
                    <a:pt x="6" y="2"/>
                  </a:moveTo>
                  <a:lnTo>
                    <a:pt x="0" y="11"/>
                  </a:lnTo>
                  <a:lnTo>
                    <a:pt x="2" y="17"/>
                  </a:lnTo>
                  <a:lnTo>
                    <a:pt x="19" y="17"/>
                  </a:lnTo>
                  <a:lnTo>
                    <a:pt x="27" y="7"/>
                  </a:lnTo>
                  <a:lnTo>
                    <a:pt x="27" y="0"/>
                  </a:lnTo>
                  <a:lnTo>
                    <a:pt x="6" y="2"/>
                  </a:lnTo>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fontAlgn="auto">
                <a:spcBef>
                  <a:spcPts val="0"/>
                </a:spcBef>
                <a:spcAft>
                  <a:spcPts val="0"/>
                </a:spcAft>
                <a:defRPr/>
              </a:pPr>
              <a:endParaRPr lang="de-DE"/>
            </a:p>
          </p:txBody>
        </p:sp>
      </p:grpSp>
      <p:sp>
        <p:nvSpPr>
          <p:cNvPr id="25" name="Line Callout 1 (Accent Bar) 24"/>
          <p:cNvSpPr/>
          <p:nvPr>
            <p:custDataLst>
              <p:tags r:id="rId22"/>
            </p:custDataLst>
          </p:nvPr>
        </p:nvSpPr>
        <p:spPr>
          <a:xfrm>
            <a:off x="5019675" y="1746250"/>
            <a:ext cx="1866900" cy="933450"/>
          </a:xfrm>
          <a:prstGeom prst="accentCallout1">
            <a:avLst>
              <a:gd name="adj1" fmla="val 26309"/>
              <a:gd name="adj2" fmla="val -271"/>
              <a:gd name="adj3" fmla="val -4128"/>
              <a:gd name="adj4" fmla="val -53271"/>
            </a:avLst>
          </a:prstGeom>
          <a:noFill/>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en-GB" sz="1400" b="1" u="sng" dirty="0">
                <a:solidFill>
                  <a:srgbClr val="006B90"/>
                </a:solidFill>
              </a:rPr>
              <a:t>Denmark (firm and interruptible)</a:t>
            </a:r>
            <a:endParaRPr lang="en-GB" sz="1400" b="1" u="sng" baseline="30000" dirty="0">
              <a:solidFill>
                <a:srgbClr val="006B90"/>
              </a:solidFill>
            </a:endParaRPr>
          </a:p>
          <a:p>
            <a:pPr marL="171450" indent="-171450" fontAlgn="auto">
              <a:spcBef>
                <a:spcPts val="0"/>
              </a:spcBef>
              <a:spcAft>
                <a:spcPts val="0"/>
              </a:spcAft>
              <a:buFont typeface="Arial" pitchFamily="34" charset="0"/>
              <a:buChar char="•"/>
              <a:defRPr/>
            </a:pPr>
            <a:r>
              <a:rPr lang="en-GB" sz="1200" dirty="0">
                <a:solidFill>
                  <a:schemeClr val="tx1">
                    <a:lumMod val="65000"/>
                    <a:lumOff val="35000"/>
                  </a:schemeClr>
                </a:solidFill>
              </a:rPr>
              <a:t>Daily</a:t>
            </a:r>
          </a:p>
          <a:p>
            <a:pPr marL="171450" indent="-171450" fontAlgn="auto">
              <a:spcBef>
                <a:spcPts val="0"/>
              </a:spcBef>
              <a:spcAft>
                <a:spcPts val="0"/>
              </a:spcAft>
              <a:buFont typeface="Arial" pitchFamily="34" charset="0"/>
              <a:buChar char="•"/>
              <a:defRPr/>
            </a:pPr>
            <a:r>
              <a:rPr lang="en-GB" sz="1200" dirty="0">
                <a:solidFill>
                  <a:schemeClr val="tx1">
                    <a:lumMod val="65000"/>
                    <a:lumOff val="35000"/>
                  </a:schemeClr>
                </a:solidFill>
              </a:rPr>
              <a:t>Monthly</a:t>
            </a:r>
          </a:p>
          <a:p>
            <a:pPr marL="171450" indent="-171450" fontAlgn="auto">
              <a:spcBef>
                <a:spcPts val="0"/>
              </a:spcBef>
              <a:spcAft>
                <a:spcPts val="0"/>
              </a:spcAft>
              <a:buFont typeface="Arial" pitchFamily="34" charset="0"/>
              <a:buChar char="•"/>
              <a:defRPr/>
            </a:pPr>
            <a:r>
              <a:rPr lang="en-GB" sz="1200" dirty="0">
                <a:solidFill>
                  <a:schemeClr val="tx1">
                    <a:lumMod val="65000"/>
                    <a:lumOff val="35000"/>
                  </a:schemeClr>
                </a:solidFill>
              </a:rPr>
              <a:t>Quarterly</a:t>
            </a:r>
          </a:p>
          <a:p>
            <a:pPr marL="171450" indent="-171450" fontAlgn="auto">
              <a:spcBef>
                <a:spcPts val="0"/>
              </a:spcBef>
              <a:spcAft>
                <a:spcPts val="0"/>
              </a:spcAft>
              <a:buFont typeface="Arial" pitchFamily="34" charset="0"/>
              <a:buChar char="•"/>
              <a:defRPr/>
            </a:pPr>
            <a:r>
              <a:rPr lang="en-GB" sz="1200" dirty="0">
                <a:solidFill>
                  <a:schemeClr val="tx1">
                    <a:lumMod val="65000"/>
                    <a:lumOff val="35000"/>
                  </a:schemeClr>
                </a:solidFill>
              </a:rPr>
              <a:t>Yearly</a:t>
            </a:r>
          </a:p>
        </p:txBody>
      </p:sp>
      <p:sp>
        <p:nvSpPr>
          <p:cNvPr id="43" name="Rectangle à coins arrondis 42"/>
          <p:cNvSpPr/>
          <p:nvPr/>
        </p:nvSpPr>
        <p:spPr>
          <a:xfrm>
            <a:off x="6924675" y="1487489"/>
            <a:ext cx="1947862" cy="1150936"/>
          </a:xfrm>
          <a:prstGeom prst="roundRect">
            <a:avLst/>
          </a:prstGeom>
          <a:gradFill flip="none" rotWithShape="1">
            <a:gsLst>
              <a:gs pos="0">
                <a:srgbClr val="339933"/>
              </a:gs>
              <a:gs pos="82000">
                <a:srgbClr val="008080"/>
              </a:gs>
            </a:gsLst>
            <a:lin ang="5400000" scaled="1"/>
            <a:tileRect/>
          </a:gradFill>
          <a:ln>
            <a:solidFill>
              <a:srgbClr val="339933"/>
            </a:solidFill>
          </a:ln>
          <a:effectLst>
            <a:outerShdw blurRad="50800" dist="38100" dir="1266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t>In April 2013:</a:t>
            </a:r>
          </a:p>
          <a:p>
            <a:pPr algn="ctr">
              <a:buFontTx/>
              <a:buChar char="-"/>
            </a:pPr>
            <a:r>
              <a:rPr lang="en-US" sz="1200" b="1" dirty="0" smtClean="0"/>
              <a:t>Around 850 auctions / week</a:t>
            </a:r>
          </a:p>
          <a:p>
            <a:pPr algn="ctr">
              <a:buFontTx/>
              <a:buChar char="-"/>
            </a:pPr>
            <a:r>
              <a:rPr lang="en-US" sz="1200" b="1" dirty="0" smtClean="0"/>
              <a:t> Around 1650 GWh/h / week</a:t>
            </a:r>
            <a:endParaRPr lang="fr-FR" sz="1200" b="1" dirty="0"/>
          </a:p>
        </p:txBody>
      </p:sp>
      <p:sp>
        <p:nvSpPr>
          <p:cNvPr id="44" name="Rectangle à coins arrondis 43"/>
          <p:cNvSpPr/>
          <p:nvPr/>
        </p:nvSpPr>
        <p:spPr>
          <a:xfrm>
            <a:off x="6581775" y="3260725"/>
            <a:ext cx="1947862" cy="1028700"/>
          </a:xfrm>
          <a:prstGeom prst="roundRect">
            <a:avLst/>
          </a:prstGeom>
          <a:solidFill>
            <a:srgbClr val="008080"/>
          </a:solidFill>
          <a:ln>
            <a:noFill/>
          </a:ln>
          <a:effectLst>
            <a:outerShdw blurRad="50800" dist="38100" dir="1266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t>Already 238 shippers</a:t>
            </a:r>
          </a:p>
          <a:p>
            <a:pPr algn="ctr"/>
            <a:r>
              <a:rPr lang="en-US" sz="1200" b="1" dirty="0" smtClean="0"/>
              <a:t>registered!</a:t>
            </a:r>
          </a:p>
          <a:p>
            <a:pPr algn="ctr"/>
            <a:r>
              <a:rPr lang="en-US" sz="1200" b="1" dirty="0" smtClean="0"/>
              <a:t>And more to come in </a:t>
            </a:r>
          </a:p>
          <a:p>
            <a:pPr algn="ctr"/>
            <a:r>
              <a:rPr lang="en-US" sz="1200" b="1" dirty="0" smtClean="0"/>
              <a:t>the next weeks...</a:t>
            </a:r>
          </a:p>
        </p:txBody>
      </p:sp>
      <p:sp>
        <p:nvSpPr>
          <p:cNvPr id="45" name="Rectangle à coins arrondis 44"/>
          <p:cNvSpPr/>
          <p:nvPr/>
        </p:nvSpPr>
        <p:spPr>
          <a:xfrm>
            <a:off x="6289674" y="4851401"/>
            <a:ext cx="2143125" cy="1050924"/>
          </a:xfrm>
          <a:prstGeom prst="roundRect">
            <a:avLst/>
          </a:prstGeom>
          <a:gradFill>
            <a:gsLst>
              <a:gs pos="0">
                <a:srgbClr val="008080"/>
              </a:gs>
              <a:gs pos="88000">
                <a:srgbClr val="272E80"/>
              </a:gs>
            </a:gsLst>
            <a:lin ang="5400000" scaled="1"/>
          </a:gradFill>
          <a:ln>
            <a:noFill/>
          </a:ln>
          <a:effectLst>
            <a:outerShdw blurRad="50800" dist="38100" dir="1266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t>Both algorithm have </a:t>
            </a:r>
          </a:p>
          <a:p>
            <a:pPr algn="ctr"/>
            <a:r>
              <a:rPr lang="en-US" sz="1200" b="1" dirty="0" smtClean="0"/>
              <a:t>been tested:</a:t>
            </a:r>
          </a:p>
          <a:p>
            <a:pPr algn="ctr"/>
            <a:r>
              <a:rPr lang="en-US" sz="1200" b="1" dirty="0" smtClean="0"/>
              <a:t>Multi-round ascending clock &amp; Uniform price</a:t>
            </a:r>
          </a:p>
        </p:txBody>
      </p:sp>
    </p:spTree>
    <p:extLst>
      <p:ext uri="{BB962C8B-B14F-4D97-AF65-F5344CB8AC3E}">
        <p14:creationId xmlns:p14="http://schemas.microsoft.com/office/powerpoint/2010/main" xmlns="" val="15133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extLst>
              <p:ext uri="{D42A27DB-BD31-4B8C-83A1-F6EECF244321}">
                <p14:modId xmlns:p14="http://schemas.microsoft.com/office/powerpoint/2010/main" xmlns="" val="325921560"/>
              </p:ext>
            </p:extLst>
          </p:nvPr>
        </p:nvGraphicFramePr>
        <p:xfrm>
          <a:off x="1588" y="1588"/>
          <a:ext cx="1587" cy="1587"/>
        </p:xfrm>
        <a:graphic>
          <a:graphicData uri="http://schemas.openxmlformats.org/presentationml/2006/ole">
            <p:oleObj spid="_x0000_s112645" name="think-cell Slide" r:id="rId8" imgW="360" imgH="360" progId="">
              <p:embed/>
            </p:oleObj>
          </a:graphicData>
        </a:graphic>
      </p:graphicFrame>
      <p:sp>
        <p:nvSpPr>
          <p:cNvPr id="2" name="Content Placeholder 1"/>
          <p:cNvSpPr>
            <a:spLocks noGrp="1"/>
          </p:cNvSpPr>
          <p:nvPr>
            <p:ph sz="quarter" idx="12"/>
            <p:custDataLst>
              <p:tags r:id="rId2"/>
            </p:custDataLst>
          </p:nvPr>
        </p:nvSpPr>
        <p:spPr/>
        <p:txBody>
          <a:bodyPr>
            <a:normAutofit/>
          </a:bodyPr>
          <a:lstStyle/>
          <a:p>
            <a:r>
              <a:rPr lang="en-GB" dirty="0" smtClean="0"/>
              <a:t>PRISMA is operational since 1</a:t>
            </a:r>
            <a:r>
              <a:rPr lang="en-GB" baseline="30000" dirty="0" smtClean="0"/>
              <a:t>st</a:t>
            </a:r>
            <a:r>
              <a:rPr lang="en-GB" dirty="0" smtClean="0"/>
              <a:t> April 2013</a:t>
            </a:r>
          </a:p>
        </p:txBody>
      </p:sp>
      <p:sp>
        <p:nvSpPr>
          <p:cNvPr id="3" name="Content Placeholder 2"/>
          <p:cNvSpPr>
            <a:spLocks noGrp="1"/>
          </p:cNvSpPr>
          <p:nvPr>
            <p:ph sz="quarter" idx="14"/>
            <p:custDataLst>
              <p:tags r:id="rId3"/>
            </p:custDataLst>
          </p:nvPr>
        </p:nvSpPr>
        <p:spPr>
          <a:xfrm>
            <a:off x="344488" y="509588"/>
            <a:ext cx="7504112" cy="481012"/>
          </a:xfrm>
        </p:spPr>
        <p:txBody>
          <a:bodyPr>
            <a:normAutofit fontScale="92500"/>
          </a:bodyPr>
          <a:lstStyle/>
          <a:p>
            <a:r>
              <a:rPr lang="en-US" dirty="0" smtClean="0"/>
              <a:t>Translation of CAM provisions in national regulations has been needed</a:t>
            </a:r>
          </a:p>
        </p:txBody>
      </p:sp>
      <p:sp>
        <p:nvSpPr>
          <p:cNvPr id="52" name="TextBox 51"/>
          <p:cNvSpPr txBox="1"/>
          <p:nvPr/>
        </p:nvSpPr>
        <p:spPr>
          <a:xfrm>
            <a:off x="405063" y="1699691"/>
            <a:ext cx="1862681" cy="2862322"/>
          </a:xfrm>
          <a:prstGeom prst="rect">
            <a:avLst/>
          </a:prstGeom>
          <a:noFill/>
        </p:spPr>
        <p:txBody>
          <a:bodyPr wrap="square" rtlCol="0">
            <a:spAutoFit/>
          </a:bodyPr>
          <a:lstStyle/>
          <a:p>
            <a:pPr marL="342900" indent="-342900"/>
            <a:r>
              <a:rPr lang="en-US" sz="1200" dirty="0" smtClean="0"/>
              <a:t>Austria</a:t>
            </a:r>
          </a:p>
          <a:p>
            <a:pPr marL="342900" indent="-342900"/>
            <a:endParaRPr lang="en-US" sz="1200" dirty="0" smtClean="0"/>
          </a:p>
          <a:p>
            <a:pPr marL="342900" indent="-342900"/>
            <a:r>
              <a:rPr lang="en-US" sz="1200" dirty="0" smtClean="0"/>
              <a:t>Belgium</a:t>
            </a:r>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r>
              <a:rPr lang="en-US" sz="1200" dirty="0" smtClean="0"/>
              <a:t>Denmark</a:t>
            </a:r>
          </a:p>
          <a:p>
            <a:pPr marL="342900" indent="-342900"/>
            <a:endParaRPr lang="en-US" sz="1200" dirty="0" smtClean="0"/>
          </a:p>
          <a:p>
            <a:pPr marL="342900" indent="-342900"/>
            <a:r>
              <a:rPr lang="en-US" sz="1200" dirty="0" smtClean="0"/>
              <a:t>France</a:t>
            </a:r>
          </a:p>
          <a:p>
            <a:pPr marL="342900" indent="-342900"/>
            <a:endParaRPr lang="en-US" sz="1200" dirty="0" smtClean="0"/>
          </a:p>
          <a:p>
            <a:pPr marL="342900" indent="-342900"/>
            <a:r>
              <a:rPr lang="en-US" sz="1200" dirty="0" smtClean="0"/>
              <a:t>Germany</a:t>
            </a:r>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p:txBody>
      </p:sp>
      <p:sp>
        <p:nvSpPr>
          <p:cNvPr id="54" name="TextBox 53"/>
          <p:cNvSpPr txBox="1"/>
          <p:nvPr>
            <p:custDataLst>
              <p:tags r:id="rId4"/>
            </p:custDataLst>
          </p:nvPr>
        </p:nvSpPr>
        <p:spPr>
          <a:xfrm>
            <a:off x="534539" y="1098407"/>
            <a:ext cx="1229149" cy="430887"/>
          </a:xfrm>
          <a:prstGeom prst="rect">
            <a:avLst/>
          </a:prstGeom>
          <a:no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fontAlgn="auto">
              <a:spcBef>
                <a:spcPts val="0"/>
              </a:spcBef>
              <a:spcAft>
                <a:spcPts val="0"/>
              </a:spcAft>
              <a:defRPr/>
            </a:pPr>
            <a:r>
              <a:rPr lang="en-US" sz="1600" b="1" kern="0" dirty="0" smtClean="0">
                <a:solidFill>
                  <a:srgbClr val="4D4D4D"/>
                </a:solidFill>
                <a:latin typeface="Arial" pitchFamily="34" charset="0"/>
                <a:cs typeface="Arial" pitchFamily="34" charset="0"/>
              </a:rPr>
              <a:t>Country</a:t>
            </a:r>
          </a:p>
        </p:txBody>
      </p:sp>
      <p:sp>
        <p:nvSpPr>
          <p:cNvPr id="56" name="TextBox 55"/>
          <p:cNvSpPr txBox="1"/>
          <p:nvPr/>
        </p:nvSpPr>
        <p:spPr>
          <a:xfrm>
            <a:off x="2267744" y="1687357"/>
            <a:ext cx="6336704" cy="2862322"/>
          </a:xfrm>
          <a:prstGeom prst="rect">
            <a:avLst/>
          </a:prstGeom>
          <a:noFill/>
        </p:spPr>
        <p:txBody>
          <a:bodyPr wrap="square" rtlCol="0">
            <a:spAutoFit/>
          </a:bodyPr>
          <a:lstStyle/>
          <a:p>
            <a:pPr marL="342900" indent="-342900">
              <a:buFont typeface="Arial" pitchFamily="34" charset="0"/>
              <a:buChar char="•"/>
            </a:pPr>
            <a:r>
              <a:rPr lang="en-US" sz="1200" dirty="0" smtClean="0"/>
              <a:t>Austrian regulation foresees auctions of capacities as from April 1st 2013</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Adaptations of standard transmission agreement, access code for transmission and transmission program</a:t>
            </a:r>
          </a:p>
          <a:p>
            <a:pPr marL="342900" indent="-342900">
              <a:buFont typeface="Arial" pitchFamily="34" charset="0"/>
              <a:buChar char="•"/>
            </a:pPr>
            <a:r>
              <a:rPr lang="en-US" sz="1200" dirty="0" smtClean="0"/>
              <a:t>Adaptations submitted into consultation in Jan-Feb – Documents submitted to CREG approval </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CAM auctions as allocation method approved by DERA in September 2012 </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CRE </a:t>
            </a:r>
            <a:r>
              <a:rPr lang="en-US" sz="1200" dirty="0" smtClean="0"/>
              <a:t>decision </a:t>
            </a:r>
            <a:r>
              <a:rPr lang="en-US" sz="1200" dirty="0" err="1" smtClean="0"/>
              <a:t>authorising</a:t>
            </a:r>
            <a:r>
              <a:rPr lang="en-US" sz="1200" dirty="0" smtClean="0"/>
              <a:t> </a:t>
            </a:r>
            <a:r>
              <a:rPr lang="en-US" sz="1200" dirty="0" smtClean="0"/>
              <a:t>auctions on PRISMA </a:t>
            </a:r>
            <a:r>
              <a:rPr lang="en-US" sz="1200" dirty="0" smtClean="0"/>
              <a:t>platform</a:t>
            </a:r>
            <a:r>
              <a:rPr lang="en-US" sz="1200" dirty="0" smtClean="0"/>
              <a:t> </a:t>
            </a:r>
            <a:r>
              <a:rPr lang="en-US" sz="1200" dirty="0" smtClean="0"/>
              <a:t>for </a:t>
            </a:r>
            <a:r>
              <a:rPr lang="en-US" sz="1200" dirty="0" smtClean="0"/>
              <a:t>products  as of </a:t>
            </a:r>
            <a:r>
              <a:rPr lang="en-US" sz="1200" dirty="0" smtClean="0"/>
              <a:t>April </a:t>
            </a:r>
            <a:r>
              <a:rPr lang="en-US" sz="1200" dirty="0" smtClean="0"/>
              <a:t>2013</a:t>
            </a:r>
          </a:p>
          <a:p>
            <a:pPr marL="342900" indent="-342900">
              <a:buFont typeface="Arial" pitchFamily="34" charset="0"/>
              <a:buChar char="•"/>
            </a:pPr>
            <a:endParaRPr lang="en-US" sz="1200" dirty="0" smtClean="0"/>
          </a:p>
          <a:p>
            <a:pPr marL="342900" lvl="0" indent="-342900">
              <a:buFont typeface="Arial" pitchFamily="34" charset="0"/>
              <a:buChar char="•"/>
            </a:pPr>
            <a:r>
              <a:rPr lang="en-US" sz="1200" dirty="0" smtClean="0"/>
              <a:t>No </a:t>
            </a:r>
            <a:r>
              <a:rPr lang="en-US" sz="1200" dirty="0" smtClean="0"/>
              <a:t>need for adaption in German regulatory framework which already allows for capacity to be auctioned</a:t>
            </a:r>
          </a:p>
          <a:p>
            <a:pPr marL="342900" indent="-342900">
              <a:buFont typeface="Arial" pitchFamily="34" charset="0"/>
              <a:buChar char="•"/>
            </a:pPr>
            <a:r>
              <a:rPr lang="en-US" sz="1200" dirty="0" smtClean="0"/>
              <a:t>Nevertheless, some changes of how auctions will be carried out as of 1st April have been announced by German TSOs in a “Platform concept paper” </a:t>
            </a:r>
          </a:p>
        </p:txBody>
      </p:sp>
      <p:sp>
        <p:nvSpPr>
          <p:cNvPr id="57" name="TextBox 56"/>
          <p:cNvSpPr txBox="1"/>
          <p:nvPr>
            <p:custDataLst>
              <p:tags r:id="rId5"/>
            </p:custDataLst>
          </p:nvPr>
        </p:nvSpPr>
        <p:spPr>
          <a:xfrm>
            <a:off x="2267744" y="1142797"/>
            <a:ext cx="6336704" cy="430887"/>
          </a:xfrm>
          <a:prstGeom prst="rect">
            <a:avLst/>
          </a:prstGeom>
          <a:no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fontAlgn="auto">
              <a:spcBef>
                <a:spcPts val="0"/>
              </a:spcBef>
              <a:spcAft>
                <a:spcPts val="0"/>
              </a:spcAft>
              <a:defRPr/>
            </a:pPr>
            <a:r>
              <a:rPr lang="en-US" sz="1600" b="1" kern="0" smtClean="0">
                <a:solidFill>
                  <a:srgbClr val="4D4D4D"/>
                </a:solidFill>
                <a:latin typeface="Arial" pitchFamily="34" charset="0"/>
                <a:cs typeface="Arial" pitchFamily="34" charset="0"/>
              </a:rPr>
              <a:t>Necessary adaptations in national regulations </a:t>
            </a:r>
          </a:p>
        </p:txBody>
      </p:sp>
      <p:cxnSp>
        <p:nvCxnSpPr>
          <p:cNvPr id="59" name="Straight Connector 58"/>
          <p:cNvCxnSpPr/>
          <p:nvPr/>
        </p:nvCxnSpPr>
        <p:spPr>
          <a:xfrm>
            <a:off x="395536" y="1573684"/>
            <a:ext cx="13681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267744" y="1573684"/>
            <a:ext cx="63367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77071" y="2022872"/>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77071" y="2925068"/>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77071" y="3315965"/>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77071" y="3668762"/>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
        <p:nvSpPr>
          <p:cNvPr id="15" name="TextBox 51"/>
          <p:cNvSpPr txBox="1"/>
          <p:nvPr/>
        </p:nvSpPr>
        <p:spPr>
          <a:xfrm>
            <a:off x="405063" y="4633391"/>
            <a:ext cx="1862681" cy="1015663"/>
          </a:xfrm>
          <a:prstGeom prst="rect">
            <a:avLst/>
          </a:prstGeom>
          <a:noFill/>
        </p:spPr>
        <p:txBody>
          <a:bodyPr wrap="square" rtlCol="0">
            <a:spAutoFit/>
          </a:bodyPr>
          <a:lstStyle/>
          <a:p>
            <a:pPr marL="342900" indent="-342900"/>
            <a:r>
              <a:rPr lang="en-US" sz="1200" dirty="0" smtClean="0"/>
              <a:t>Italy</a:t>
            </a:r>
          </a:p>
          <a:p>
            <a:pPr marL="342900" indent="-342900"/>
            <a:endParaRPr lang="en-US" sz="1200" dirty="0" smtClean="0"/>
          </a:p>
          <a:p>
            <a:pPr marL="342900" indent="-342900"/>
            <a:endParaRPr lang="en-US" sz="1200" dirty="0" smtClean="0"/>
          </a:p>
          <a:p>
            <a:pPr marL="342900" indent="-342900"/>
            <a:endParaRPr lang="en-US" sz="1200" dirty="0" smtClean="0"/>
          </a:p>
          <a:p>
            <a:pPr marL="342900" indent="-342900"/>
            <a:r>
              <a:rPr lang="en-US" sz="1200" dirty="0" smtClean="0"/>
              <a:t>The Netherlands</a:t>
            </a:r>
          </a:p>
        </p:txBody>
      </p:sp>
      <p:sp>
        <p:nvSpPr>
          <p:cNvPr id="16" name="TextBox 55"/>
          <p:cNvSpPr txBox="1"/>
          <p:nvPr/>
        </p:nvSpPr>
        <p:spPr>
          <a:xfrm>
            <a:off x="2267744" y="4608357"/>
            <a:ext cx="6336704" cy="1569660"/>
          </a:xfrm>
          <a:prstGeom prst="rect">
            <a:avLst/>
          </a:prstGeom>
          <a:noFill/>
        </p:spPr>
        <p:txBody>
          <a:bodyPr wrap="square" rtlCol="0">
            <a:spAutoFit/>
          </a:bodyPr>
          <a:lstStyle/>
          <a:p>
            <a:pPr marL="342900" indent="-342900">
              <a:buFont typeface="Arial" pitchFamily="34" charset="0"/>
              <a:buChar char="•"/>
            </a:pPr>
            <a:r>
              <a:rPr lang="en-US" sz="1200" dirty="0" smtClean="0"/>
              <a:t>Joint Guidelines for DA product allocation at </a:t>
            </a:r>
            <a:r>
              <a:rPr lang="en-US" sz="1200" dirty="0" err="1" smtClean="0"/>
              <a:t>Tarvisio</a:t>
            </a:r>
            <a:r>
              <a:rPr lang="en-US" sz="1200" dirty="0" smtClean="0"/>
              <a:t> and applicable tariffs for firm and interruptible capacity have been published by the NRA</a:t>
            </a:r>
          </a:p>
          <a:p>
            <a:pPr marL="342900" indent="-342900">
              <a:buFont typeface="Arial" pitchFamily="34" charset="0"/>
              <a:buChar char="•"/>
            </a:pPr>
            <a:r>
              <a:rPr lang="en-US" sz="1200" dirty="0" smtClean="0"/>
              <a:t>SRG Network Code updates approved on 28.03.2013</a:t>
            </a:r>
          </a:p>
          <a:p>
            <a:pPr marL="342900" indent="-342900">
              <a:buFont typeface="Arial" pitchFamily="34" charset="0"/>
              <a:buChar char="•"/>
            </a:pPr>
            <a:endParaRPr lang="en-US" sz="1200" dirty="0" smtClean="0">
              <a:solidFill>
                <a:srgbClr val="FF0000"/>
              </a:solidFill>
            </a:endParaRPr>
          </a:p>
          <a:p>
            <a:pPr marL="342900" indent="-342900">
              <a:buFont typeface="Arial" pitchFamily="34" charset="0"/>
              <a:buChar char="•"/>
            </a:pPr>
            <a:r>
              <a:rPr lang="en-US" sz="1200" dirty="0" smtClean="0"/>
              <a:t>GTS has applied for exemption to offer bundled auctions as of 1 April 2013. After 3 weeks consultation period a positive decision of the </a:t>
            </a:r>
            <a:r>
              <a:rPr lang="en-US" sz="1200" dirty="0" err="1" smtClean="0"/>
              <a:t>NMa</a:t>
            </a:r>
            <a:r>
              <a:rPr lang="en-US" sz="1200" dirty="0" smtClean="0"/>
              <a:t> </a:t>
            </a:r>
            <a:r>
              <a:rPr lang="en-US" sz="1200" dirty="0" smtClean="0"/>
              <a:t>has been taken end of March. For the full implementation of CAM &amp; CMP GTS and </a:t>
            </a:r>
            <a:r>
              <a:rPr lang="en-US" sz="1200" dirty="0" err="1" smtClean="0"/>
              <a:t>NMa</a:t>
            </a:r>
            <a:r>
              <a:rPr lang="en-US" sz="1200" dirty="0" smtClean="0"/>
              <a:t> are working on a code adaptation process. To be </a:t>
            </a:r>
            <a:r>
              <a:rPr lang="en-US" sz="1200" dirty="0" smtClean="0"/>
              <a:t>finalized </a:t>
            </a:r>
            <a:r>
              <a:rPr lang="en-US" sz="1200" dirty="0" smtClean="0"/>
              <a:t>end of 2013. </a:t>
            </a:r>
          </a:p>
        </p:txBody>
      </p:sp>
      <p:cxnSp>
        <p:nvCxnSpPr>
          <p:cNvPr id="17" name="Straight Connector 63"/>
          <p:cNvCxnSpPr/>
          <p:nvPr/>
        </p:nvCxnSpPr>
        <p:spPr>
          <a:xfrm>
            <a:off x="477071" y="5289777"/>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66"/>
          <p:cNvCxnSpPr/>
          <p:nvPr/>
        </p:nvCxnSpPr>
        <p:spPr>
          <a:xfrm>
            <a:off x="489771" y="4570462"/>
            <a:ext cx="81993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1984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p:txBody>
          <a:bodyPr>
            <a:normAutofit/>
          </a:bodyPr>
          <a:lstStyle/>
          <a:p>
            <a:r>
              <a:rPr lang="en-GB" dirty="0" smtClean="0"/>
              <a:t>PRISMA is operational since 1</a:t>
            </a:r>
            <a:r>
              <a:rPr lang="en-GB" baseline="30000" dirty="0" smtClean="0"/>
              <a:t>st</a:t>
            </a:r>
            <a:r>
              <a:rPr lang="en-GB" dirty="0" smtClean="0"/>
              <a:t> April 2013</a:t>
            </a:r>
          </a:p>
        </p:txBody>
      </p:sp>
      <p:sp>
        <p:nvSpPr>
          <p:cNvPr id="17" name="Espace réservé du contenu 16"/>
          <p:cNvSpPr>
            <a:spLocks noGrp="1"/>
          </p:cNvSpPr>
          <p:nvPr>
            <p:ph sz="quarter" idx="14"/>
          </p:nvPr>
        </p:nvSpPr>
        <p:spPr/>
        <p:txBody>
          <a:bodyPr>
            <a:noAutofit/>
          </a:bodyPr>
          <a:lstStyle/>
          <a:p>
            <a:pPr marL="0" indent="0"/>
            <a:r>
              <a:rPr lang="en-US" dirty="0" smtClean="0">
                <a:ea typeface="Helvetica"/>
              </a:rPr>
              <a:t>Contractual landscape established</a:t>
            </a:r>
            <a:endParaRPr lang="fr-FR" dirty="0" smtClean="0">
              <a:ea typeface="Helvetica"/>
            </a:endParaRPr>
          </a:p>
        </p:txBody>
      </p:sp>
      <p:sp>
        <p:nvSpPr>
          <p:cNvPr id="4" name="Espace réservé du texte 3"/>
          <p:cNvSpPr>
            <a:spLocks noGrp="1"/>
          </p:cNvSpPr>
          <p:nvPr>
            <p:ph type="body" sz="quarter" idx="19"/>
          </p:nvPr>
        </p:nvSpPr>
        <p:spPr>
          <a:xfrm>
            <a:off x="344488" y="1430338"/>
            <a:ext cx="8369300" cy="935022"/>
          </a:xfrm>
        </p:spPr>
        <p:txBody>
          <a:bodyPr/>
          <a:lstStyle/>
          <a:p>
            <a:r>
              <a:rPr lang="en-GB" dirty="0" smtClean="0"/>
              <a:t>General Terms &amp; Conditions </a:t>
            </a:r>
            <a:r>
              <a:rPr lang="en-GB" dirty="0" smtClean="0"/>
              <a:t>formalise relations between shippers and PRISMA</a:t>
            </a:r>
          </a:p>
          <a:p>
            <a:r>
              <a:rPr lang="en-GB" dirty="0" smtClean="0"/>
              <a:t>Close collaboration NRAs/TSOs when drafting the </a:t>
            </a:r>
            <a:r>
              <a:rPr lang="en-GB" dirty="0" smtClean="0"/>
              <a:t>General Terms &amp; Conditions</a:t>
            </a:r>
            <a:endParaRPr lang="en-GB" dirty="0" smtClean="0"/>
          </a:p>
          <a:p>
            <a:endParaRPr lang="en-GB" dirty="0"/>
          </a:p>
        </p:txBody>
      </p:sp>
      <p:sp>
        <p:nvSpPr>
          <p:cNvPr id="7" name="ZoneTexte 6"/>
          <p:cNvSpPr txBox="1"/>
          <p:nvPr/>
        </p:nvSpPr>
        <p:spPr>
          <a:xfrm>
            <a:off x="6858016" y="5512965"/>
            <a:ext cx="1857388" cy="369332"/>
          </a:xfrm>
          <a:prstGeom prst="rect">
            <a:avLst/>
          </a:prstGeom>
          <a:noFill/>
        </p:spPr>
        <p:txBody>
          <a:bodyPr wrap="square" rtlCol="0">
            <a:spAutoFit/>
          </a:bodyPr>
          <a:lstStyle/>
          <a:p>
            <a:pPr algn="ctr"/>
            <a:r>
              <a:rPr lang="en-GB" smtClean="0"/>
              <a:t>Network users</a:t>
            </a:r>
            <a:endParaRPr lang="en-GB"/>
          </a:p>
        </p:txBody>
      </p:sp>
      <p:sp>
        <p:nvSpPr>
          <p:cNvPr id="8" name="ZoneTexte 7"/>
          <p:cNvSpPr txBox="1"/>
          <p:nvPr/>
        </p:nvSpPr>
        <p:spPr>
          <a:xfrm>
            <a:off x="571472" y="5557632"/>
            <a:ext cx="1857388" cy="369332"/>
          </a:xfrm>
          <a:prstGeom prst="rect">
            <a:avLst/>
          </a:prstGeom>
          <a:noFill/>
        </p:spPr>
        <p:txBody>
          <a:bodyPr wrap="square" rtlCol="0">
            <a:spAutoFit/>
          </a:bodyPr>
          <a:lstStyle/>
          <a:p>
            <a:pPr algn="ctr"/>
            <a:r>
              <a:rPr lang="en-GB" smtClean="0"/>
              <a:t>TSOs</a:t>
            </a:r>
            <a:endParaRPr lang="en-GB"/>
          </a:p>
        </p:txBody>
      </p:sp>
      <p:pic>
        <p:nvPicPr>
          <p:cNvPr id="9" name="Picture 4"/>
          <p:cNvPicPr>
            <a:picLocks noChangeAspect="1" noChangeArrowheads="1"/>
          </p:cNvPicPr>
          <p:nvPr/>
        </p:nvPicPr>
        <p:blipFill>
          <a:blip r:embed="rId3" cstate="print"/>
          <a:srcRect/>
          <a:stretch>
            <a:fillRect/>
          </a:stretch>
        </p:blipFill>
        <p:spPr bwMode="auto">
          <a:xfrm>
            <a:off x="3571868" y="2365360"/>
            <a:ext cx="2286016" cy="719852"/>
          </a:xfrm>
          <a:prstGeom prst="rect">
            <a:avLst/>
          </a:prstGeom>
          <a:noFill/>
          <a:ln w="9525">
            <a:noFill/>
            <a:miter lim="800000"/>
            <a:headEnd/>
            <a:tailEnd/>
          </a:ln>
          <a:effectLst/>
        </p:spPr>
      </p:pic>
      <p:cxnSp>
        <p:nvCxnSpPr>
          <p:cNvPr id="10" name="Connecteur droit avec flèche 9"/>
          <p:cNvCxnSpPr/>
          <p:nvPr/>
        </p:nvCxnSpPr>
        <p:spPr>
          <a:xfrm rot="5400000" flipH="1" flipV="1">
            <a:off x="1889628" y="3390046"/>
            <a:ext cx="2278298" cy="194343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6200000" flipV="1">
            <a:off x="5041955" y="3395603"/>
            <a:ext cx="2075098" cy="1729124"/>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2143108" y="5771946"/>
            <a:ext cx="478800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057058" y="4108934"/>
            <a:ext cx="1872000" cy="369332"/>
          </a:xfrm>
          <a:prstGeom prst="rect">
            <a:avLst/>
          </a:prstGeom>
          <a:solidFill>
            <a:schemeClr val="bg1">
              <a:lumMod val="75000"/>
            </a:schemeClr>
          </a:solidFill>
        </p:spPr>
        <p:txBody>
          <a:bodyPr wrap="square" rtlCol="0" anchor="ctr">
            <a:spAutoFit/>
          </a:bodyPr>
          <a:lstStyle/>
          <a:p>
            <a:pPr algn="ctr"/>
            <a:r>
              <a:rPr lang="en-GB" smtClean="0"/>
              <a:t>Service contract</a:t>
            </a:r>
            <a:endParaRPr lang="en-GB"/>
          </a:p>
        </p:txBody>
      </p:sp>
      <p:sp>
        <p:nvSpPr>
          <p:cNvPr id="14" name="ZoneTexte 13"/>
          <p:cNvSpPr txBox="1"/>
          <p:nvPr/>
        </p:nvSpPr>
        <p:spPr>
          <a:xfrm>
            <a:off x="5072066" y="3970434"/>
            <a:ext cx="1872000" cy="646331"/>
          </a:xfrm>
          <a:prstGeom prst="rect">
            <a:avLst/>
          </a:prstGeom>
          <a:solidFill>
            <a:schemeClr val="bg1">
              <a:lumMod val="75000"/>
            </a:schemeClr>
          </a:solidFill>
        </p:spPr>
        <p:txBody>
          <a:bodyPr wrap="square" rtlCol="0" anchor="ctr">
            <a:spAutoFit/>
          </a:bodyPr>
          <a:lstStyle/>
          <a:p>
            <a:pPr algn="ctr"/>
            <a:r>
              <a:rPr lang="en-GB" dirty="0" smtClean="0"/>
              <a:t>PRISMA</a:t>
            </a:r>
          </a:p>
          <a:p>
            <a:pPr algn="ctr"/>
            <a:r>
              <a:rPr lang="en-GB" dirty="0" smtClean="0"/>
              <a:t>GTCs</a:t>
            </a:r>
            <a:endParaRPr lang="en-GB" dirty="0"/>
          </a:p>
        </p:txBody>
      </p:sp>
      <p:sp>
        <p:nvSpPr>
          <p:cNvPr id="15" name="ZoneTexte 14"/>
          <p:cNvSpPr txBox="1"/>
          <p:nvPr/>
        </p:nvSpPr>
        <p:spPr>
          <a:xfrm>
            <a:off x="3700132" y="5277245"/>
            <a:ext cx="1872000" cy="923330"/>
          </a:xfrm>
          <a:prstGeom prst="rect">
            <a:avLst/>
          </a:prstGeom>
          <a:solidFill>
            <a:schemeClr val="bg1">
              <a:lumMod val="75000"/>
            </a:schemeClr>
          </a:solidFill>
        </p:spPr>
        <p:txBody>
          <a:bodyPr wrap="square" rtlCol="0" anchor="ctr">
            <a:spAutoFit/>
          </a:bodyPr>
          <a:lstStyle/>
          <a:p>
            <a:pPr algn="ctr"/>
            <a:r>
              <a:rPr lang="en-GB" dirty="0" smtClean="0"/>
              <a:t>National regulatory documents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p:txBody>
          <a:bodyPr>
            <a:noAutofit/>
          </a:bodyPr>
          <a:lstStyle/>
          <a:p>
            <a:r>
              <a:rPr lang="en-GB" dirty="0" smtClean="0"/>
              <a:t>PRISMA is willing to be customer oriented</a:t>
            </a:r>
            <a:endParaRPr lang="en-GB" dirty="0"/>
          </a:p>
        </p:txBody>
      </p:sp>
      <p:sp>
        <p:nvSpPr>
          <p:cNvPr id="4" name="Espace réservé du texte 3"/>
          <p:cNvSpPr>
            <a:spLocks noGrp="1"/>
          </p:cNvSpPr>
          <p:nvPr>
            <p:ph type="body" sz="quarter" idx="19"/>
          </p:nvPr>
        </p:nvSpPr>
        <p:spPr>
          <a:xfrm>
            <a:off x="344488" y="1824038"/>
            <a:ext cx="8369300" cy="3840162"/>
          </a:xfrm>
        </p:spPr>
        <p:txBody>
          <a:bodyPr/>
          <a:lstStyle/>
          <a:p>
            <a:pPr lvl="0" eaLnBrk="0" fontAlgn="base" hangingPunct="0">
              <a:lnSpc>
                <a:spcPct val="150000"/>
              </a:lnSpc>
              <a:spcAft>
                <a:spcPct val="0"/>
              </a:spcAft>
              <a:buSzPts val="1600"/>
              <a:buFont typeface="Wingdings" pitchFamily="2" charset="2"/>
              <a:buChar char="§"/>
            </a:pPr>
            <a:r>
              <a:rPr lang="en-US" b="1" dirty="0">
                <a:latin typeface="+mn-lt"/>
              </a:rPr>
              <a:t>PRISMA is based on the existing return on experience of Capsquare, Trac-X and Link4hubs</a:t>
            </a:r>
          </a:p>
          <a:p>
            <a:pPr lvl="0" eaLnBrk="0" fontAlgn="base" hangingPunct="0">
              <a:lnSpc>
                <a:spcPct val="150000"/>
              </a:lnSpc>
              <a:spcAft>
                <a:spcPct val="0"/>
              </a:spcAft>
              <a:buSzPts val="1600"/>
              <a:buFont typeface="Wingdings" pitchFamily="2" charset="2"/>
              <a:buChar char="§"/>
            </a:pPr>
            <a:r>
              <a:rPr lang="en-US" b="1" dirty="0" smtClean="0">
                <a:latin typeface="+mn-lt"/>
              </a:rPr>
              <a:t>During </a:t>
            </a:r>
            <a:r>
              <a:rPr lang="en-US" b="1" dirty="0">
                <a:latin typeface="+mn-lt"/>
              </a:rPr>
              <a:t>the implementation phase, a broad communication has been given to the Market to give feedbacks on the objectives and the timelines</a:t>
            </a:r>
          </a:p>
          <a:p>
            <a:pPr marL="685800" lvl="1" eaLnBrk="0" fontAlgn="base" hangingPunct="0">
              <a:lnSpc>
                <a:spcPct val="150000"/>
              </a:lnSpc>
              <a:spcAft>
                <a:spcPct val="0"/>
              </a:spcAft>
              <a:buSzPts val="1600"/>
              <a:buFont typeface="Wingdings" pitchFamily="2" charset="2"/>
              <a:buChar char="§"/>
            </a:pPr>
            <a:r>
              <a:rPr lang="en-US" dirty="0" smtClean="0">
                <a:latin typeface="+mn-lt"/>
              </a:rPr>
              <a:t>8 </a:t>
            </a:r>
            <a:r>
              <a:rPr lang="en-US" dirty="0">
                <a:latin typeface="+mn-lt"/>
              </a:rPr>
              <a:t>meetings in South and North-West </a:t>
            </a:r>
            <a:r>
              <a:rPr lang="en-US" dirty="0" smtClean="0">
                <a:latin typeface="+mn-lt"/>
              </a:rPr>
              <a:t>and South-South-East Gas </a:t>
            </a:r>
            <a:r>
              <a:rPr lang="en-US" dirty="0">
                <a:latin typeface="+mn-lt"/>
              </a:rPr>
              <a:t>Regional </a:t>
            </a:r>
            <a:r>
              <a:rPr lang="en-US" dirty="0" smtClean="0">
                <a:latin typeface="+mn-lt"/>
              </a:rPr>
              <a:t>Initiatives </a:t>
            </a:r>
            <a:r>
              <a:rPr lang="en-US" dirty="0">
                <a:latin typeface="+mn-lt"/>
              </a:rPr>
              <a:t>(IG and SG meetings) since March 2012</a:t>
            </a:r>
          </a:p>
          <a:p>
            <a:pPr marL="685800" lvl="1" eaLnBrk="0" fontAlgn="base" hangingPunct="0">
              <a:lnSpc>
                <a:spcPct val="150000"/>
              </a:lnSpc>
              <a:spcAft>
                <a:spcPct val="0"/>
              </a:spcAft>
              <a:buSzPts val="1600"/>
              <a:buFont typeface="Wingdings" pitchFamily="2" charset="2"/>
              <a:buChar char="§"/>
            </a:pPr>
            <a:r>
              <a:rPr lang="en-US" dirty="0" smtClean="0">
                <a:latin typeface="+mn-lt"/>
              </a:rPr>
              <a:t>Several shippers</a:t>
            </a:r>
            <a:r>
              <a:rPr lang="en-US" dirty="0">
                <a:latin typeface="+mn-lt"/>
              </a:rPr>
              <a:t>’ </a:t>
            </a:r>
            <a:r>
              <a:rPr lang="en-US" dirty="0" smtClean="0">
                <a:latin typeface="+mn-lt"/>
              </a:rPr>
              <a:t>meetings </a:t>
            </a:r>
            <a:r>
              <a:rPr lang="en-US" dirty="0">
                <a:latin typeface="+mn-lt"/>
              </a:rPr>
              <a:t>have been organized in Belgium, </a:t>
            </a:r>
            <a:r>
              <a:rPr lang="en-US" dirty="0" smtClean="0">
                <a:latin typeface="+mn-lt"/>
              </a:rPr>
              <a:t>Vienna and Warsaw in February 2013; TSOs have also organized meetings in </a:t>
            </a:r>
            <a:r>
              <a:rPr lang="en-US" dirty="0" smtClean="0"/>
              <a:t>Milano and Paris</a:t>
            </a:r>
            <a:r>
              <a:rPr lang="en-US" dirty="0" smtClean="0">
                <a:latin typeface="+mn-lt"/>
              </a:rPr>
              <a:t> </a:t>
            </a:r>
          </a:p>
          <a:p>
            <a:pPr marL="685800" lvl="1" eaLnBrk="0" fontAlgn="base" hangingPunct="0">
              <a:lnSpc>
                <a:spcPct val="150000"/>
              </a:lnSpc>
              <a:spcAft>
                <a:spcPct val="0"/>
              </a:spcAft>
              <a:buSzPts val="1600"/>
              <a:buNone/>
            </a:pPr>
            <a:r>
              <a:rPr lang="en-US" b="1" dirty="0" smtClean="0">
                <a:latin typeface="+mn-lt"/>
              </a:rPr>
              <a:t>	(&gt; 300 participants)</a:t>
            </a:r>
            <a:endParaRPr lang="en-US" b="1" dirty="0">
              <a:latin typeface="+mn-lt"/>
            </a:endParaRPr>
          </a:p>
        </p:txBody>
      </p:sp>
    </p:spTree>
    <p:extLst>
      <p:ext uri="{BB962C8B-B14F-4D97-AF65-F5344CB8AC3E}">
        <p14:creationId xmlns="" xmlns:p14="http://schemas.microsoft.com/office/powerpoint/2010/main" val="2087771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p:txBody>
          <a:bodyPr/>
          <a:lstStyle/>
          <a:p>
            <a:r>
              <a:rPr lang="fr-FR" dirty="0" smtClean="0"/>
              <a:t>Conclusion</a:t>
            </a:r>
            <a:endParaRPr lang="fr-FR" dirty="0"/>
          </a:p>
        </p:txBody>
      </p:sp>
      <p:sp>
        <p:nvSpPr>
          <p:cNvPr id="6" name="Espace réservé du contenu 5"/>
          <p:cNvSpPr>
            <a:spLocks noGrp="1"/>
          </p:cNvSpPr>
          <p:nvPr>
            <p:ph sz="quarter" idx="14"/>
          </p:nvPr>
        </p:nvSpPr>
        <p:spPr/>
        <p:txBody>
          <a:bodyPr/>
          <a:lstStyle/>
          <a:p>
            <a:r>
              <a:rPr lang="en-US" smtClean="0"/>
              <a:t>Already a successful project</a:t>
            </a:r>
          </a:p>
        </p:txBody>
      </p:sp>
      <p:sp>
        <p:nvSpPr>
          <p:cNvPr id="4" name="Espace réservé du texte 3"/>
          <p:cNvSpPr>
            <a:spLocks noGrp="1"/>
          </p:cNvSpPr>
          <p:nvPr>
            <p:ph type="body" sz="quarter" idx="19"/>
          </p:nvPr>
        </p:nvSpPr>
        <p:spPr>
          <a:xfrm>
            <a:off x="344488" y="1582738"/>
            <a:ext cx="8369300" cy="3954462"/>
          </a:xfrm>
        </p:spPr>
        <p:txBody>
          <a:bodyPr/>
          <a:lstStyle/>
          <a:p>
            <a:r>
              <a:rPr lang="en-US" dirty="0" smtClean="0"/>
              <a:t>PRISMA had the target to be ready to sell capacity products as of April 1</a:t>
            </a:r>
            <a:r>
              <a:rPr lang="en-US" baseline="30000" dirty="0" smtClean="0"/>
              <a:t>st</a:t>
            </a:r>
            <a:r>
              <a:rPr lang="en-US" dirty="0" smtClean="0"/>
              <a:t> 2013</a:t>
            </a:r>
          </a:p>
          <a:p>
            <a:pPr lvl="1"/>
            <a:r>
              <a:rPr lang="en-US" b="1" dirty="0" smtClean="0"/>
              <a:t>This target has been reached!</a:t>
            </a:r>
          </a:p>
          <a:p>
            <a:endParaRPr lang="en-US" dirty="0" smtClean="0"/>
          </a:p>
          <a:p>
            <a:r>
              <a:rPr lang="en-US" dirty="0" smtClean="0"/>
              <a:t>According to the conclusions of the last Madrid Forum, </a:t>
            </a:r>
            <a:r>
              <a:rPr lang="en-US" i="1" dirty="0" smtClean="0"/>
              <a:t>the Forum welcomes implementation initiatives such as ENTSOG's and ACER's work on an implementation Roadmap, including PRISMA and other booking platforms, and encourages ACER and ENTSOG to continue the work in close cooperation with the relevant stakeholders by e.g. collecting and documenting common problems and best practices to enable efficient solutions. The Forum invites ACER and ENTSOG to promote the convergence of the on-going projects to avoid duplication of costs, as well as to report on progress of implementation at its next sessions. </a:t>
            </a:r>
          </a:p>
          <a:p>
            <a:endParaRPr lang="en-US" dirty="0" smtClean="0"/>
          </a:p>
          <a:p>
            <a:r>
              <a:rPr lang="en-US" dirty="0" smtClean="0"/>
              <a:t>An update on the countries implementing PRISMA could be presented at next GRI meetings</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5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Wkgv8tHc0mfqEp8aXN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PtZW_UkL0iqjsQgsnpT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Kxa28FHZUCwamfO6GG.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361olPCC_EqNPI1qTBhKL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MkRZc1WMkKb4f.wOf5.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SHW8dv8R0u7jStCN2UZ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m8ZPvEucEaL0MRqmrku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nXHNE8M.EqXAhYNUdMO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LEN2z88d0yn.FaPMsFq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NoZc2Cirk.tLnYMsFsm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vzOfzV8UqnD8TUaw9HR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EP8.TZz.0KZfK5uriES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iS74cSjzEaO8B0OJajL_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yvB_RJS00O3av0rQeJQ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0paumWu2wUGJ_08iFPoVg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qC.poxAN0Ce1v6LsHqsV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F5orAlwQU.14J.ew.x5e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LKu2iTK_UKGlKHeflr_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J2nyAG0GyEWiFz8dKRYt.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Wxq3tEeG02QY5Q35cR3i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BUbnJHeQgEWnfVbNrZ.b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10SoaTEB0WjAVviGWw0J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qQ.Ef5yiEmBaAs1gTgl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ntaFRbjpOEy3CinY5V3fh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0po1kem8TUuVM8QmDmx48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0lzbghbMUEqXTcNKB7APT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BoQn4Eu5029bEoKMTbtu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2_YTQF.7EChqNvUrGN9L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2_YTQF.7EChqNvUrGN9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6D7zZ8M90qvWKI0gduqE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HG__2eJQU6VmZdPMG62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5GNdUzTfEOMyS89nYPQ4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pXwghlnF02tVOK8WKw_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WpyTXKxXUSsu4Phnm9A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7gVoFzZaESPIuctkrghJw"/>
</p:tagLst>
</file>

<file path=ppt/theme/theme1.xml><?xml version="1.0" encoding="utf-8"?>
<a:theme xmlns:a="http://schemas.openxmlformats.org/drawingml/2006/main" name="PRISMA_TEMPLATE">
  <a:themeElements>
    <a:clrScheme name="Benutzerdefiniert 1">
      <a:dk1>
        <a:sysClr val="windowText" lastClr="000000"/>
      </a:dk1>
      <a:lt1>
        <a:sysClr val="window" lastClr="FFFFFF"/>
      </a:lt1>
      <a:dk2>
        <a:srgbClr val="1F497D"/>
      </a:dk2>
      <a:lt2>
        <a:srgbClr val="EEECE1"/>
      </a:lt2>
      <a:accent1>
        <a:srgbClr val="272E80"/>
      </a:accent1>
      <a:accent2>
        <a:srgbClr val="006B90"/>
      </a:accent2>
      <a:accent3>
        <a:srgbClr val="00888A"/>
      </a:accent3>
      <a:accent4>
        <a:srgbClr val="90BD5C"/>
      </a:accent4>
      <a:accent5>
        <a:srgbClr val="747577"/>
      </a:accent5>
      <a:accent6>
        <a:srgbClr val="8E8E8E"/>
      </a:accent6>
      <a:hlink>
        <a:srgbClr val="B4CD48"/>
      </a:hlink>
      <a:folHlink>
        <a:srgbClr val="000000"/>
      </a:folHlink>
    </a:clrScheme>
    <a:fontScheme name="PRISM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67000">
              <a:schemeClr val="bg1">
                <a:lumMod val="50000"/>
              </a:schemeClr>
            </a:gs>
            <a:gs pos="96000">
              <a:schemeClr val="bg1">
                <a:lumMod val="75000"/>
              </a:schemeClr>
            </a:gs>
          </a:gsLst>
          <a:lin ang="0" scaled="1"/>
          <a:tileRect/>
        </a:gradFill>
        <a:ln>
          <a:noFill/>
        </a:ln>
        <a:effectLst>
          <a:outerShdw blurRad="50800" dist="38100" dir="12660000">
            <a:srgbClr val="000000">
              <a:alpha val="43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none" lIns="91440" tIns="45720" rIns="91440" bIns="45720" rtlCol="0" anchor="ctr">
        <a:spAutoFit/>
      </a:bodyPr>
      <a:lstStyle>
        <a:defPPr marL="285750" marR="0" indent="-285750" defTabSz="457200" rtl="0" eaLnBrk="1" fontAlgn="auto" latinLnBrk="0" hangingPunct="1">
          <a:lnSpc>
            <a:spcPct val="100000"/>
          </a:lnSpc>
          <a:spcBef>
            <a:spcPts val="0"/>
          </a:spcBef>
          <a:spcAft>
            <a:spcPts val="0"/>
          </a:spcAft>
          <a:buClr>
            <a:srgbClr val="00888A"/>
          </a:buClr>
          <a:buSzTx/>
          <a:buFont typeface="Wingdings" pitchFamily="2" charset="2"/>
          <a:buChar char="§"/>
          <a:tabLst/>
          <a:defRPr kumimoji="0" sz="1600" b="0" i="0" u="none" strike="noStrike" kern="1200" cap="none" spc="0" normalizeH="0" baseline="0" noProof="0" dirty="0" smtClean="0">
            <a:ln>
              <a:noFill/>
            </a:ln>
            <a:solidFill>
              <a:srgbClr val="575756"/>
            </a:solidFill>
            <a:effectLst/>
            <a:uLnTx/>
            <a:uFillTx/>
            <a:latin typeface="Helvetica"/>
            <a:ea typeface="+mn-ea"/>
            <a:cs typeface="Helvetica"/>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ACER-2015-17067</_dlc_DocId>
    <_dlc_DocIdUrl xmlns="985daa2e-53d8-4475-82b8-9c7d25324e34">
      <Url>http://s-do-prod-ap/en/Gas/Regional_%20Intiatives/South_GRI/19th%20South%20SG%20Meeting/_layouts/DocIdRedir.aspx?ID=ACER-2015-17067</Url>
      <Description>ACER-2015-17067</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892D05D51FE4B44A8B6296C67A5EEB9" ma:contentTypeVersion="21" ma:contentTypeDescription="Create a new document." ma:contentTypeScope="" ma:versionID="515452fc2d42c6db1e85986a9da3b5b2">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E6C2A-59DB-4B5F-B386-48AA9D157E2E}"/>
</file>

<file path=customXml/itemProps2.xml><?xml version="1.0" encoding="utf-8"?>
<ds:datastoreItem xmlns:ds="http://schemas.openxmlformats.org/officeDocument/2006/customXml" ds:itemID="{5D8E2537-1EE3-4F34-8168-F076D9654992}"/>
</file>

<file path=customXml/itemProps3.xml><?xml version="1.0" encoding="utf-8"?>
<ds:datastoreItem xmlns:ds="http://schemas.openxmlformats.org/officeDocument/2006/customXml" ds:itemID="{6950278E-AD92-4D76-90ED-A7152EC0FBD9}"/>
</file>

<file path=customXml/itemProps4.xml><?xml version="1.0" encoding="utf-8"?>
<ds:datastoreItem xmlns:ds="http://schemas.openxmlformats.org/officeDocument/2006/customXml" ds:itemID="{319EC9DD-B77F-46CC-8F86-E0B6502A0878}"/>
</file>

<file path=docProps/app.xml><?xml version="1.0" encoding="utf-8"?>
<Properties xmlns="http://schemas.openxmlformats.org/officeDocument/2006/extended-properties" xmlns:vt="http://schemas.openxmlformats.org/officeDocument/2006/docPropsVTypes">
  <Template>PRISMA_TEMPLATE</Template>
  <TotalTime>161</TotalTime>
  <Words>779</Words>
  <Application>Microsoft Office PowerPoint</Application>
  <PresentationFormat>Affichage à l'écran (4:3)</PresentationFormat>
  <Paragraphs>163</Paragraphs>
  <Slides>9</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1" baseType="lpstr">
      <vt:lpstr>PRISMA_TEMPLATE</vt:lpstr>
      <vt:lpstr>think-cell Slide</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Tilo Mueller</dc:creator>
  <cp:lastModifiedBy>POILLON Christophe</cp:lastModifiedBy>
  <cp:revision>374</cp:revision>
  <dcterms:created xsi:type="dcterms:W3CDTF">2013-01-18T07:21:32Z</dcterms:created>
  <dcterms:modified xsi:type="dcterms:W3CDTF">2013-04-29T19:45:43Z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0x0101003892D05D51FE4B44A8B6296C67A5EEB9</vt:lpwstr>
  </property>
  <property fmtid="{D5CDD505-2E9C-101B-9397-08002B2CF9AE}" pid="3" name="_dlc_DocIdItemGuid">
    <vt:lpwstr>66df1507-cfbe-4906-a08d-b0db19f4790e</vt:lpwstr>
  </property>
</Properties>
</file>